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81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72EFC5-D8E2-4A76-B309-E54AFFA0E8DC}" type="datetimeFigureOut">
              <a:rPr lang="en-US" smtClean="0"/>
              <a:t>4/18/2017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E9F6F-EC9A-4A8C-B298-453D7BD31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716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E9F6F-EC9A-4A8C-B298-453D7BD317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968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C6F7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A S S O </a:t>
            </a:r>
            <a:r>
              <a:rPr spc="-5" dirty="0"/>
              <a:t>C </a:t>
            </a:r>
            <a:r>
              <a:rPr dirty="0"/>
              <a:t>I A T I O </a:t>
            </a:r>
            <a:r>
              <a:rPr spc="-5" dirty="0"/>
              <a:t>N   </a:t>
            </a:r>
            <a:r>
              <a:rPr dirty="0"/>
              <a:t>F O </a:t>
            </a:r>
            <a:r>
              <a:rPr spc="-5" dirty="0"/>
              <a:t>R   </a:t>
            </a:r>
            <a:r>
              <a:rPr dirty="0"/>
              <a:t>B E H A V I O </a:t>
            </a:r>
            <a:r>
              <a:rPr spc="-5" dirty="0"/>
              <a:t>R </a:t>
            </a:r>
            <a:r>
              <a:rPr dirty="0"/>
              <a:t>A L  </a:t>
            </a:r>
            <a:r>
              <a:rPr spc="-5" dirty="0"/>
              <a:t>H </a:t>
            </a:r>
            <a:r>
              <a:rPr dirty="0"/>
              <a:t>E A L T </a:t>
            </a:r>
            <a:r>
              <a:rPr spc="-5" dirty="0"/>
              <a:t>H C </a:t>
            </a:r>
            <a:r>
              <a:rPr dirty="0"/>
              <a:t>A R</a:t>
            </a:r>
            <a:r>
              <a:rPr spc="-70" dirty="0"/>
              <a:t> </a:t>
            </a:r>
            <a:r>
              <a:rPr dirty="0"/>
              <a:t>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4/18/2017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003A6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5C6F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C6F7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A S S O </a:t>
            </a:r>
            <a:r>
              <a:rPr spc="-5" dirty="0"/>
              <a:t>C </a:t>
            </a:r>
            <a:r>
              <a:rPr dirty="0"/>
              <a:t>I A T I O </a:t>
            </a:r>
            <a:r>
              <a:rPr spc="-5" dirty="0"/>
              <a:t>N   </a:t>
            </a:r>
            <a:r>
              <a:rPr dirty="0"/>
              <a:t>F O </a:t>
            </a:r>
            <a:r>
              <a:rPr spc="-5" dirty="0"/>
              <a:t>R   </a:t>
            </a:r>
            <a:r>
              <a:rPr dirty="0"/>
              <a:t>B E H A V I O </a:t>
            </a:r>
            <a:r>
              <a:rPr spc="-5" dirty="0"/>
              <a:t>R </a:t>
            </a:r>
            <a:r>
              <a:rPr dirty="0"/>
              <a:t>A L  </a:t>
            </a:r>
            <a:r>
              <a:rPr spc="-5" dirty="0"/>
              <a:t>H </a:t>
            </a:r>
            <a:r>
              <a:rPr dirty="0"/>
              <a:t>E A L T </a:t>
            </a:r>
            <a:r>
              <a:rPr spc="-5" dirty="0"/>
              <a:t>H C </a:t>
            </a:r>
            <a:r>
              <a:rPr dirty="0"/>
              <a:t>A R</a:t>
            </a:r>
            <a:r>
              <a:rPr spc="-70" dirty="0"/>
              <a:t> </a:t>
            </a:r>
            <a:r>
              <a:rPr dirty="0"/>
              <a:t>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4/18/2017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003A6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C6F7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A S S O </a:t>
            </a:r>
            <a:r>
              <a:rPr spc="-5" dirty="0"/>
              <a:t>C </a:t>
            </a:r>
            <a:r>
              <a:rPr dirty="0"/>
              <a:t>I A T I O </a:t>
            </a:r>
            <a:r>
              <a:rPr spc="-5" dirty="0"/>
              <a:t>N   </a:t>
            </a:r>
            <a:r>
              <a:rPr dirty="0"/>
              <a:t>F O </a:t>
            </a:r>
            <a:r>
              <a:rPr spc="-5" dirty="0"/>
              <a:t>R   </a:t>
            </a:r>
            <a:r>
              <a:rPr dirty="0"/>
              <a:t>B E H A V I O </a:t>
            </a:r>
            <a:r>
              <a:rPr spc="-5" dirty="0"/>
              <a:t>R </a:t>
            </a:r>
            <a:r>
              <a:rPr dirty="0"/>
              <a:t>A L  </a:t>
            </a:r>
            <a:r>
              <a:rPr spc="-5" dirty="0"/>
              <a:t>H </a:t>
            </a:r>
            <a:r>
              <a:rPr dirty="0"/>
              <a:t>E A L T </a:t>
            </a:r>
            <a:r>
              <a:rPr spc="-5" dirty="0"/>
              <a:t>H C </a:t>
            </a:r>
            <a:r>
              <a:rPr dirty="0"/>
              <a:t>A R</a:t>
            </a:r>
            <a:r>
              <a:rPr spc="-70" dirty="0"/>
              <a:t> </a:t>
            </a:r>
            <a:r>
              <a:rPr dirty="0"/>
              <a:t>E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4/18/2017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003A6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C6F7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A S S O </a:t>
            </a:r>
            <a:r>
              <a:rPr spc="-5" dirty="0"/>
              <a:t>C </a:t>
            </a:r>
            <a:r>
              <a:rPr dirty="0"/>
              <a:t>I A T I O </a:t>
            </a:r>
            <a:r>
              <a:rPr spc="-5" dirty="0"/>
              <a:t>N   </a:t>
            </a:r>
            <a:r>
              <a:rPr dirty="0"/>
              <a:t>F O </a:t>
            </a:r>
            <a:r>
              <a:rPr spc="-5" dirty="0"/>
              <a:t>R   </a:t>
            </a:r>
            <a:r>
              <a:rPr dirty="0"/>
              <a:t>B E H A V I O </a:t>
            </a:r>
            <a:r>
              <a:rPr spc="-5" dirty="0"/>
              <a:t>R </a:t>
            </a:r>
            <a:r>
              <a:rPr dirty="0"/>
              <a:t>A L  </a:t>
            </a:r>
            <a:r>
              <a:rPr spc="-5" dirty="0"/>
              <a:t>H </a:t>
            </a:r>
            <a:r>
              <a:rPr dirty="0"/>
              <a:t>E A L T </a:t>
            </a:r>
            <a:r>
              <a:rPr spc="-5" dirty="0"/>
              <a:t>H C </a:t>
            </a:r>
            <a:r>
              <a:rPr dirty="0"/>
              <a:t>A R</a:t>
            </a:r>
            <a:r>
              <a:rPr spc="-70" dirty="0"/>
              <a:t> </a:t>
            </a:r>
            <a:r>
              <a:rPr dirty="0"/>
              <a:t>E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4/18/2017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C6F7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A S S O </a:t>
            </a:r>
            <a:r>
              <a:rPr spc="-5" dirty="0"/>
              <a:t>C </a:t>
            </a:r>
            <a:r>
              <a:rPr dirty="0"/>
              <a:t>I A T I O </a:t>
            </a:r>
            <a:r>
              <a:rPr spc="-5" dirty="0"/>
              <a:t>N   </a:t>
            </a:r>
            <a:r>
              <a:rPr dirty="0"/>
              <a:t>F O </a:t>
            </a:r>
            <a:r>
              <a:rPr spc="-5" dirty="0"/>
              <a:t>R   </a:t>
            </a:r>
            <a:r>
              <a:rPr dirty="0"/>
              <a:t>B E H A V I O </a:t>
            </a:r>
            <a:r>
              <a:rPr spc="-5" dirty="0"/>
              <a:t>R </a:t>
            </a:r>
            <a:r>
              <a:rPr dirty="0"/>
              <a:t>A L  </a:t>
            </a:r>
            <a:r>
              <a:rPr spc="-5" dirty="0"/>
              <a:t>H </a:t>
            </a:r>
            <a:r>
              <a:rPr dirty="0"/>
              <a:t>E A L T </a:t>
            </a:r>
            <a:r>
              <a:rPr spc="-5" dirty="0"/>
              <a:t>H C </a:t>
            </a:r>
            <a:r>
              <a:rPr dirty="0"/>
              <a:t>A R</a:t>
            </a:r>
            <a:r>
              <a:rPr spc="-70" dirty="0"/>
              <a:t> </a:t>
            </a:r>
            <a:r>
              <a:rPr dirty="0"/>
              <a:t>E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4/18/2017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41591"/>
            <a:ext cx="612775" cy="170815"/>
          </a:xfrm>
          <a:custGeom>
            <a:avLst/>
            <a:gdLst/>
            <a:ahLst/>
            <a:cxnLst/>
            <a:rect l="l" t="t" r="r" b="b"/>
            <a:pathLst>
              <a:path w="612775" h="170815">
                <a:moveTo>
                  <a:pt x="0" y="170700"/>
                </a:moveTo>
                <a:lnTo>
                  <a:pt x="612648" y="170700"/>
                </a:lnTo>
                <a:lnTo>
                  <a:pt x="612648" y="0"/>
                </a:lnTo>
                <a:lnTo>
                  <a:pt x="0" y="0"/>
                </a:lnTo>
                <a:lnTo>
                  <a:pt x="0" y="170700"/>
                </a:lnTo>
                <a:close/>
              </a:path>
            </a:pathLst>
          </a:custGeom>
          <a:solidFill>
            <a:srgbClr val="EC89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2107" y="4588764"/>
            <a:ext cx="515111" cy="4465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5461" y="177801"/>
            <a:ext cx="8393076" cy="4133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003A6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7992" y="979587"/>
            <a:ext cx="8008015" cy="3258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5C6F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8341" y="4750392"/>
            <a:ext cx="3755390" cy="153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5C6F7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A S S O </a:t>
            </a:r>
            <a:r>
              <a:rPr spc="-5" dirty="0"/>
              <a:t>C </a:t>
            </a:r>
            <a:r>
              <a:rPr dirty="0"/>
              <a:t>I A T I O </a:t>
            </a:r>
            <a:r>
              <a:rPr spc="-5" dirty="0"/>
              <a:t>N   </a:t>
            </a:r>
            <a:r>
              <a:rPr dirty="0"/>
              <a:t>F O </a:t>
            </a:r>
            <a:r>
              <a:rPr spc="-5" dirty="0"/>
              <a:t>R   </a:t>
            </a:r>
            <a:r>
              <a:rPr dirty="0"/>
              <a:t>B E H A V I O </a:t>
            </a:r>
            <a:r>
              <a:rPr spc="-5" dirty="0"/>
              <a:t>R </a:t>
            </a:r>
            <a:r>
              <a:rPr dirty="0"/>
              <a:t>A L  </a:t>
            </a:r>
            <a:r>
              <a:rPr spc="-5" dirty="0"/>
              <a:t>H </a:t>
            </a:r>
            <a:r>
              <a:rPr dirty="0"/>
              <a:t>E A L T </a:t>
            </a:r>
            <a:r>
              <a:rPr spc="-5" dirty="0"/>
              <a:t>H C </a:t>
            </a:r>
            <a:r>
              <a:rPr dirty="0"/>
              <a:t>A R</a:t>
            </a:r>
            <a:r>
              <a:rPr spc="-70" dirty="0"/>
              <a:t> </a:t>
            </a:r>
            <a:r>
              <a:rPr dirty="0"/>
              <a:t>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4/18/2017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ss.gov/eohhs/provider/contracting/chap257/" TargetMode="External"/><Relationship Id="rId2" Type="http://schemas.openxmlformats.org/officeDocument/2006/relationships/hyperlink" Target="http://www.abhmass.org/publications-reports/chapter-257/legal-documents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vdigravio@abhmass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87751" y="489204"/>
            <a:ext cx="6556375" cy="535305"/>
          </a:xfrm>
          <a:custGeom>
            <a:avLst/>
            <a:gdLst/>
            <a:ahLst/>
            <a:cxnLst/>
            <a:rect l="l" t="t" r="r" b="b"/>
            <a:pathLst>
              <a:path w="6556375" h="535305">
                <a:moveTo>
                  <a:pt x="0" y="534924"/>
                </a:moveTo>
                <a:lnTo>
                  <a:pt x="6556248" y="534924"/>
                </a:lnTo>
                <a:lnTo>
                  <a:pt x="6556248" y="0"/>
                </a:lnTo>
                <a:lnTo>
                  <a:pt x="0" y="0"/>
                </a:lnTo>
                <a:lnTo>
                  <a:pt x="0" y="534924"/>
                </a:lnTo>
                <a:close/>
              </a:path>
            </a:pathLst>
          </a:custGeom>
          <a:solidFill>
            <a:srgbClr val="003A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47" y="489204"/>
            <a:ext cx="2585085" cy="535305"/>
          </a:xfrm>
          <a:custGeom>
            <a:avLst/>
            <a:gdLst/>
            <a:ahLst/>
            <a:cxnLst/>
            <a:rect l="l" t="t" r="r" b="b"/>
            <a:pathLst>
              <a:path w="2585085" h="535305">
                <a:moveTo>
                  <a:pt x="0" y="534924"/>
                </a:moveTo>
                <a:lnTo>
                  <a:pt x="2584704" y="534924"/>
                </a:lnTo>
                <a:lnTo>
                  <a:pt x="2584704" y="0"/>
                </a:lnTo>
                <a:lnTo>
                  <a:pt x="0" y="0"/>
                </a:lnTo>
                <a:lnTo>
                  <a:pt x="0" y="534924"/>
                </a:lnTo>
                <a:close/>
              </a:path>
            </a:pathLst>
          </a:custGeom>
          <a:solidFill>
            <a:srgbClr val="EC89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11771" y="1293747"/>
            <a:ext cx="3810635" cy="1693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49500"/>
              </a:lnSpc>
            </a:pPr>
            <a:r>
              <a:rPr sz="2500" b="1" spc="-5" dirty="0">
                <a:latin typeface="Arial"/>
                <a:cs typeface="Arial"/>
              </a:rPr>
              <a:t>R A T E R E F O R M I N  M</a:t>
            </a:r>
            <a:r>
              <a:rPr sz="2500" b="1" spc="-100" dirty="0">
                <a:latin typeface="Arial"/>
                <a:cs typeface="Arial"/>
              </a:rPr>
              <a:t> </a:t>
            </a:r>
            <a:r>
              <a:rPr sz="2500" b="1" spc="-5" dirty="0">
                <a:latin typeface="Arial"/>
                <a:cs typeface="Arial"/>
              </a:rPr>
              <a:t>A</a:t>
            </a:r>
            <a:r>
              <a:rPr sz="2500" b="1" spc="-100" dirty="0">
                <a:latin typeface="Arial"/>
                <a:cs typeface="Arial"/>
              </a:rPr>
              <a:t> </a:t>
            </a:r>
            <a:r>
              <a:rPr sz="2500" b="1" spc="-5" dirty="0">
                <a:latin typeface="Arial"/>
                <a:cs typeface="Arial"/>
              </a:rPr>
              <a:t>S</a:t>
            </a:r>
            <a:r>
              <a:rPr sz="2500" b="1" spc="-90" dirty="0">
                <a:latin typeface="Arial"/>
                <a:cs typeface="Arial"/>
              </a:rPr>
              <a:t> </a:t>
            </a:r>
            <a:r>
              <a:rPr sz="2500" b="1" spc="-5" dirty="0">
                <a:latin typeface="Arial"/>
                <a:cs typeface="Arial"/>
              </a:rPr>
              <a:t>S</a:t>
            </a:r>
            <a:r>
              <a:rPr sz="2500" b="1" spc="-90" dirty="0">
                <a:latin typeface="Arial"/>
                <a:cs typeface="Arial"/>
              </a:rPr>
              <a:t> </a:t>
            </a:r>
            <a:r>
              <a:rPr sz="2500" b="1" spc="-5" dirty="0">
                <a:latin typeface="Arial"/>
                <a:cs typeface="Arial"/>
              </a:rPr>
              <a:t>A</a:t>
            </a:r>
            <a:r>
              <a:rPr sz="2500" b="1" spc="-100" dirty="0">
                <a:latin typeface="Arial"/>
                <a:cs typeface="Arial"/>
              </a:rPr>
              <a:t> </a:t>
            </a:r>
            <a:r>
              <a:rPr sz="2500" b="1" spc="-5" dirty="0">
                <a:latin typeface="Arial"/>
                <a:cs typeface="Arial"/>
              </a:rPr>
              <a:t>C</a:t>
            </a:r>
            <a:r>
              <a:rPr sz="2500" b="1" spc="-100" dirty="0">
                <a:latin typeface="Arial"/>
                <a:cs typeface="Arial"/>
              </a:rPr>
              <a:t> </a:t>
            </a:r>
            <a:r>
              <a:rPr sz="2500" b="1" spc="-5" dirty="0">
                <a:latin typeface="Arial"/>
                <a:cs typeface="Arial"/>
              </a:rPr>
              <a:t>H</a:t>
            </a:r>
            <a:r>
              <a:rPr sz="2500" b="1" spc="-100" dirty="0">
                <a:latin typeface="Arial"/>
                <a:cs typeface="Arial"/>
              </a:rPr>
              <a:t> </a:t>
            </a:r>
            <a:r>
              <a:rPr sz="2500" b="1" spc="-5" dirty="0">
                <a:latin typeface="Arial"/>
                <a:cs typeface="Arial"/>
              </a:rPr>
              <a:t>U</a:t>
            </a:r>
            <a:r>
              <a:rPr sz="2500" b="1" spc="-100" dirty="0">
                <a:latin typeface="Arial"/>
                <a:cs typeface="Arial"/>
              </a:rPr>
              <a:t> </a:t>
            </a:r>
            <a:r>
              <a:rPr sz="2500" b="1" spc="-5" dirty="0">
                <a:latin typeface="Arial"/>
                <a:cs typeface="Arial"/>
              </a:rPr>
              <a:t>S</a:t>
            </a:r>
            <a:r>
              <a:rPr sz="2500" b="1" spc="-90" dirty="0">
                <a:latin typeface="Arial"/>
                <a:cs typeface="Arial"/>
              </a:rPr>
              <a:t> </a:t>
            </a:r>
            <a:r>
              <a:rPr sz="2500" b="1" spc="-5" dirty="0">
                <a:latin typeface="Arial"/>
                <a:cs typeface="Arial"/>
              </a:rPr>
              <a:t>E</a:t>
            </a:r>
            <a:r>
              <a:rPr sz="2500" b="1" spc="-90" dirty="0">
                <a:latin typeface="Arial"/>
                <a:cs typeface="Arial"/>
              </a:rPr>
              <a:t> </a:t>
            </a:r>
            <a:r>
              <a:rPr sz="2500" b="1" spc="-5" dirty="0">
                <a:latin typeface="Arial"/>
                <a:cs typeface="Arial"/>
              </a:rPr>
              <a:t>T</a:t>
            </a:r>
            <a:r>
              <a:rPr sz="2500" b="1" spc="-95" dirty="0">
                <a:latin typeface="Arial"/>
                <a:cs typeface="Arial"/>
              </a:rPr>
              <a:t> </a:t>
            </a:r>
            <a:r>
              <a:rPr sz="2500" b="1" spc="-5" dirty="0">
                <a:latin typeface="Arial"/>
                <a:cs typeface="Arial"/>
              </a:rPr>
              <a:t>T</a:t>
            </a:r>
            <a:r>
              <a:rPr sz="2500" b="1" spc="-95" dirty="0">
                <a:latin typeface="Arial"/>
                <a:cs typeface="Arial"/>
              </a:rPr>
              <a:t> </a:t>
            </a:r>
            <a:r>
              <a:rPr sz="2500" b="1" spc="-5" dirty="0">
                <a:latin typeface="Arial"/>
                <a:cs typeface="Arial"/>
              </a:rPr>
              <a:t>S  </a:t>
            </a:r>
            <a:r>
              <a:rPr sz="2400" spc="-5" dirty="0"/>
              <a:t>CHAPTER</a:t>
            </a:r>
            <a:r>
              <a:rPr sz="2400" spc="-75" dirty="0"/>
              <a:t> </a:t>
            </a:r>
            <a:r>
              <a:rPr sz="2400" spc="-5" dirty="0"/>
              <a:t>257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11771" y="3169918"/>
            <a:ext cx="3284220" cy="365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003A63"/>
                </a:solidFill>
                <a:latin typeface="Arial"/>
                <a:cs typeface="Arial"/>
              </a:rPr>
              <a:t>OF </a:t>
            </a:r>
            <a:r>
              <a:rPr sz="2400" spc="-5" dirty="0">
                <a:solidFill>
                  <a:srgbClr val="003A63"/>
                </a:solidFill>
                <a:latin typeface="Arial"/>
                <a:cs typeface="Arial"/>
              </a:rPr>
              <a:t>THE ACTS </a:t>
            </a:r>
            <a:r>
              <a:rPr sz="2400" dirty="0">
                <a:solidFill>
                  <a:srgbClr val="003A63"/>
                </a:solidFill>
                <a:latin typeface="Arial"/>
                <a:cs typeface="Arial"/>
              </a:rPr>
              <a:t>OF</a:t>
            </a:r>
            <a:r>
              <a:rPr sz="2400" spc="-265" dirty="0">
                <a:solidFill>
                  <a:srgbClr val="003A63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3A63"/>
                </a:solidFill>
                <a:latin typeface="Arial"/>
                <a:cs typeface="Arial"/>
              </a:rPr>
              <a:t>2008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11771" y="4272278"/>
            <a:ext cx="4837430" cy="777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003A63"/>
                </a:solidFill>
                <a:latin typeface="Arial"/>
                <a:cs typeface="Arial"/>
              </a:rPr>
              <a:t>Presented by </a:t>
            </a:r>
            <a:r>
              <a:rPr sz="2000" spc="-15" dirty="0">
                <a:solidFill>
                  <a:srgbClr val="003A63"/>
                </a:solidFill>
                <a:latin typeface="Arial"/>
                <a:cs typeface="Arial"/>
              </a:rPr>
              <a:t>Vic </a:t>
            </a:r>
            <a:r>
              <a:rPr sz="2000" dirty="0">
                <a:solidFill>
                  <a:srgbClr val="003A63"/>
                </a:solidFill>
                <a:latin typeface="Arial"/>
                <a:cs typeface="Arial"/>
              </a:rPr>
              <a:t>DiGravio,</a:t>
            </a:r>
            <a:r>
              <a:rPr sz="2000" spc="-145" dirty="0">
                <a:solidFill>
                  <a:srgbClr val="003A6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A63"/>
                </a:solidFill>
                <a:latin typeface="Arial"/>
                <a:cs typeface="Arial"/>
              </a:rPr>
              <a:t>President/CEO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i="1" dirty="0">
                <a:solidFill>
                  <a:srgbClr val="003A63"/>
                </a:solidFill>
                <a:latin typeface="Arial"/>
                <a:cs typeface="Arial"/>
              </a:rPr>
              <a:t>Association </a:t>
            </a:r>
            <a:r>
              <a:rPr sz="2000" i="1" spc="-5" dirty="0">
                <a:solidFill>
                  <a:srgbClr val="003A63"/>
                </a:solidFill>
                <a:latin typeface="Arial"/>
                <a:cs typeface="Arial"/>
              </a:rPr>
              <a:t>for </a:t>
            </a:r>
            <a:r>
              <a:rPr sz="2000" i="1" dirty="0">
                <a:solidFill>
                  <a:srgbClr val="003A63"/>
                </a:solidFill>
                <a:latin typeface="Arial"/>
                <a:cs typeface="Arial"/>
              </a:rPr>
              <a:t>Behavioral Healthcare,</a:t>
            </a:r>
            <a:r>
              <a:rPr sz="2000" i="1" spc="-150" dirty="0">
                <a:solidFill>
                  <a:srgbClr val="003A63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003A63"/>
                </a:solidFill>
                <a:latin typeface="Arial"/>
                <a:cs typeface="Arial"/>
              </a:rPr>
              <a:t>Inc.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2023" y="1536191"/>
            <a:ext cx="2276855" cy="30876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095743" y="1635252"/>
            <a:ext cx="1696211" cy="2285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659" y="161545"/>
            <a:ext cx="6911975" cy="443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/>
              <a:t>The </a:t>
            </a:r>
            <a:r>
              <a:rPr sz="2800" dirty="0"/>
              <a:t>History: </a:t>
            </a:r>
            <a:r>
              <a:rPr sz="2800" spc="-5" dirty="0">
                <a:solidFill>
                  <a:srgbClr val="A9C399"/>
                </a:solidFill>
              </a:rPr>
              <a:t>Rate Reform in</a:t>
            </a:r>
            <a:r>
              <a:rPr sz="2800" spc="5" dirty="0">
                <a:solidFill>
                  <a:srgbClr val="A9C399"/>
                </a:solidFill>
              </a:rPr>
              <a:t> </a:t>
            </a:r>
            <a:r>
              <a:rPr sz="2800" dirty="0">
                <a:solidFill>
                  <a:srgbClr val="A9C399"/>
                </a:solidFill>
              </a:rPr>
              <a:t>Massachusetts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228758" y="656865"/>
            <a:ext cx="74930" cy="120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-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707" y="1092135"/>
            <a:ext cx="7824470" cy="3115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32105" algn="l"/>
              </a:tabLst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Early </a:t>
            </a:r>
            <a:r>
              <a:rPr sz="2000" spc="-10" dirty="0">
                <a:solidFill>
                  <a:srgbClr val="5C6F7B"/>
                </a:solidFill>
                <a:latin typeface="Arial"/>
                <a:cs typeface="Arial"/>
              </a:rPr>
              <a:t>‘90’s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-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Rate-Setting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Commission</a:t>
            </a:r>
            <a:r>
              <a:rPr sz="2000" spc="-3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eliminated</a:t>
            </a:r>
            <a:endParaRPr sz="2000">
              <a:latin typeface="Arial"/>
              <a:cs typeface="Arial"/>
            </a:endParaRPr>
          </a:p>
          <a:p>
            <a:pPr marL="332740" marR="261620" indent="-320040">
              <a:lnSpc>
                <a:spcPct val="100000"/>
              </a:lnSpc>
              <a:spcBef>
                <a:spcPts val="705"/>
              </a:spcBef>
              <a:tabLst>
                <a:tab pos="332105" algn="l"/>
              </a:tabLst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Providers did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not received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systematic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rate adjustments</a:t>
            </a:r>
            <a:r>
              <a:rPr sz="2000" spc="-14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for</a:t>
            </a:r>
            <a:r>
              <a:rPr sz="2000" spc="-1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non-  Medicaid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contracted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services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(e.g., residential, employment,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day  services)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ensuing</a:t>
            </a:r>
            <a:r>
              <a:rPr sz="2000" spc="-11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years</a:t>
            </a:r>
            <a:endParaRPr sz="2000">
              <a:latin typeface="Arial"/>
              <a:cs typeface="Arial"/>
            </a:endParaRPr>
          </a:p>
          <a:p>
            <a:pPr marL="332105" marR="5080" indent="-320040">
              <a:lnSpc>
                <a:spcPct val="100000"/>
              </a:lnSpc>
              <a:spcBef>
                <a:spcPts val="690"/>
              </a:spcBef>
              <a:tabLst>
                <a:tab pos="332105" algn="l"/>
              </a:tabLst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No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formal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mechanisms were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place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adjust</a:t>
            </a:r>
            <a:r>
              <a:rPr sz="2000" spc="-13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multi-year</a:t>
            </a:r>
            <a:r>
              <a:rPr sz="2000" spc="-2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contracts 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reflect rising costs of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providing</a:t>
            </a:r>
            <a:r>
              <a:rPr sz="2000" spc="-15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services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  <a:tabLst>
                <a:tab pos="332105" algn="l"/>
              </a:tabLst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Providers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could not appeal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price-setting</a:t>
            </a:r>
            <a:r>
              <a:rPr sz="2000" spc="-9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decisions</a:t>
            </a:r>
            <a:endParaRPr sz="2000">
              <a:latin typeface="Arial"/>
              <a:cs typeface="Arial"/>
            </a:endParaRPr>
          </a:p>
          <a:p>
            <a:pPr marL="332740" marR="31115" indent="-320040">
              <a:lnSpc>
                <a:spcPct val="100000"/>
              </a:lnSpc>
              <a:spcBef>
                <a:spcPts val="705"/>
              </a:spcBef>
              <a:tabLst>
                <a:tab pos="332105" algn="l"/>
              </a:tabLst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Rate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adjustments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done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de-centralized fashion by</a:t>
            </a:r>
            <a:r>
              <a:rPr sz="2000" spc="-15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agency</a:t>
            </a:r>
            <a:r>
              <a:rPr sz="2000" spc="-2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and/or  area</a:t>
            </a:r>
            <a:r>
              <a:rPr sz="2000" spc="-114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5C6F7B"/>
                </a:solidFill>
                <a:latin typeface="Arial"/>
                <a:cs typeface="Arial"/>
              </a:rPr>
              <a:t>staff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2648" y="641591"/>
            <a:ext cx="8531860" cy="170815"/>
          </a:xfrm>
          <a:custGeom>
            <a:avLst/>
            <a:gdLst/>
            <a:ahLst/>
            <a:cxnLst/>
            <a:rect l="l" t="t" r="r" b="b"/>
            <a:pathLst>
              <a:path w="8531860" h="170815">
                <a:moveTo>
                  <a:pt x="0" y="170700"/>
                </a:moveTo>
                <a:lnTo>
                  <a:pt x="8531352" y="170700"/>
                </a:lnTo>
                <a:lnTo>
                  <a:pt x="8531352" y="0"/>
                </a:lnTo>
                <a:lnTo>
                  <a:pt x="0" y="0"/>
                </a:lnTo>
                <a:lnTo>
                  <a:pt x="0" y="170700"/>
                </a:lnTo>
                <a:close/>
              </a:path>
            </a:pathLst>
          </a:custGeom>
          <a:solidFill>
            <a:srgbClr val="003A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A S S O </a:t>
            </a:r>
            <a:r>
              <a:rPr spc="-5" dirty="0"/>
              <a:t>C </a:t>
            </a:r>
            <a:r>
              <a:rPr dirty="0"/>
              <a:t>I A T I O </a:t>
            </a:r>
            <a:r>
              <a:rPr spc="-5" dirty="0"/>
              <a:t>N   </a:t>
            </a:r>
            <a:r>
              <a:rPr dirty="0"/>
              <a:t>F O </a:t>
            </a:r>
            <a:r>
              <a:rPr spc="-5" dirty="0"/>
              <a:t>R   </a:t>
            </a:r>
            <a:r>
              <a:rPr dirty="0"/>
              <a:t>B E H A V I O </a:t>
            </a:r>
            <a:r>
              <a:rPr spc="-5" dirty="0"/>
              <a:t>R </a:t>
            </a:r>
            <a:r>
              <a:rPr dirty="0"/>
              <a:t>A L  </a:t>
            </a:r>
            <a:r>
              <a:rPr spc="-5" dirty="0"/>
              <a:t>H </a:t>
            </a:r>
            <a:r>
              <a:rPr dirty="0"/>
              <a:t>E A L T </a:t>
            </a:r>
            <a:r>
              <a:rPr spc="-5" dirty="0"/>
              <a:t>H C </a:t>
            </a:r>
            <a:r>
              <a:rPr dirty="0"/>
              <a:t>A R</a:t>
            </a:r>
            <a:r>
              <a:rPr spc="-70" dirty="0"/>
              <a:t> </a:t>
            </a:r>
            <a:r>
              <a:rPr dirty="0"/>
              <a:t>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659" y="161545"/>
            <a:ext cx="6911975" cy="443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/>
              <a:t>The </a:t>
            </a:r>
            <a:r>
              <a:rPr sz="2800" dirty="0"/>
              <a:t>History: </a:t>
            </a:r>
            <a:r>
              <a:rPr sz="2800" spc="-5" dirty="0">
                <a:solidFill>
                  <a:srgbClr val="A9C399"/>
                </a:solidFill>
              </a:rPr>
              <a:t>Rate Reform in</a:t>
            </a:r>
            <a:r>
              <a:rPr sz="2800" spc="5" dirty="0">
                <a:solidFill>
                  <a:srgbClr val="A9C399"/>
                </a:solidFill>
              </a:rPr>
              <a:t> </a:t>
            </a:r>
            <a:r>
              <a:rPr sz="2800" dirty="0">
                <a:solidFill>
                  <a:srgbClr val="A9C399"/>
                </a:solidFill>
              </a:rPr>
              <a:t>Massachusetts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228758" y="656865"/>
            <a:ext cx="74930" cy="120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-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707" y="979079"/>
            <a:ext cx="7952740" cy="3293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32105" algn="l"/>
              </a:tabLst>
            </a:pPr>
            <a:r>
              <a:rPr sz="1400" spc="2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Newer contracts better funded than older</a:t>
            </a:r>
            <a:r>
              <a:rPr sz="2400" spc="5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contracts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50">
              <a:latin typeface="Times New Roman"/>
              <a:cs typeface="Times New Roman"/>
            </a:endParaRPr>
          </a:p>
          <a:p>
            <a:pPr marL="332740" marR="153670" indent="-320040">
              <a:lnSpc>
                <a:spcPct val="100000"/>
              </a:lnSpc>
              <a:spcBef>
                <a:spcPts val="5"/>
              </a:spcBef>
              <a:tabLst>
                <a:tab pos="332105" algn="l"/>
              </a:tabLst>
            </a:pPr>
            <a:r>
              <a:rPr sz="1400" spc="-5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Result was human service system with no</a:t>
            </a:r>
            <a:r>
              <a:rPr sz="2400" spc="7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rational</a:t>
            </a:r>
            <a:r>
              <a:rPr sz="2400" spc="1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rate- </a:t>
            </a:r>
            <a:r>
              <a:rPr sz="240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setting</a:t>
            </a:r>
            <a:r>
              <a:rPr sz="2400" spc="-6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mechanism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50">
              <a:latin typeface="Times New Roman"/>
              <a:cs typeface="Times New Roman"/>
            </a:endParaRPr>
          </a:p>
          <a:p>
            <a:pPr marL="332740" marR="5080" indent="-320040">
              <a:lnSpc>
                <a:spcPct val="100000"/>
              </a:lnSpc>
              <a:tabLst>
                <a:tab pos="332105" algn="l"/>
              </a:tabLst>
            </a:pPr>
            <a:r>
              <a:rPr sz="1400" spc="2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Rates varied from contract </a:t>
            </a:r>
            <a:r>
              <a:rPr sz="2400" dirty="0">
                <a:solidFill>
                  <a:srgbClr val="5C6F7B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contract, even</a:t>
            </a:r>
            <a:r>
              <a:rPr sz="2400" spc="2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within</a:t>
            </a:r>
            <a:r>
              <a:rPr sz="2400" spc="2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same  provider organization for same</a:t>
            </a:r>
            <a:r>
              <a:rPr sz="2400" spc="3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service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332105" algn="l"/>
              </a:tabLst>
            </a:pPr>
            <a:r>
              <a:rPr sz="1400" spc="2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Providers operated on razor-thin</a:t>
            </a:r>
            <a:r>
              <a:rPr sz="2400" spc="1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margins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2648" y="641591"/>
            <a:ext cx="8531860" cy="170815"/>
          </a:xfrm>
          <a:custGeom>
            <a:avLst/>
            <a:gdLst/>
            <a:ahLst/>
            <a:cxnLst/>
            <a:rect l="l" t="t" r="r" b="b"/>
            <a:pathLst>
              <a:path w="8531860" h="170815">
                <a:moveTo>
                  <a:pt x="0" y="170700"/>
                </a:moveTo>
                <a:lnTo>
                  <a:pt x="8531352" y="170700"/>
                </a:lnTo>
                <a:lnTo>
                  <a:pt x="8531352" y="0"/>
                </a:lnTo>
                <a:lnTo>
                  <a:pt x="0" y="0"/>
                </a:lnTo>
                <a:lnTo>
                  <a:pt x="0" y="170700"/>
                </a:lnTo>
                <a:close/>
              </a:path>
            </a:pathLst>
          </a:custGeom>
          <a:solidFill>
            <a:srgbClr val="003A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A S S O </a:t>
            </a:r>
            <a:r>
              <a:rPr spc="-5" dirty="0"/>
              <a:t>C </a:t>
            </a:r>
            <a:r>
              <a:rPr dirty="0"/>
              <a:t>I A T I O </a:t>
            </a:r>
            <a:r>
              <a:rPr spc="-5" dirty="0"/>
              <a:t>N   </a:t>
            </a:r>
            <a:r>
              <a:rPr dirty="0"/>
              <a:t>F O </a:t>
            </a:r>
            <a:r>
              <a:rPr spc="-5" dirty="0"/>
              <a:t>R   </a:t>
            </a:r>
            <a:r>
              <a:rPr dirty="0"/>
              <a:t>B E H A V I O </a:t>
            </a:r>
            <a:r>
              <a:rPr spc="-5" dirty="0"/>
              <a:t>R </a:t>
            </a:r>
            <a:r>
              <a:rPr dirty="0"/>
              <a:t>A L  </a:t>
            </a:r>
            <a:r>
              <a:rPr spc="-5" dirty="0"/>
              <a:t>H </a:t>
            </a:r>
            <a:r>
              <a:rPr dirty="0"/>
              <a:t>E A L T </a:t>
            </a:r>
            <a:r>
              <a:rPr spc="-5" dirty="0"/>
              <a:t>H C </a:t>
            </a:r>
            <a:r>
              <a:rPr dirty="0"/>
              <a:t>A R</a:t>
            </a:r>
            <a:r>
              <a:rPr spc="-70" dirty="0"/>
              <a:t> </a:t>
            </a:r>
            <a:r>
              <a:rPr dirty="0"/>
              <a:t>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659" y="161545"/>
            <a:ext cx="6911975" cy="443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/>
              <a:t>The </a:t>
            </a:r>
            <a:r>
              <a:rPr sz="2800" dirty="0"/>
              <a:t>History: </a:t>
            </a:r>
            <a:r>
              <a:rPr sz="2800" spc="-5" dirty="0">
                <a:solidFill>
                  <a:srgbClr val="A9C399"/>
                </a:solidFill>
              </a:rPr>
              <a:t>Rate Reform in</a:t>
            </a:r>
            <a:r>
              <a:rPr sz="2800" spc="5" dirty="0">
                <a:solidFill>
                  <a:srgbClr val="A9C399"/>
                </a:solidFill>
              </a:rPr>
              <a:t> </a:t>
            </a:r>
            <a:r>
              <a:rPr sz="2800" dirty="0">
                <a:solidFill>
                  <a:srgbClr val="A9C399"/>
                </a:solidFill>
              </a:rPr>
              <a:t>Massachusetts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228758" y="656865"/>
            <a:ext cx="74930" cy="120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-5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707" y="979079"/>
            <a:ext cx="7945120" cy="34118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2105" marR="384810" indent="-320040">
              <a:lnSpc>
                <a:spcPct val="100000"/>
              </a:lnSpc>
              <a:tabLst>
                <a:tab pos="332105" algn="l"/>
              </a:tabLst>
            </a:pPr>
            <a:r>
              <a:rPr sz="1400" spc="2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Three human services trade associations</a:t>
            </a:r>
            <a:r>
              <a:rPr sz="2400" spc="6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formed</a:t>
            </a:r>
            <a:r>
              <a:rPr sz="2400" spc="-1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5C6F7B"/>
                </a:solidFill>
                <a:latin typeface="Arial"/>
                <a:cs typeface="Arial"/>
              </a:rPr>
              <a:t>The  Collaborative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in</a:t>
            </a:r>
            <a:r>
              <a:rPr sz="2400" spc="-5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5C6F7B"/>
                </a:solidFill>
                <a:latin typeface="Arial"/>
                <a:cs typeface="Arial"/>
              </a:rPr>
              <a:t>2002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>
              <a:latin typeface="Times New Roman"/>
              <a:cs typeface="Times New Roman"/>
            </a:endParaRPr>
          </a:p>
          <a:p>
            <a:pPr marL="652780" marR="5080" indent="-274320">
              <a:lnSpc>
                <a:spcPct val="100000"/>
              </a:lnSpc>
              <a:buClr>
                <a:srgbClr val="003A63"/>
              </a:buClr>
              <a:buSzPct val="70000"/>
              <a:buFont typeface="Wingdings 2"/>
              <a:buChar char="□"/>
              <a:tabLst>
                <a:tab pos="652780" algn="l"/>
              </a:tabLst>
            </a:pP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Funded with special assessments on members of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three </a:t>
            </a:r>
            <a:r>
              <a:rPr sz="2000" spc="-185" dirty="0">
                <a:solidFill>
                  <a:srgbClr val="5C6F7B"/>
                </a:solidFill>
                <a:latin typeface="Arial"/>
                <a:cs typeface="Arial"/>
              </a:rPr>
              <a:t>trade 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groups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03A63"/>
              </a:buClr>
              <a:buFont typeface="Wingdings 2"/>
              <a:buChar char="□"/>
            </a:pPr>
            <a:endParaRPr sz="1850">
              <a:latin typeface="Times New Roman"/>
              <a:cs typeface="Times New Roman"/>
            </a:endParaRPr>
          </a:p>
          <a:p>
            <a:pPr marL="652780" indent="-274320">
              <a:lnSpc>
                <a:spcPct val="100000"/>
              </a:lnSpc>
              <a:spcBef>
                <a:spcPts val="5"/>
              </a:spcBef>
              <a:buClr>
                <a:srgbClr val="003A63"/>
              </a:buClr>
              <a:buSzPct val="70000"/>
              <a:buFont typeface="Wingdings 2"/>
              <a:buChar char="□"/>
              <a:tabLst>
                <a:tab pos="652780" algn="l"/>
              </a:tabLst>
            </a:pP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Explored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legal remedy –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Providers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had no legal</a:t>
            </a:r>
            <a:r>
              <a:rPr sz="2000" spc="-11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standing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03A63"/>
              </a:buClr>
              <a:buFont typeface="Wingdings 2"/>
              <a:buChar char="□"/>
            </a:pPr>
            <a:endParaRPr sz="1850">
              <a:latin typeface="Times New Roman"/>
              <a:cs typeface="Times New Roman"/>
            </a:endParaRPr>
          </a:p>
          <a:p>
            <a:pPr marL="652780" indent="-274320">
              <a:lnSpc>
                <a:spcPct val="100000"/>
              </a:lnSpc>
              <a:buClr>
                <a:srgbClr val="003A63"/>
              </a:buClr>
              <a:buSzPct val="70000"/>
              <a:buFont typeface="Wingdings 2"/>
              <a:buChar char="□"/>
              <a:tabLst>
                <a:tab pos="652780" algn="l"/>
              </a:tabLst>
            </a:pP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Legislation drafted to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create formalized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rate-setting</a:t>
            </a:r>
            <a:r>
              <a:rPr sz="2000" spc="-10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mechanism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03A63"/>
              </a:buClr>
              <a:buFont typeface="Wingdings 2"/>
              <a:buChar char="□"/>
            </a:pPr>
            <a:endParaRPr sz="1850">
              <a:latin typeface="Times New Roman"/>
              <a:cs typeface="Times New Roman"/>
            </a:endParaRPr>
          </a:p>
          <a:p>
            <a:pPr marL="652780" indent="-274320">
              <a:lnSpc>
                <a:spcPct val="100000"/>
              </a:lnSpc>
              <a:spcBef>
                <a:spcPts val="5"/>
              </a:spcBef>
              <a:buClr>
                <a:srgbClr val="003A63"/>
              </a:buClr>
              <a:buSzPct val="70000"/>
              <a:buFont typeface="Wingdings 2"/>
              <a:buChar char="□"/>
              <a:tabLst>
                <a:tab pos="652780" algn="l"/>
              </a:tabLst>
            </a:pP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Bill filed in three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consecutive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legislative</a:t>
            </a:r>
            <a:r>
              <a:rPr sz="2000" spc="-1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sessions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2648" y="641591"/>
            <a:ext cx="8531860" cy="170815"/>
          </a:xfrm>
          <a:custGeom>
            <a:avLst/>
            <a:gdLst/>
            <a:ahLst/>
            <a:cxnLst/>
            <a:rect l="l" t="t" r="r" b="b"/>
            <a:pathLst>
              <a:path w="8531860" h="170815">
                <a:moveTo>
                  <a:pt x="0" y="170700"/>
                </a:moveTo>
                <a:lnTo>
                  <a:pt x="8531352" y="170700"/>
                </a:lnTo>
                <a:lnTo>
                  <a:pt x="8531352" y="0"/>
                </a:lnTo>
                <a:lnTo>
                  <a:pt x="0" y="0"/>
                </a:lnTo>
                <a:lnTo>
                  <a:pt x="0" y="170700"/>
                </a:lnTo>
                <a:close/>
              </a:path>
            </a:pathLst>
          </a:custGeom>
          <a:solidFill>
            <a:srgbClr val="003A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A S S O </a:t>
            </a:r>
            <a:r>
              <a:rPr spc="-5" dirty="0"/>
              <a:t>C </a:t>
            </a:r>
            <a:r>
              <a:rPr dirty="0"/>
              <a:t>I A T I O </a:t>
            </a:r>
            <a:r>
              <a:rPr spc="-5" dirty="0"/>
              <a:t>N   </a:t>
            </a:r>
            <a:r>
              <a:rPr dirty="0"/>
              <a:t>F O </a:t>
            </a:r>
            <a:r>
              <a:rPr spc="-5" dirty="0"/>
              <a:t>R   </a:t>
            </a:r>
            <a:r>
              <a:rPr dirty="0"/>
              <a:t>B E H A V I O </a:t>
            </a:r>
            <a:r>
              <a:rPr spc="-5" dirty="0"/>
              <a:t>R </a:t>
            </a:r>
            <a:r>
              <a:rPr dirty="0"/>
              <a:t>A L  </a:t>
            </a:r>
            <a:r>
              <a:rPr spc="-5" dirty="0"/>
              <a:t>H </a:t>
            </a:r>
            <a:r>
              <a:rPr dirty="0"/>
              <a:t>E A L T </a:t>
            </a:r>
            <a:r>
              <a:rPr spc="-5" dirty="0"/>
              <a:t>H C </a:t>
            </a:r>
            <a:r>
              <a:rPr dirty="0"/>
              <a:t>A R</a:t>
            </a:r>
            <a:r>
              <a:rPr spc="-70" dirty="0"/>
              <a:t> </a:t>
            </a:r>
            <a:r>
              <a:rPr dirty="0"/>
              <a:t>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659" y="161545"/>
            <a:ext cx="6911975" cy="443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/>
              <a:t>The </a:t>
            </a:r>
            <a:r>
              <a:rPr sz="2800" dirty="0"/>
              <a:t>History: </a:t>
            </a:r>
            <a:r>
              <a:rPr sz="2800" spc="-5" dirty="0">
                <a:solidFill>
                  <a:srgbClr val="A9C399"/>
                </a:solidFill>
              </a:rPr>
              <a:t>Rate Reform in</a:t>
            </a:r>
            <a:r>
              <a:rPr sz="2800" spc="5" dirty="0">
                <a:solidFill>
                  <a:srgbClr val="A9C399"/>
                </a:solidFill>
              </a:rPr>
              <a:t> </a:t>
            </a:r>
            <a:r>
              <a:rPr sz="2800" dirty="0">
                <a:solidFill>
                  <a:srgbClr val="A9C399"/>
                </a:solidFill>
              </a:rPr>
              <a:t>Massachusetts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228758" y="656865"/>
            <a:ext cx="74930" cy="120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-5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707" y="984159"/>
            <a:ext cx="7549515" cy="3246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2740" marR="5080" indent="-320040">
              <a:lnSpc>
                <a:spcPts val="2590"/>
              </a:lnSpc>
              <a:tabLst>
                <a:tab pos="332105" algn="l"/>
              </a:tabLst>
            </a:pPr>
            <a:r>
              <a:rPr sz="1400" spc="2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Winter 2006-07: tour of member</a:t>
            </a:r>
            <a:r>
              <a:rPr sz="2400" spc="2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organizations</a:t>
            </a:r>
            <a:r>
              <a:rPr sz="2400" spc="3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across </a:t>
            </a:r>
            <a:r>
              <a:rPr sz="240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state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30"/>
              </a:spcBef>
              <a:tabLst>
                <a:tab pos="332105" algn="l"/>
              </a:tabLst>
            </a:pPr>
            <a:r>
              <a:rPr sz="1400" spc="2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Inadequate rates were consistent</a:t>
            </a:r>
            <a:r>
              <a:rPr sz="2400" spc="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theme</a:t>
            </a:r>
            <a:endParaRPr sz="2400">
              <a:latin typeface="Arial"/>
              <a:cs typeface="Arial"/>
            </a:endParaRPr>
          </a:p>
          <a:p>
            <a:pPr marL="652780" indent="-274320">
              <a:lnSpc>
                <a:spcPct val="100000"/>
              </a:lnSpc>
              <a:spcBef>
                <a:spcPts val="375"/>
              </a:spcBef>
              <a:buClr>
                <a:srgbClr val="003A63"/>
              </a:buClr>
              <a:buSzPct val="68750"/>
              <a:buFont typeface="Wingdings 2"/>
              <a:buChar char="□"/>
              <a:tabLst>
                <a:tab pos="652780" algn="l"/>
              </a:tabLst>
            </a:pPr>
            <a:r>
              <a:rPr sz="1600" spc="-5" dirty="0">
                <a:solidFill>
                  <a:srgbClr val="5C6F7B"/>
                </a:solidFill>
                <a:latin typeface="Arial"/>
                <a:cs typeface="Arial"/>
              </a:rPr>
              <a:t>“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Financial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house of</a:t>
            </a:r>
            <a:r>
              <a:rPr sz="2000" spc="-5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cards”</a:t>
            </a:r>
            <a:endParaRPr sz="2000">
              <a:latin typeface="Arial"/>
              <a:cs typeface="Arial"/>
            </a:endParaRPr>
          </a:p>
          <a:p>
            <a:pPr marL="652780" indent="-274320">
              <a:lnSpc>
                <a:spcPct val="100000"/>
              </a:lnSpc>
              <a:spcBef>
                <a:spcPts val="1820"/>
              </a:spcBef>
              <a:buClr>
                <a:srgbClr val="003A63"/>
              </a:buClr>
              <a:buSzPct val="70000"/>
              <a:buFont typeface="Wingdings 2"/>
              <a:buChar char="□"/>
              <a:tabLst>
                <a:tab pos="652780" algn="l"/>
              </a:tabLst>
            </a:pP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“Clients are</a:t>
            </a:r>
            <a:r>
              <a:rPr sz="2000" spc="-12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suffering”</a:t>
            </a:r>
            <a:endParaRPr sz="2000">
              <a:latin typeface="Arial"/>
              <a:cs typeface="Arial"/>
            </a:endParaRPr>
          </a:p>
          <a:p>
            <a:pPr marL="652780" indent="-274320">
              <a:lnSpc>
                <a:spcPct val="100000"/>
              </a:lnSpc>
              <a:spcBef>
                <a:spcPts val="1820"/>
              </a:spcBef>
              <a:buClr>
                <a:srgbClr val="003A63"/>
              </a:buClr>
              <a:buSzPct val="70000"/>
              <a:buFont typeface="Wingdings 2"/>
              <a:buChar char="□"/>
              <a:tabLst>
                <a:tab pos="652780" algn="l"/>
              </a:tabLst>
            </a:pP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“Can’t hire and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retain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good</a:t>
            </a:r>
            <a:r>
              <a:rPr sz="2000" spc="-13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5C6F7B"/>
                </a:solidFill>
                <a:latin typeface="Arial"/>
                <a:cs typeface="Arial"/>
              </a:rPr>
              <a:t>staff”</a:t>
            </a:r>
            <a:endParaRPr sz="2000">
              <a:latin typeface="Arial"/>
              <a:cs typeface="Arial"/>
            </a:endParaRPr>
          </a:p>
          <a:p>
            <a:pPr marL="652780" indent="-274320">
              <a:lnSpc>
                <a:spcPct val="100000"/>
              </a:lnSpc>
              <a:spcBef>
                <a:spcPts val="1820"/>
              </a:spcBef>
              <a:buClr>
                <a:srgbClr val="003A63"/>
              </a:buClr>
              <a:buSzPct val="70000"/>
              <a:buFont typeface="Wingdings 2"/>
              <a:buChar char="□"/>
              <a:tabLst>
                <a:tab pos="652780" algn="l"/>
              </a:tabLst>
            </a:pP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“Absurd</a:t>
            </a:r>
            <a:r>
              <a:rPr sz="2000" spc="-9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system”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2648" y="641591"/>
            <a:ext cx="8531860" cy="170815"/>
          </a:xfrm>
          <a:custGeom>
            <a:avLst/>
            <a:gdLst/>
            <a:ahLst/>
            <a:cxnLst/>
            <a:rect l="l" t="t" r="r" b="b"/>
            <a:pathLst>
              <a:path w="8531860" h="170815">
                <a:moveTo>
                  <a:pt x="0" y="170700"/>
                </a:moveTo>
                <a:lnTo>
                  <a:pt x="8531352" y="170700"/>
                </a:lnTo>
                <a:lnTo>
                  <a:pt x="8531352" y="0"/>
                </a:lnTo>
                <a:lnTo>
                  <a:pt x="0" y="0"/>
                </a:lnTo>
                <a:lnTo>
                  <a:pt x="0" y="170700"/>
                </a:lnTo>
                <a:close/>
              </a:path>
            </a:pathLst>
          </a:custGeom>
          <a:solidFill>
            <a:srgbClr val="003A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A S S O </a:t>
            </a:r>
            <a:r>
              <a:rPr spc="-5" dirty="0"/>
              <a:t>C </a:t>
            </a:r>
            <a:r>
              <a:rPr dirty="0"/>
              <a:t>I A T I O </a:t>
            </a:r>
            <a:r>
              <a:rPr spc="-5" dirty="0"/>
              <a:t>N   </a:t>
            </a:r>
            <a:r>
              <a:rPr dirty="0"/>
              <a:t>F O </a:t>
            </a:r>
            <a:r>
              <a:rPr spc="-5" dirty="0"/>
              <a:t>R   </a:t>
            </a:r>
            <a:r>
              <a:rPr dirty="0"/>
              <a:t>B E H A V I O </a:t>
            </a:r>
            <a:r>
              <a:rPr spc="-5" dirty="0"/>
              <a:t>R </a:t>
            </a:r>
            <a:r>
              <a:rPr dirty="0"/>
              <a:t>A L  </a:t>
            </a:r>
            <a:r>
              <a:rPr spc="-5" dirty="0"/>
              <a:t>H </a:t>
            </a:r>
            <a:r>
              <a:rPr dirty="0"/>
              <a:t>E A L T </a:t>
            </a:r>
            <a:r>
              <a:rPr spc="-5" dirty="0"/>
              <a:t>H C </a:t>
            </a:r>
            <a:r>
              <a:rPr dirty="0"/>
              <a:t>A R</a:t>
            </a:r>
            <a:r>
              <a:rPr spc="-70" dirty="0"/>
              <a:t> </a:t>
            </a:r>
            <a:r>
              <a:rPr dirty="0"/>
              <a:t>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1615">
              <a:lnSpc>
                <a:spcPct val="100000"/>
              </a:lnSpc>
            </a:pPr>
            <a:r>
              <a:rPr spc="5" dirty="0"/>
              <a:t>The </a:t>
            </a:r>
            <a:r>
              <a:rPr dirty="0"/>
              <a:t>Campaign for Human Services: </a:t>
            </a:r>
            <a:r>
              <a:rPr dirty="0">
                <a:solidFill>
                  <a:srgbClr val="A9C399"/>
                </a:solidFill>
              </a:rPr>
              <a:t>Rate Reform </a:t>
            </a:r>
            <a:r>
              <a:rPr spc="-5" dirty="0">
                <a:solidFill>
                  <a:srgbClr val="A9C399"/>
                </a:solidFill>
              </a:rPr>
              <a:t>in</a:t>
            </a:r>
            <a:r>
              <a:rPr spc="-100" dirty="0">
                <a:solidFill>
                  <a:srgbClr val="A9C399"/>
                </a:solidFill>
              </a:rPr>
              <a:t> </a:t>
            </a:r>
            <a:r>
              <a:rPr dirty="0">
                <a:solidFill>
                  <a:srgbClr val="A9C399"/>
                </a:solidFill>
              </a:rPr>
              <a:t>MA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8758" y="656865"/>
            <a:ext cx="74930" cy="120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-5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707" y="982635"/>
            <a:ext cx="7717155" cy="3419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2105" marR="5080" indent="-320040">
              <a:lnSpc>
                <a:spcPts val="2380"/>
              </a:lnSpc>
              <a:tabLst>
                <a:tab pos="332105" algn="l"/>
              </a:tabLst>
            </a:pPr>
            <a:r>
              <a:rPr sz="1300" spc="1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200" i="1" spc="-5" dirty="0">
                <a:solidFill>
                  <a:srgbClr val="5C6F7B"/>
                </a:solidFill>
                <a:latin typeface="Arial"/>
                <a:cs typeface="Arial"/>
              </a:rPr>
              <a:t>The Collaborative </a:t>
            </a:r>
            <a:r>
              <a:rPr sz="2200" spc="-5" dirty="0">
                <a:solidFill>
                  <a:srgbClr val="5C6F7B"/>
                </a:solidFill>
                <a:latin typeface="Arial"/>
                <a:cs typeface="Arial"/>
              </a:rPr>
              <a:t>agreed to make rate reform</a:t>
            </a:r>
            <a:r>
              <a:rPr sz="2200" spc="14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5C6F7B"/>
                </a:solidFill>
                <a:latin typeface="Arial"/>
                <a:cs typeface="Arial"/>
              </a:rPr>
              <a:t>legislation</a:t>
            </a:r>
            <a:r>
              <a:rPr sz="2200" spc="-1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200" b="1" i="1" spc="-5" dirty="0">
                <a:solidFill>
                  <a:srgbClr val="5C6F7B"/>
                </a:solidFill>
                <a:latin typeface="Arial"/>
                <a:cs typeface="Arial"/>
              </a:rPr>
              <a:t>#1  public policy priority </a:t>
            </a:r>
            <a:r>
              <a:rPr sz="2200" spc="-5" dirty="0">
                <a:solidFill>
                  <a:srgbClr val="5C6F7B"/>
                </a:solidFill>
                <a:latin typeface="Arial"/>
                <a:cs typeface="Arial"/>
              </a:rPr>
              <a:t>for 2007-08 legislative</a:t>
            </a:r>
            <a:r>
              <a:rPr sz="2200" spc="9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5C6F7B"/>
                </a:solidFill>
                <a:latin typeface="Arial"/>
                <a:cs typeface="Arial"/>
              </a:rPr>
              <a:t>session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  <a:tabLst>
                <a:tab pos="332105" algn="l"/>
              </a:tabLst>
            </a:pPr>
            <a:r>
              <a:rPr sz="1300" spc="1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200" spc="-5" dirty="0">
                <a:solidFill>
                  <a:srgbClr val="5C6F7B"/>
                </a:solidFill>
                <a:latin typeface="Arial"/>
                <a:cs typeface="Arial"/>
              </a:rPr>
              <a:t>Created </a:t>
            </a:r>
            <a:r>
              <a:rPr sz="2200" i="1" spc="-5" dirty="0">
                <a:solidFill>
                  <a:srgbClr val="5C6F7B"/>
                </a:solidFill>
                <a:latin typeface="Arial"/>
                <a:cs typeface="Arial"/>
              </a:rPr>
              <a:t>The </a:t>
            </a:r>
            <a:r>
              <a:rPr sz="2200" i="1" spc="-10" dirty="0">
                <a:solidFill>
                  <a:srgbClr val="5C6F7B"/>
                </a:solidFill>
                <a:latin typeface="Arial"/>
                <a:cs typeface="Arial"/>
              </a:rPr>
              <a:t>Campaign </a:t>
            </a:r>
            <a:r>
              <a:rPr sz="2200" i="1" spc="-5" dirty="0">
                <a:solidFill>
                  <a:srgbClr val="5C6F7B"/>
                </a:solidFill>
                <a:latin typeface="Arial"/>
                <a:cs typeface="Arial"/>
              </a:rPr>
              <a:t>for </a:t>
            </a:r>
            <a:r>
              <a:rPr sz="2200" i="1" spc="-10" dirty="0">
                <a:solidFill>
                  <a:srgbClr val="5C6F7B"/>
                </a:solidFill>
                <a:latin typeface="Arial"/>
                <a:cs typeface="Arial"/>
              </a:rPr>
              <a:t>Human</a:t>
            </a:r>
            <a:r>
              <a:rPr sz="2200" i="1" spc="12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200" i="1" spc="-5" dirty="0">
                <a:solidFill>
                  <a:srgbClr val="5C6F7B"/>
                </a:solidFill>
                <a:latin typeface="Arial"/>
                <a:cs typeface="Arial"/>
              </a:rPr>
              <a:t>Services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  <a:tabLst>
                <a:tab pos="332105" algn="l"/>
              </a:tabLst>
            </a:pPr>
            <a:r>
              <a:rPr sz="1300" spc="1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200" spc="-5" dirty="0">
                <a:solidFill>
                  <a:srgbClr val="5C6F7B"/>
                </a:solidFill>
                <a:latin typeface="Arial"/>
                <a:cs typeface="Arial"/>
              </a:rPr>
              <a:t>Key</a:t>
            </a:r>
            <a:r>
              <a:rPr sz="2200" spc="-7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5C6F7B"/>
                </a:solidFill>
                <a:latin typeface="Arial"/>
                <a:cs typeface="Arial"/>
              </a:rPr>
              <a:t>Players:</a:t>
            </a:r>
            <a:endParaRPr sz="2200">
              <a:latin typeface="Arial"/>
              <a:cs typeface="Arial"/>
            </a:endParaRPr>
          </a:p>
          <a:p>
            <a:pPr marL="652780" indent="-274320">
              <a:lnSpc>
                <a:spcPct val="100000"/>
              </a:lnSpc>
              <a:spcBef>
                <a:spcPts val="384"/>
              </a:spcBef>
              <a:buClr>
                <a:srgbClr val="003A63"/>
              </a:buClr>
              <a:buSzPct val="68421"/>
              <a:buFont typeface="Wingdings 2"/>
              <a:buChar char="□"/>
              <a:tabLst>
                <a:tab pos="652780" algn="l"/>
              </a:tabLst>
            </a:pPr>
            <a:r>
              <a:rPr sz="1900" spc="-20" dirty="0">
                <a:solidFill>
                  <a:srgbClr val="5C6F7B"/>
                </a:solidFill>
                <a:latin typeface="Arial"/>
                <a:cs typeface="Arial"/>
              </a:rPr>
              <a:t>Trade</a:t>
            </a:r>
            <a:r>
              <a:rPr sz="1900" spc="-7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5C6F7B"/>
                </a:solidFill>
                <a:latin typeface="Arial"/>
                <a:cs typeface="Arial"/>
              </a:rPr>
              <a:t>Executives</a:t>
            </a:r>
            <a:endParaRPr sz="1900">
              <a:latin typeface="Arial"/>
              <a:cs typeface="Arial"/>
            </a:endParaRPr>
          </a:p>
          <a:p>
            <a:pPr marL="652780" indent="-274320">
              <a:lnSpc>
                <a:spcPct val="100000"/>
              </a:lnSpc>
              <a:spcBef>
                <a:spcPts val="370"/>
              </a:spcBef>
              <a:buClr>
                <a:srgbClr val="003A63"/>
              </a:buClr>
              <a:buSzPct val="68421"/>
              <a:buFont typeface="Wingdings 2"/>
              <a:buChar char="□"/>
              <a:tabLst>
                <a:tab pos="652780" algn="l"/>
              </a:tabLst>
            </a:pPr>
            <a:r>
              <a:rPr sz="1900" spc="-5" dirty="0">
                <a:solidFill>
                  <a:srgbClr val="5C6F7B"/>
                </a:solidFill>
                <a:latin typeface="Arial"/>
                <a:cs typeface="Arial"/>
              </a:rPr>
              <a:t>Steering</a:t>
            </a:r>
            <a:r>
              <a:rPr sz="1900" spc="-5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5C6F7B"/>
                </a:solidFill>
                <a:latin typeface="Arial"/>
                <a:cs typeface="Arial"/>
              </a:rPr>
              <a:t>Committee</a:t>
            </a:r>
            <a:endParaRPr sz="1900">
              <a:latin typeface="Arial"/>
              <a:cs typeface="Arial"/>
            </a:endParaRPr>
          </a:p>
          <a:p>
            <a:pPr marL="652780" indent="-274320">
              <a:lnSpc>
                <a:spcPct val="100000"/>
              </a:lnSpc>
              <a:spcBef>
                <a:spcPts val="370"/>
              </a:spcBef>
              <a:buClr>
                <a:srgbClr val="003A63"/>
              </a:buClr>
              <a:buSzPct val="68421"/>
              <a:buFont typeface="Wingdings 2"/>
              <a:buChar char="□"/>
              <a:tabLst>
                <a:tab pos="652780" algn="l"/>
              </a:tabLst>
            </a:pPr>
            <a:r>
              <a:rPr sz="1900" spc="-5" dirty="0">
                <a:solidFill>
                  <a:srgbClr val="5C6F7B"/>
                </a:solidFill>
                <a:latin typeface="Arial"/>
                <a:cs typeface="Arial"/>
              </a:rPr>
              <a:t>Lobbying</a:t>
            </a:r>
            <a:r>
              <a:rPr sz="1900" spc="-60" dirty="0">
                <a:solidFill>
                  <a:srgbClr val="5C6F7B"/>
                </a:solidFill>
                <a:latin typeface="Arial"/>
                <a:cs typeface="Arial"/>
              </a:rPr>
              <a:t> Team</a:t>
            </a:r>
            <a:endParaRPr sz="1900">
              <a:latin typeface="Arial"/>
              <a:cs typeface="Arial"/>
            </a:endParaRPr>
          </a:p>
          <a:p>
            <a:pPr marL="652780" indent="-274320">
              <a:lnSpc>
                <a:spcPct val="100000"/>
              </a:lnSpc>
              <a:spcBef>
                <a:spcPts val="370"/>
              </a:spcBef>
              <a:buClr>
                <a:srgbClr val="003A63"/>
              </a:buClr>
              <a:buSzPct val="68421"/>
              <a:buFont typeface="Wingdings 2"/>
              <a:buChar char="□"/>
              <a:tabLst>
                <a:tab pos="652780" algn="l"/>
              </a:tabLst>
            </a:pPr>
            <a:r>
              <a:rPr sz="1900" spc="-5" dirty="0">
                <a:solidFill>
                  <a:srgbClr val="5C6F7B"/>
                </a:solidFill>
                <a:latin typeface="Arial"/>
                <a:cs typeface="Arial"/>
              </a:rPr>
              <a:t>Legislative</a:t>
            </a:r>
            <a:r>
              <a:rPr sz="1900" spc="-114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5C6F7B"/>
                </a:solidFill>
                <a:latin typeface="Arial"/>
                <a:cs typeface="Arial"/>
              </a:rPr>
              <a:t>Allies</a:t>
            </a:r>
            <a:endParaRPr sz="1900">
              <a:latin typeface="Arial"/>
              <a:cs typeface="Arial"/>
            </a:endParaRPr>
          </a:p>
          <a:p>
            <a:pPr marL="652780" indent="-274320">
              <a:lnSpc>
                <a:spcPct val="100000"/>
              </a:lnSpc>
              <a:spcBef>
                <a:spcPts val="370"/>
              </a:spcBef>
              <a:buClr>
                <a:srgbClr val="003A63"/>
              </a:buClr>
              <a:buSzPct val="68421"/>
              <a:buFont typeface="Wingdings 2"/>
              <a:buChar char="□"/>
              <a:tabLst>
                <a:tab pos="652780" algn="l"/>
              </a:tabLst>
            </a:pPr>
            <a:r>
              <a:rPr sz="1900" spc="-5" dirty="0">
                <a:solidFill>
                  <a:srgbClr val="5C6F7B"/>
                </a:solidFill>
                <a:latin typeface="Arial"/>
                <a:cs typeface="Arial"/>
              </a:rPr>
              <a:t>Leadership of Provider</a:t>
            </a:r>
            <a:r>
              <a:rPr sz="1900" spc="6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5C6F7B"/>
                </a:solidFill>
                <a:latin typeface="Arial"/>
                <a:cs typeface="Arial"/>
              </a:rPr>
              <a:t>Organizations</a:t>
            </a:r>
            <a:endParaRPr sz="1900">
              <a:latin typeface="Arial"/>
              <a:cs typeface="Arial"/>
            </a:endParaRPr>
          </a:p>
          <a:p>
            <a:pPr marL="652780" indent="-274320">
              <a:lnSpc>
                <a:spcPct val="100000"/>
              </a:lnSpc>
              <a:spcBef>
                <a:spcPts val="370"/>
              </a:spcBef>
              <a:buClr>
                <a:srgbClr val="003A63"/>
              </a:buClr>
              <a:buSzPct val="68421"/>
              <a:buFont typeface="Wingdings 2"/>
              <a:buChar char="□"/>
              <a:tabLst>
                <a:tab pos="652780" algn="l"/>
              </a:tabLst>
            </a:pPr>
            <a:r>
              <a:rPr sz="1900" spc="-10" dirty="0">
                <a:solidFill>
                  <a:srgbClr val="5C6F7B"/>
                </a:solidFill>
                <a:latin typeface="Arial"/>
                <a:cs typeface="Arial"/>
              </a:rPr>
              <a:t>Staff </a:t>
            </a:r>
            <a:r>
              <a:rPr sz="1900" spc="-5" dirty="0">
                <a:solidFill>
                  <a:srgbClr val="5C6F7B"/>
                </a:solidFill>
                <a:latin typeface="Arial"/>
                <a:cs typeface="Arial"/>
              </a:rPr>
              <a:t>from Provider</a:t>
            </a:r>
            <a:r>
              <a:rPr sz="1900" spc="1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5C6F7B"/>
                </a:solidFill>
                <a:latin typeface="Arial"/>
                <a:cs typeface="Arial"/>
              </a:rPr>
              <a:t>Organizations</a:t>
            </a:r>
            <a:endParaRPr sz="19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2648" y="641591"/>
            <a:ext cx="8531860" cy="170815"/>
          </a:xfrm>
          <a:custGeom>
            <a:avLst/>
            <a:gdLst/>
            <a:ahLst/>
            <a:cxnLst/>
            <a:rect l="l" t="t" r="r" b="b"/>
            <a:pathLst>
              <a:path w="8531860" h="170815">
                <a:moveTo>
                  <a:pt x="0" y="170700"/>
                </a:moveTo>
                <a:lnTo>
                  <a:pt x="8531352" y="170700"/>
                </a:lnTo>
                <a:lnTo>
                  <a:pt x="8531352" y="0"/>
                </a:lnTo>
                <a:lnTo>
                  <a:pt x="0" y="0"/>
                </a:lnTo>
                <a:lnTo>
                  <a:pt x="0" y="170700"/>
                </a:lnTo>
                <a:close/>
              </a:path>
            </a:pathLst>
          </a:custGeom>
          <a:solidFill>
            <a:srgbClr val="003A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A S S O </a:t>
            </a:r>
            <a:r>
              <a:rPr spc="-5" dirty="0"/>
              <a:t>C </a:t>
            </a:r>
            <a:r>
              <a:rPr dirty="0"/>
              <a:t>I A T I O </a:t>
            </a:r>
            <a:r>
              <a:rPr spc="-5" dirty="0"/>
              <a:t>N   </a:t>
            </a:r>
            <a:r>
              <a:rPr dirty="0"/>
              <a:t>F O </a:t>
            </a:r>
            <a:r>
              <a:rPr spc="-5" dirty="0"/>
              <a:t>R   </a:t>
            </a:r>
            <a:r>
              <a:rPr dirty="0"/>
              <a:t>B E H A V I O </a:t>
            </a:r>
            <a:r>
              <a:rPr spc="-5" dirty="0"/>
              <a:t>R </a:t>
            </a:r>
            <a:r>
              <a:rPr dirty="0"/>
              <a:t>A L  </a:t>
            </a:r>
            <a:r>
              <a:rPr spc="-5" dirty="0"/>
              <a:t>H </a:t>
            </a:r>
            <a:r>
              <a:rPr dirty="0"/>
              <a:t>E A L T </a:t>
            </a:r>
            <a:r>
              <a:rPr spc="-5" dirty="0"/>
              <a:t>H C </a:t>
            </a:r>
            <a:r>
              <a:rPr dirty="0"/>
              <a:t>A R</a:t>
            </a:r>
            <a:r>
              <a:rPr spc="-70" dirty="0"/>
              <a:t> </a:t>
            </a:r>
            <a:r>
              <a:rPr dirty="0"/>
              <a:t>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1615">
              <a:lnSpc>
                <a:spcPct val="100000"/>
              </a:lnSpc>
            </a:pPr>
            <a:r>
              <a:rPr spc="5" dirty="0"/>
              <a:t>The </a:t>
            </a:r>
            <a:r>
              <a:rPr dirty="0"/>
              <a:t>Campaign for Human Services: </a:t>
            </a:r>
            <a:r>
              <a:rPr dirty="0">
                <a:solidFill>
                  <a:srgbClr val="A9C399"/>
                </a:solidFill>
              </a:rPr>
              <a:t>Rate Reform </a:t>
            </a:r>
            <a:r>
              <a:rPr spc="-5" dirty="0">
                <a:solidFill>
                  <a:srgbClr val="A9C399"/>
                </a:solidFill>
              </a:rPr>
              <a:t>in</a:t>
            </a:r>
            <a:r>
              <a:rPr spc="-105" dirty="0">
                <a:solidFill>
                  <a:srgbClr val="A9C399"/>
                </a:solidFill>
              </a:rPr>
              <a:t> </a:t>
            </a:r>
            <a:r>
              <a:rPr dirty="0">
                <a:solidFill>
                  <a:srgbClr val="A9C399"/>
                </a:solidFill>
              </a:rPr>
              <a:t>MA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8758" y="658541"/>
            <a:ext cx="74930" cy="120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-5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707" y="1007018"/>
            <a:ext cx="7995284" cy="3236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32105" algn="l"/>
              </a:tabLst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Unprecedented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grass-roots</a:t>
            </a:r>
            <a:r>
              <a:rPr sz="2000" spc="-114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campaign</a:t>
            </a:r>
            <a:endParaRPr sz="2000">
              <a:latin typeface="Arial"/>
              <a:cs typeface="Arial"/>
            </a:endParaRPr>
          </a:p>
          <a:p>
            <a:pPr marL="332740" marR="906780" indent="-320040">
              <a:lnSpc>
                <a:spcPct val="120000"/>
              </a:lnSpc>
              <a:spcBef>
                <a:spcPts val="695"/>
              </a:spcBef>
              <a:tabLst>
                <a:tab pos="332105" algn="l"/>
              </a:tabLst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Focus on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Executive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and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Legislative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leadership, rank</a:t>
            </a:r>
            <a:r>
              <a:rPr sz="2000" spc="-10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and</a:t>
            </a:r>
            <a:r>
              <a:rPr sz="2000" spc="-1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file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legislators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85"/>
              </a:spcBef>
              <a:tabLst>
                <a:tab pos="332105" algn="l"/>
              </a:tabLst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Hired Campaign Coordinator and Media</a:t>
            </a:r>
            <a:r>
              <a:rPr sz="2000" spc="-15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Consultant</a:t>
            </a:r>
            <a:endParaRPr sz="2000">
              <a:latin typeface="Arial"/>
              <a:cs typeface="Arial"/>
            </a:endParaRPr>
          </a:p>
          <a:p>
            <a:pPr marL="332740" marR="949960" indent="-320040">
              <a:lnSpc>
                <a:spcPct val="120000"/>
              </a:lnSpc>
              <a:spcBef>
                <a:spcPts val="690"/>
              </a:spcBef>
              <a:tabLst>
                <a:tab pos="332105" algn="l"/>
              </a:tabLst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Organized providers on regional basis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educate</a:t>
            </a:r>
            <a:r>
              <a:rPr sz="2000" spc="-21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and</a:t>
            </a:r>
            <a:r>
              <a:rPr sz="2000" spc="-2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lobby 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legislators</a:t>
            </a:r>
            <a:endParaRPr sz="2000">
              <a:latin typeface="Arial"/>
              <a:cs typeface="Arial"/>
            </a:endParaRPr>
          </a:p>
          <a:p>
            <a:pPr marL="332740" marR="5080" indent="-320040">
              <a:lnSpc>
                <a:spcPct val="120000"/>
              </a:lnSpc>
              <a:spcBef>
                <a:spcPts val="690"/>
              </a:spcBef>
              <a:tabLst>
                <a:tab pos="332105" algn="l"/>
              </a:tabLst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Pursued media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opportunities in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leading news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outlets (e.g.,</a:t>
            </a:r>
            <a:r>
              <a:rPr sz="2000" spc="-10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Ed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 Board  Meetings;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inviting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reporters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to</a:t>
            </a:r>
            <a:r>
              <a:rPr sz="2000" spc="-17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programs)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2648" y="641591"/>
            <a:ext cx="8531860" cy="170815"/>
          </a:xfrm>
          <a:custGeom>
            <a:avLst/>
            <a:gdLst/>
            <a:ahLst/>
            <a:cxnLst/>
            <a:rect l="l" t="t" r="r" b="b"/>
            <a:pathLst>
              <a:path w="8531860" h="170815">
                <a:moveTo>
                  <a:pt x="0" y="170700"/>
                </a:moveTo>
                <a:lnTo>
                  <a:pt x="8531352" y="170700"/>
                </a:lnTo>
                <a:lnTo>
                  <a:pt x="8531352" y="0"/>
                </a:lnTo>
                <a:lnTo>
                  <a:pt x="0" y="0"/>
                </a:lnTo>
                <a:lnTo>
                  <a:pt x="0" y="170700"/>
                </a:lnTo>
                <a:close/>
              </a:path>
            </a:pathLst>
          </a:custGeom>
          <a:solidFill>
            <a:srgbClr val="003A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A S S O </a:t>
            </a:r>
            <a:r>
              <a:rPr spc="-5" dirty="0"/>
              <a:t>C </a:t>
            </a:r>
            <a:r>
              <a:rPr dirty="0"/>
              <a:t>I A T I O </a:t>
            </a:r>
            <a:r>
              <a:rPr spc="-5" dirty="0"/>
              <a:t>N   </a:t>
            </a:r>
            <a:r>
              <a:rPr dirty="0"/>
              <a:t>F O </a:t>
            </a:r>
            <a:r>
              <a:rPr spc="-5" dirty="0"/>
              <a:t>R   </a:t>
            </a:r>
            <a:r>
              <a:rPr dirty="0"/>
              <a:t>B E H A V I O </a:t>
            </a:r>
            <a:r>
              <a:rPr spc="-5" dirty="0"/>
              <a:t>R </a:t>
            </a:r>
            <a:r>
              <a:rPr dirty="0"/>
              <a:t>A L  </a:t>
            </a:r>
            <a:r>
              <a:rPr spc="-5" dirty="0"/>
              <a:t>H </a:t>
            </a:r>
            <a:r>
              <a:rPr dirty="0"/>
              <a:t>E A L T </a:t>
            </a:r>
            <a:r>
              <a:rPr spc="-5" dirty="0"/>
              <a:t>H C </a:t>
            </a:r>
            <a:r>
              <a:rPr dirty="0"/>
              <a:t>A R</a:t>
            </a:r>
            <a:r>
              <a:rPr spc="-70" dirty="0"/>
              <a:t> </a:t>
            </a:r>
            <a:r>
              <a:rPr dirty="0"/>
              <a:t>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659" y="161545"/>
            <a:ext cx="8159115" cy="443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/>
              <a:t>Chapter </a:t>
            </a:r>
            <a:r>
              <a:rPr sz="2800" dirty="0"/>
              <a:t>257of </a:t>
            </a:r>
            <a:r>
              <a:rPr sz="2800" spc="-5" dirty="0"/>
              <a:t>the Acts </a:t>
            </a:r>
            <a:r>
              <a:rPr sz="2800" dirty="0"/>
              <a:t>of 2008: </a:t>
            </a:r>
            <a:r>
              <a:rPr sz="2800" spc="-5" dirty="0">
                <a:solidFill>
                  <a:srgbClr val="A9C399"/>
                </a:solidFill>
              </a:rPr>
              <a:t>Rate Reform in</a:t>
            </a:r>
            <a:r>
              <a:rPr sz="2800" spc="-70" dirty="0">
                <a:solidFill>
                  <a:srgbClr val="A9C399"/>
                </a:solidFill>
              </a:rPr>
              <a:t> </a:t>
            </a:r>
            <a:r>
              <a:rPr sz="2800" spc="-10" dirty="0">
                <a:solidFill>
                  <a:srgbClr val="A9C399"/>
                </a:solidFill>
              </a:rPr>
              <a:t>MA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228758" y="672653"/>
            <a:ext cx="74930" cy="120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-5" dirty="0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707" y="979587"/>
            <a:ext cx="7889875" cy="33642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32105" algn="l"/>
              </a:tabLst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Passed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both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houses of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legislature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on unanimous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roll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call</a:t>
            </a:r>
            <a:r>
              <a:rPr sz="2000" spc="-11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votes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50">
              <a:latin typeface="Times New Roman"/>
              <a:cs typeface="Times New Roman"/>
            </a:endParaRPr>
          </a:p>
          <a:p>
            <a:pPr marL="332740" marR="5080" indent="-320040">
              <a:lnSpc>
                <a:spcPct val="100000"/>
              </a:lnSpc>
              <a:tabLst>
                <a:tab pos="332105" algn="l"/>
              </a:tabLst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Mandated that the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state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set and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review rates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on a biennial</a:t>
            </a:r>
            <a:r>
              <a:rPr sz="2000" spc="-17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basis</a:t>
            </a:r>
            <a:r>
              <a:rPr sz="2000" spc="-2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for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all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human services</a:t>
            </a:r>
            <a:r>
              <a:rPr sz="2000" spc="-12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purchased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00">
              <a:latin typeface="Times New Roman"/>
              <a:cs typeface="Times New Roman"/>
            </a:endParaRPr>
          </a:p>
          <a:p>
            <a:pPr marL="332740" marR="252729" indent="-320040">
              <a:lnSpc>
                <a:spcPct val="100000"/>
              </a:lnSpc>
              <a:spcBef>
                <a:spcPts val="5"/>
              </a:spcBef>
              <a:tabLst>
                <a:tab pos="332105" algn="l"/>
              </a:tabLst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Required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state to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take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into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account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inflation</a:t>
            </a:r>
            <a:r>
              <a:rPr sz="2000" spc="-11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factors,</a:t>
            </a:r>
            <a:r>
              <a:rPr sz="2000" spc="-6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geographical 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differences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and new governmental mandates when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setting</a:t>
            </a:r>
            <a:r>
              <a:rPr sz="2000" spc="-18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rates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32105" algn="l"/>
              </a:tabLst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Established right of providers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appeal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rate-setting</a:t>
            </a:r>
            <a:r>
              <a:rPr sz="2000" spc="-19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decisions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32105" algn="l"/>
              </a:tabLst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New system phased-in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over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four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years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beginning</a:t>
            </a:r>
            <a:r>
              <a:rPr sz="2000" spc="-17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10/1/09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2648" y="641591"/>
            <a:ext cx="8531860" cy="170815"/>
          </a:xfrm>
          <a:custGeom>
            <a:avLst/>
            <a:gdLst/>
            <a:ahLst/>
            <a:cxnLst/>
            <a:rect l="l" t="t" r="r" b="b"/>
            <a:pathLst>
              <a:path w="8531860" h="170815">
                <a:moveTo>
                  <a:pt x="0" y="170700"/>
                </a:moveTo>
                <a:lnTo>
                  <a:pt x="8531352" y="170700"/>
                </a:lnTo>
                <a:lnTo>
                  <a:pt x="8531352" y="0"/>
                </a:lnTo>
                <a:lnTo>
                  <a:pt x="0" y="0"/>
                </a:lnTo>
                <a:lnTo>
                  <a:pt x="0" y="170700"/>
                </a:lnTo>
                <a:close/>
              </a:path>
            </a:pathLst>
          </a:custGeom>
          <a:solidFill>
            <a:srgbClr val="003A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A S S O </a:t>
            </a:r>
            <a:r>
              <a:rPr spc="-5" dirty="0"/>
              <a:t>C </a:t>
            </a:r>
            <a:r>
              <a:rPr dirty="0"/>
              <a:t>I A T I O </a:t>
            </a:r>
            <a:r>
              <a:rPr spc="-5" dirty="0"/>
              <a:t>N   </a:t>
            </a:r>
            <a:r>
              <a:rPr dirty="0"/>
              <a:t>F O </a:t>
            </a:r>
            <a:r>
              <a:rPr spc="-5" dirty="0"/>
              <a:t>R   </a:t>
            </a:r>
            <a:r>
              <a:rPr dirty="0"/>
              <a:t>B E H A V I O </a:t>
            </a:r>
            <a:r>
              <a:rPr spc="-5" dirty="0"/>
              <a:t>R </a:t>
            </a:r>
            <a:r>
              <a:rPr dirty="0"/>
              <a:t>A L  </a:t>
            </a:r>
            <a:r>
              <a:rPr spc="-5" dirty="0"/>
              <a:t>H </a:t>
            </a:r>
            <a:r>
              <a:rPr dirty="0"/>
              <a:t>E A L T </a:t>
            </a:r>
            <a:r>
              <a:rPr spc="-5" dirty="0"/>
              <a:t>H C </a:t>
            </a:r>
            <a:r>
              <a:rPr dirty="0"/>
              <a:t>A R</a:t>
            </a:r>
            <a:r>
              <a:rPr spc="-70" dirty="0"/>
              <a:t> </a:t>
            </a:r>
            <a:r>
              <a:rPr dirty="0"/>
              <a:t>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658" y="168601"/>
            <a:ext cx="7568565" cy="443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/>
              <a:t>Implementation </a:t>
            </a:r>
            <a:r>
              <a:rPr sz="2800" dirty="0"/>
              <a:t>Challenges: </a:t>
            </a:r>
            <a:r>
              <a:rPr sz="2800" spc="-5" dirty="0">
                <a:solidFill>
                  <a:srgbClr val="A9C399"/>
                </a:solidFill>
              </a:rPr>
              <a:t>Rate Reform in</a:t>
            </a:r>
            <a:r>
              <a:rPr sz="2800" spc="90" dirty="0">
                <a:solidFill>
                  <a:srgbClr val="A9C399"/>
                </a:solidFill>
              </a:rPr>
              <a:t> </a:t>
            </a:r>
            <a:r>
              <a:rPr sz="2800" spc="-10" dirty="0">
                <a:solidFill>
                  <a:srgbClr val="A9C399"/>
                </a:solidFill>
              </a:rPr>
              <a:t>MA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228758" y="672653"/>
            <a:ext cx="74930" cy="120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-5" dirty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707" y="979079"/>
            <a:ext cx="7753984" cy="3293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32105" algn="l"/>
              </a:tabLst>
            </a:pPr>
            <a:r>
              <a:rPr sz="1400" spc="2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Incredibly complex system </a:t>
            </a:r>
            <a:r>
              <a:rPr sz="2400" dirty="0">
                <a:solidFill>
                  <a:srgbClr val="5C6F7B"/>
                </a:solidFill>
                <a:latin typeface="Arial"/>
                <a:cs typeface="Arial"/>
              </a:rPr>
              <a:t>-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$2.5 billion in</a:t>
            </a:r>
            <a:r>
              <a:rPr sz="2400" spc="8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programs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50">
              <a:latin typeface="Times New Roman"/>
              <a:cs typeface="Times New Roman"/>
            </a:endParaRPr>
          </a:p>
          <a:p>
            <a:pPr marL="332740" marR="5080" indent="-320040">
              <a:lnSpc>
                <a:spcPct val="100000"/>
              </a:lnSpc>
              <a:spcBef>
                <a:spcPts val="5"/>
              </a:spcBef>
              <a:tabLst>
                <a:tab pos="332105" algn="l"/>
              </a:tabLst>
            </a:pPr>
            <a:r>
              <a:rPr sz="1400" spc="-5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Maintaining unity of provider groups – Whose</a:t>
            </a:r>
            <a:r>
              <a:rPr sz="2400" spc="9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rates</a:t>
            </a:r>
            <a:r>
              <a:rPr sz="2400" spc="-1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are  adjusted</a:t>
            </a:r>
            <a:r>
              <a:rPr sz="2400" spc="-5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first?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50">
              <a:latin typeface="Times New Roman"/>
              <a:cs typeface="Times New Roman"/>
            </a:endParaRPr>
          </a:p>
          <a:p>
            <a:pPr marL="332740" marR="139065" indent="-320040">
              <a:lnSpc>
                <a:spcPct val="100000"/>
              </a:lnSpc>
              <a:tabLst>
                <a:tab pos="332105" algn="l"/>
              </a:tabLst>
            </a:pPr>
            <a:r>
              <a:rPr sz="1400" spc="2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Bleak budget outlook – Implementation</a:t>
            </a:r>
            <a:r>
              <a:rPr sz="2400" spc="5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coincided</a:t>
            </a:r>
            <a:r>
              <a:rPr sz="2400" spc="3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with  recession and massive state budget</a:t>
            </a:r>
            <a:r>
              <a:rPr sz="2400" spc="3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cuts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332105" algn="l"/>
              </a:tabLst>
            </a:pPr>
            <a:r>
              <a:rPr sz="1400" spc="2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Not a priority for Governor and his</a:t>
            </a:r>
            <a:r>
              <a:rPr sz="2400" spc="-9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Administration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2648" y="641591"/>
            <a:ext cx="8531860" cy="170815"/>
          </a:xfrm>
          <a:custGeom>
            <a:avLst/>
            <a:gdLst/>
            <a:ahLst/>
            <a:cxnLst/>
            <a:rect l="l" t="t" r="r" b="b"/>
            <a:pathLst>
              <a:path w="8531860" h="170815">
                <a:moveTo>
                  <a:pt x="0" y="170700"/>
                </a:moveTo>
                <a:lnTo>
                  <a:pt x="8531352" y="170700"/>
                </a:lnTo>
                <a:lnTo>
                  <a:pt x="8531352" y="0"/>
                </a:lnTo>
                <a:lnTo>
                  <a:pt x="0" y="0"/>
                </a:lnTo>
                <a:lnTo>
                  <a:pt x="0" y="170700"/>
                </a:lnTo>
                <a:close/>
              </a:path>
            </a:pathLst>
          </a:custGeom>
          <a:solidFill>
            <a:srgbClr val="003A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A S S O </a:t>
            </a:r>
            <a:r>
              <a:rPr spc="-5" dirty="0"/>
              <a:t>C </a:t>
            </a:r>
            <a:r>
              <a:rPr dirty="0"/>
              <a:t>I A T I O </a:t>
            </a:r>
            <a:r>
              <a:rPr spc="-5" dirty="0"/>
              <a:t>N   </a:t>
            </a:r>
            <a:r>
              <a:rPr dirty="0"/>
              <a:t>F O </a:t>
            </a:r>
            <a:r>
              <a:rPr spc="-5" dirty="0"/>
              <a:t>R   </a:t>
            </a:r>
            <a:r>
              <a:rPr dirty="0"/>
              <a:t>B E H A V I O </a:t>
            </a:r>
            <a:r>
              <a:rPr spc="-5" dirty="0"/>
              <a:t>R </a:t>
            </a:r>
            <a:r>
              <a:rPr dirty="0"/>
              <a:t>A L  </a:t>
            </a:r>
            <a:r>
              <a:rPr spc="-5" dirty="0"/>
              <a:t>H </a:t>
            </a:r>
            <a:r>
              <a:rPr dirty="0"/>
              <a:t>E A L T </a:t>
            </a:r>
            <a:r>
              <a:rPr spc="-5" dirty="0"/>
              <a:t>H C </a:t>
            </a:r>
            <a:r>
              <a:rPr dirty="0"/>
              <a:t>A R</a:t>
            </a:r>
            <a:r>
              <a:rPr spc="-70" dirty="0"/>
              <a:t> </a:t>
            </a:r>
            <a:r>
              <a:rPr dirty="0"/>
              <a:t>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658" y="168601"/>
            <a:ext cx="7568565" cy="443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/>
              <a:t>Implementation </a:t>
            </a:r>
            <a:r>
              <a:rPr sz="2800" dirty="0"/>
              <a:t>Challenges: </a:t>
            </a:r>
            <a:r>
              <a:rPr sz="2800" spc="-5" dirty="0">
                <a:solidFill>
                  <a:srgbClr val="A9C399"/>
                </a:solidFill>
              </a:rPr>
              <a:t>Rate Reform in</a:t>
            </a:r>
            <a:r>
              <a:rPr sz="2800" spc="90" dirty="0">
                <a:solidFill>
                  <a:srgbClr val="A9C399"/>
                </a:solidFill>
              </a:rPr>
              <a:t> </a:t>
            </a:r>
            <a:r>
              <a:rPr sz="2800" spc="-10" dirty="0">
                <a:solidFill>
                  <a:srgbClr val="A9C399"/>
                </a:solidFill>
              </a:rPr>
              <a:t>MA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204343" y="672653"/>
            <a:ext cx="123189" cy="120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-10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707" y="979079"/>
            <a:ext cx="7851775" cy="311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2740" marR="396875" indent="-320040">
              <a:lnSpc>
                <a:spcPct val="100000"/>
              </a:lnSpc>
              <a:tabLst>
                <a:tab pos="332105" algn="l"/>
              </a:tabLst>
            </a:pPr>
            <a:r>
              <a:rPr sz="1400" spc="2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Due </a:t>
            </a:r>
            <a:r>
              <a:rPr sz="2400" dirty="0">
                <a:solidFill>
                  <a:srgbClr val="5C6F7B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challenges, state asked </a:t>
            </a:r>
            <a:r>
              <a:rPr sz="2400" i="1" spc="-5" dirty="0">
                <a:solidFill>
                  <a:srgbClr val="5C6F7B"/>
                </a:solidFill>
                <a:latin typeface="Arial"/>
                <a:cs typeface="Arial"/>
              </a:rPr>
              <a:t>The</a:t>
            </a:r>
            <a:r>
              <a:rPr sz="2400" i="1" spc="3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5C6F7B"/>
                </a:solidFill>
                <a:latin typeface="Arial"/>
                <a:cs typeface="Arial"/>
              </a:rPr>
              <a:t>Collaborative</a:t>
            </a:r>
            <a:r>
              <a:rPr sz="2400" i="1" spc="4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5C6F7B"/>
                </a:solidFill>
                <a:latin typeface="Arial"/>
                <a:cs typeface="Arial"/>
              </a:rPr>
              <a:t>in  </a:t>
            </a:r>
            <a:r>
              <a:rPr sz="2400" spc="-50" dirty="0">
                <a:solidFill>
                  <a:srgbClr val="5C6F7B"/>
                </a:solidFill>
                <a:latin typeface="Arial"/>
                <a:cs typeface="Arial"/>
              </a:rPr>
              <a:t>2011 </a:t>
            </a:r>
            <a:r>
              <a:rPr sz="2400" dirty="0">
                <a:solidFill>
                  <a:srgbClr val="5C6F7B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agree </a:t>
            </a:r>
            <a:r>
              <a:rPr sz="2400" dirty="0">
                <a:solidFill>
                  <a:srgbClr val="5C6F7B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extend full implementation of law by  two</a:t>
            </a:r>
            <a:r>
              <a:rPr sz="2400" spc="-8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years</a:t>
            </a:r>
            <a:endParaRPr sz="2400">
              <a:latin typeface="Arial"/>
              <a:cs typeface="Arial"/>
            </a:endParaRPr>
          </a:p>
          <a:p>
            <a:pPr marL="332740" marR="219710" indent="-320040">
              <a:lnSpc>
                <a:spcPct val="100000"/>
              </a:lnSpc>
              <a:spcBef>
                <a:spcPts val="695"/>
              </a:spcBef>
              <a:tabLst>
                <a:tab pos="332105" algn="l"/>
              </a:tabLst>
            </a:pPr>
            <a:r>
              <a:rPr sz="1400" spc="2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400" dirty="0">
                <a:solidFill>
                  <a:srgbClr val="5C6F7B"/>
                </a:solidFill>
                <a:latin typeface="Arial"/>
                <a:cs typeface="Arial"/>
              </a:rPr>
              <a:t>In </a:t>
            </a:r>
            <a:r>
              <a:rPr sz="2400" spc="-10" dirty="0">
                <a:solidFill>
                  <a:srgbClr val="5C6F7B"/>
                </a:solidFill>
                <a:latin typeface="Arial"/>
                <a:cs typeface="Arial"/>
              </a:rPr>
              <a:t>exchange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for other concessions,</a:t>
            </a:r>
            <a:r>
              <a:rPr sz="2400" spc="6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5C6F7B"/>
                </a:solidFill>
                <a:latin typeface="Arial"/>
                <a:cs typeface="Arial"/>
              </a:rPr>
              <a:t>The</a:t>
            </a:r>
            <a:r>
              <a:rPr sz="2400" i="1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5C6F7B"/>
                </a:solidFill>
                <a:latin typeface="Arial"/>
                <a:cs typeface="Arial"/>
              </a:rPr>
              <a:t>Collaborative 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agreed </a:t>
            </a:r>
            <a:r>
              <a:rPr sz="2400" dirty="0">
                <a:solidFill>
                  <a:srgbClr val="5C6F7B"/>
                </a:solidFill>
                <a:latin typeface="Arial"/>
                <a:cs typeface="Arial"/>
              </a:rPr>
              <a:t>to </a:t>
            </a:r>
            <a:r>
              <a:rPr sz="2400" spc="-10" dirty="0">
                <a:solidFill>
                  <a:srgbClr val="5C6F7B"/>
                </a:solidFill>
                <a:latin typeface="Arial"/>
                <a:cs typeface="Arial"/>
              </a:rPr>
              <a:t>extend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deadline for full implementation from  2012 </a:t>
            </a:r>
            <a:r>
              <a:rPr sz="2400" dirty="0">
                <a:solidFill>
                  <a:srgbClr val="5C6F7B"/>
                </a:solidFill>
                <a:latin typeface="Arial"/>
                <a:cs typeface="Arial"/>
              </a:rPr>
              <a:t>to</a:t>
            </a:r>
            <a:r>
              <a:rPr sz="2400" spc="-7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5C6F7B"/>
                </a:solidFill>
                <a:latin typeface="Arial"/>
                <a:cs typeface="Arial"/>
              </a:rPr>
              <a:t>2014</a:t>
            </a:r>
            <a:endParaRPr sz="2400">
              <a:latin typeface="Arial"/>
              <a:cs typeface="Arial"/>
            </a:endParaRPr>
          </a:p>
          <a:p>
            <a:pPr marL="332740" marR="5080" indent="-320040">
              <a:lnSpc>
                <a:spcPct val="100000"/>
              </a:lnSpc>
              <a:spcBef>
                <a:spcPts val="695"/>
              </a:spcBef>
              <a:tabLst>
                <a:tab pos="332105" algn="l"/>
              </a:tabLst>
            </a:pPr>
            <a:r>
              <a:rPr sz="1400" spc="2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By early 2014 it was apparent that state would</a:t>
            </a:r>
            <a:r>
              <a:rPr sz="2400" spc="7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not</a:t>
            </a:r>
            <a:r>
              <a:rPr sz="2400" spc="-1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meet  its statutory obligation </a:t>
            </a:r>
            <a:r>
              <a:rPr sz="2400" dirty="0">
                <a:solidFill>
                  <a:srgbClr val="5C6F7B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fully implement</a:t>
            </a:r>
            <a:r>
              <a:rPr sz="2400" spc="4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5C6F7B"/>
                </a:solidFill>
                <a:latin typeface="Arial"/>
                <a:cs typeface="Arial"/>
              </a:rPr>
              <a:t>law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2648" y="641591"/>
            <a:ext cx="8531860" cy="170815"/>
          </a:xfrm>
          <a:custGeom>
            <a:avLst/>
            <a:gdLst/>
            <a:ahLst/>
            <a:cxnLst/>
            <a:rect l="l" t="t" r="r" b="b"/>
            <a:pathLst>
              <a:path w="8531860" h="170815">
                <a:moveTo>
                  <a:pt x="0" y="170700"/>
                </a:moveTo>
                <a:lnTo>
                  <a:pt x="8531352" y="170700"/>
                </a:lnTo>
                <a:lnTo>
                  <a:pt x="8531352" y="0"/>
                </a:lnTo>
                <a:lnTo>
                  <a:pt x="0" y="0"/>
                </a:lnTo>
                <a:lnTo>
                  <a:pt x="0" y="170700"/>
                </a:lnTo>
                <a:close/>
              </a:path>
            </a:pathLst>
          </a:custGeom>
          <a:solidFill>
            <a:srgbClr val="003A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A S S O </a:t>
            </a:r>
            <a:r>
              <a:rPr spc="-5" dirty="0"/>
              <a:t>C </a:t>
            </a:r>
            <a:r>
              <a:rPr dirty="0"/>
              <a:t>I A T I O </a:t>
            </a:r>
            <a:r>
              <a:rPr spc="-5" dirty="0"/>
              <a:t>N   </a:t>
            </a:r>
            <a:r>
              <a:rPr dirty="0"/>
              <a:t>F O </a:t>
            </a:r>
            <a:r>
              <a:rPr spc="-5" dirty="0"/>
              <a:t>R   </a:t>
            </a:r>
            <a:r>
              <a:rPr dirty="0"/>
              <a:t>B E H A V I O </a:t>
            </a:r>
            <a:r>
              <a:rPr spc="-5" dirty="0"/>
              <a:t>R </a:t>
            </a:r>
            <a:r>
              <a:rPr dirty="0"/>
              <a:t>A L  </a:t>
            </a:r>
            <a:r>
              <a:rPr spc="-5" dirty="0"/>
              <a:t>H </a:t>
            </a:r>
            <a:r>
              <a:rPr dirty="0"/>
              <a:t>E A L T </a:t>
            </a:r>
            <a:r>
              <a:rPr spc="-5" dirty="0"/>
              <a:t>H C </a:t>
            </a:r>
            <a:r>
              <a:rPr dirty="0"/>
              <a:t>A R</a:t>
            </a:r>
            <a:r>
              <a:rPr spc="-70" dirty="0"/>
              <a:t> </a:t>
            </a:r>
            <a:r>
              <a:rPr dirty="0"/>
              <a:t>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659" y="140210"/>
            <a:ext cx="7246620" cy="382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065145" algn="l"/>
              </a:tabLst>
            </a:pPr>
            <a:r>
              <a:rPr sz="2400" i="1" spc="-5" dirty="0">
                <a:latin typeface="Arial"/>
                <a:cs typeface="Arial"/>
              </a:rPr>
              <a:t>Seeking</a:t>
            </a:r>
            <a:r>
              <a:rPr sz="2400" i="1" spc="3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Legal</a:t>
            </a:r>
            <a:r>
              <a:rPr sz="2400" i="1" spc="2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Relief</a:t>
            </a:r>
            <a:r>
              <a:rPr sz="2400" spc="-5" dirty="0"/>
              <a:t>:	</a:t>
            </a:r>
            <a:r>
              <a:rPr sz="2400" spc="-5" dirty="0">
                <a:solidFill>
                  <a:srgbClr val="A9C399"/>
                </a:solidFill>
              </a:rPr>
              <a:t>Rate Reform in</a:t>
            </a:r>
            <a:r>
              <a:rPr sz="2400" spc="-15" dirty="0">
                <a:solidFill>
                  <a:srgbClr val="A9C399"/>
                </a:solidFill>
              </a:rPr>
              <a:t> </a:t>
            </a:r>
            <a:r>
              <a:rPr sz="2400" spc="-5" dirty="0">
                <a:solidFill>
                  <a:srgbClr val="A9C399"/>
                </a:solidFill>
              </a:rPr>
              <a:t>Massachusetts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4343" y="672653"/>
            <a:ext cx="123189" cy="120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-10" dirty="0">
                <a:solidFill>
                  <a:srgbClr val="FFFFFF"/>
                </a:solidFill>
                <a:latin typeface="Arial"/>
                <a:cs typeface="Arial"/>
              </a:rPr>
              <a:t>11</a:t>
            </a:r>
            <a:endParaRPr sz="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707" y="983651"/>
            <a:ext cx="7757795" cy="3371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2740" marR="313055" indent="-320040" algn="just">
              <a:lnSpc>
                <a:spcPts val="2160"/>
              </a:lnSpc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Legal counsel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for </a:t>
            </a:r>
            <a:r>
              <a:rPr sz="2000" i="1" dirty="0">
                <a:solidFill>
                  <a:srgbClr val="5C6F7B"/>
                </a:solidFill>
                <a:latin typeface="Arial"/>
                <a:cs typeface="Arial"/>
              </a:rPr>
              <a:t>The Collaborative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drafted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complaint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Spring  2014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alleging state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had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failed in its obligation to fully implement 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Chapter</a:t>
            </a:r>
            <a:r>
              <a:rPr sz="2000" spc="-114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257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/>
              <a:cs typeface="Times New Roman"/>
            </a:endParaRPr>
          </a:p>
          <a:p>
            <a:pPr marL="332740" marR="205104" indent="-320040">
              <a:lnSpc>
                <a:spcPts val="2160"/>
              </a:lnSpc>
              <a:tabLst>
                <a:tab pos="332105" algn="l"/>
              </a:tabLst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000" i="1" dirty="0">
                <a:solidFill>
                  <a:srgbClr val="5C6F7B"/>
                </a:solidFill>
                <a:latin typeface="Arial"/>
                <a:cs typeface="Arial"/>
              </a:rPr>
              <a:t>The Collaborative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shared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draft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complaint with</a:t>
            </a:r>
            <a:r>
              <a:rPr sz="2000" spc="-14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Governor’s</a:t>
            </a:r>
            <a:r>
              <a:rPr sz="2000" spc="-3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5C6F7B"/>
                </a:solidFill>
                <a:latin typeface="Arial"/>
                <a:cs typeface="Arial"/>
              </a:rPr>
              <a:t>Office,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 EOAF and EOHHS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in </a:t>
            </a:r>
            <a:r>
              <a:rPr sz="2000" spc="-10" dirty="0">
                <a:solidFill>
                  <a:srgbClr val="5C6F7B"/>
                </a:solidFill>
                <a:latin typeface="Arial"/>
                <a:cs typeface="Arial"/>
              </a:rPr>
              <a:t>effort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seek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negotiated</a:t>
            </a:r>
            <a:r>
              <a:rPr sz="2000" spc="-6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settlement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50">
              <a:latin typeface="Times New Roman"/>
              <a:cs typeface="Times New Roman"/>
            </a:endParaRPr>
          </a:p>
          <a:p>
            <a:pPr marL="332740" marR="333375" indent="-320040">
              <a:lnSpc>
                <a:spcPts val="2160"/>
              </a:lnSpc>
              <a:tabLst>
                <a:tab pos="332105" algn="l"/>
              </a:tabLst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Administration’s position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was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that all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laws are</a:t>
            </a:r>
            <a:r>
              <a:rPr sz="2000" spc="-5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subject</a:t>
            </a:r>
            <a:r>
              <a:rPr sz="2000" spc="-3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 appropriation and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that they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were not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in violation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of Chapter</a:t>
            </a:r>
            <a:r>
              <a:rPr sz="2000" spc="-18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257  because funding was not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available to fully</a:t>
            </a:r>
            <a:r>
              <a:rPr sz="2000" spc="-7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implement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32105" algn="l"/>
              </a:tabLst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000" i="1" dirty="0">
                <a:solidFill>
                  <a:srgbClr val="5C6F7B"/>
                </a:solidFill>
                <a:latin typeface="Arial"/>
                <a:cs typeface="Arial"/>
              </a:rPr>
              <a:t>The Collaborative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filed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complaint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Superior Court, Summer</a:t>
            </a:r>
            <a:r>
              <a:rPr sz="2000" spc="-21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2014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2648" y="641591"/>
            <a:ext cx="8531860" cy="170815"/>
          </a:xfrm>
          <a:custGeom>
            <a:avLst/>
            <a:gdLst/>
            <a:ahLst/>
            <a:cxnLst/>
            <a:rect l="l" t="t" r="r" b="b"/>
            <a:pathLst>
              <a:path w="8531860" h="170815">
                <a:moveTo>
                  <a:pt x="0" y="170700"/>
                </a:moveTo>
                <a:lnTo>
                  <a:pt x="8531352" y="170700"/>
                </a:lnTo>
                <a:lnTo>
                  <a:pt x="8531352" y="0"/>
                </a:lnTo>
                <a:lnTo>
                  <a:pt x="0" y="0"/>
                </a:lnTo>
                <a:lnTo>
                  <a:pt x="0" y="170700"/>
                </a:lnTo>
                <a:close/>
              </a:path>
            </a:pathLst>
          </a:custGeom>
          <a:solidFill>
            <a:srgbClr val="003A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A S S O </a:t>
            </a:r>
            <a:r>
              <a:rPr spc="-5" dirty="0"/>
              <a:t>C </a:t>
            </a:r>
            <a:r>
              <a:rPr dirty="0"/>
              <a:t>I A T I O </a:t>
            </a:r>
            <a:r>
              <a:rPr spc="-5" dirty="0"/>
              <a:t>N   </a:t>
            </a:r>
            <a:r>
              <a:rPr dirty="0"/>
              <a:t>F O </a:t>
            </a:r>
            <a:r>
              <a:rPr spc="-5" dirty="0"/>
              <a:t>R   </a:t>
            </a:r>
            <a:r>
              <a:rPr dirty="0"/>
              <a:t>B E H A V I O </a:t>
            </a:r>
            <a:r>
              <a:rPr spc="-5" dirty="0"/>
              <a:t>R </a:t>
            </a:r>
            <a:r>
              <a:rPr dirty="0"/>
              <a:t>A L  </a:t>
            </a:r>
            <a:r>
              <a:rPr spc="-5" dirty="0"/>
              <a:t>H </a:t>
            </a:r>
            <a:r>
              <a:rPr dirty="0"/>
              <a:t>E A L T </a:t>
            </a:r>
            <a:r>
              <a:rPr spc="-5" dirty="0"/>
              <a:t>H C </a:t>
            </a:r>
            <a:r>
              <a:rPr dirty="0"/>
              <a:t>A R</a:t>
            </a:r>
            <a:r>
              <a:rPr spc="-70" dirty="0"/>
              <a:t> </a:t>
            </a:r>
            <a:r>
              <a:rPr dirty="0"/>
              <a:t>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659" y="140210"/>
            <a:ext cx="7162800" cy="382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spc="-5" dirty="0">
                <a:latin typeface="Arial"/>
                <a:cs typeface="Arial"/>
              </a:rPr>
              <a:t>Seeking Legal Relief</a:t>
            </a:r>
            <a:r>
              <a:rPr sz="2400" spc="-5" dirty="0"/>
              <a:t>: </a:t>
            </a:r>
            <a:r>
              <a:rPr sz="2400" spc="-5" dirty="0">
                <a:solidFill>
                  <a:srgbClr val="A9C399"/>
                </a:solidFill>
              </a:rPr>
              <a:t>Rate Reform in</a:t>
            </a:r>
            <a:r>
              <a:rPr sz="2400" spc="85" dirty="0">
                <a:solidFill>
                  <a:srgbClr val="A9C399"/>
                </a:solidFill>
              </a:rPr>
              <a:t> </a:t>
            </a:r>
            <a:r>
              <a:rPr sz="2400" spc="-5" dirty="0">
                <a:solidFill>
                  <a:srgbClr val="A9C399"/>
                </a:solidFill>
              </a:rPr>
              <a:t>Massachusetts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4343" y="672653"/>
            <a:ext cx="123189" cy="120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-10" dirty="0">
                <a:solidFill>
                  <a:srgbClr val="FFFFFF"/>
                </a:solidFill>
                <a:latin typeface="Arial"/>
                <a:cs typeface="Arial"/>
              </a:rPr>
              <a:t>12</a:t>
            </a:r>
            <a:endParaRPr sz="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707" y="978571"/>
            <a:ext cx="7968615" cy="3489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32105" algn="l"/>
              </a:tabLst>
            </a:pPr>
            <a:r>
              <a:rPr sz="1300" spc="1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200" spc="-5" dirty="0">
                <a:solidFill>
                  <a:srgbClr val="5C6F7B"/>
                </a:solidFill>
                <a:latin typeface="Arial"/>
                <a:cs typeface="Arial"/>
              </a:rPr>
              <a:t>Case heard in Superior Court in early winter</a:t>
            </a:r>
            <a:r>
              <a:rPr sz="2200" spc="7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5C6F7B"/>
                </a:solidFill>
                <a:latin typeface="Arial"/>
                <a:cs typeface="Arial"/>
              </a:rPr>
              <a:t>2014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  <a:tabLst>
                <a:tab pos="332105" algn="l"/>
              </a:tabLst>
            </a:pPr>
            <a:r>
              <a:rPr sz="1300" spc="1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200" i="1" spc="-5" dirty="0">
                <a:solidFill>
                  <a:srgbClr val="5C6F7B"/>
                </a:solidFill>
                <a:latin typeface="Arial"/>
                <a:cs typeface="Arial"/>
              </a:rPr>
              <a:t>The </a:t>
            </a:r>
            <a:r>
              <a:rPr sz="2200" i="1" spc="-10" dirty="0">
                <a:solidFill>
                  <a:srgbClr val="5C6F7B"/>
                </a:solidFill>
                <a:latin typeface="Arial"/>
                <a:cs typeface="Arial"/>
              </a:rPr>
              <a:t>Collaborative’s </a:t>
            </a:r>
            <a:r>
              <a:rPr sz="2200" spc="-5" dirty="0">
                <a:solidFill>
                  <a:srgbClr val="5C6F7B"/>
                </a:solidFill>
                <a:latin typeface="Arial"/>
                <a:cs typeface="Arial"/>
              </a:rPr>
              <a:t>complaint</a:t>
            </a:r>
            <a:r>
              <a:rPr sz="2200" spc="7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5C6F7B"/>
                </a:solidFill>
                <a:latin typeface="Arial"/>
                <a:cs typeface="Arial"/>
              </a:rPr>
              <a:t>asserted:</a:t>
            </a:r>
            <a:endParaRPr sz="2200">
              <a:latin typeface="Arial"/>
              <a:cs typeface="Arial"/>
            </a:endParaRPr>
          </a:p>
          <a:p>
            <a:pPr marL="652780" indent="-274320">
              <a:lnSpc>
                <a:spcPct val="100000"/>
              </a:lnSpc>
              <a:spcBef>
                <a:spcPts val="605"/>
              </a:spcBef>
              <a:buClr>
                <a:srgbClr val="003A63"/>
              </a:buClr>
              <a:buSzPct val="67647"/>
              <a:buFont typeface="Wingdings 2"/>
              <a:buChar char="□"/>
              <a:tabLst>
                <a:tab pos="652780" algn="l"/>
              </a:tabLst>
            </a:pPr>
            <a:r>
              <a:rPr sz="1700" spc="-5" dirty="0">
                <a:solidFill>
                  <a:srgbClr val="5C6F7B"/>
                </a:solidFill>
                <a:latin typeface="Arial"/>
                <a:cs typeface="Arial"/>
              </a:rPr>
              <a:t>State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had failed </a:t>
            </a:r>
            <a:r>
              <a:rPr sz="1700" spc="-5" dirty="0">
                <a:solidFill>
                  <a:srgbClr val="5C6F7B"/>
                </a:solidFill>
                <a:latin typeface="Arial"/>
                <a:cs typeface="Arial"/>
              </a:rPr>
              <a:t>to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fully implement Chapter</a:t>
            </a:r>
            <a:r>
              <a:rPr sz="1700" spc="-2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257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03A63"/>
              </a:buClr>
              <a:buFont typeface="Wingdings 2"/>
              <a:buChar char="□"/>
            </a:pPr>
            <a:endParaRPr sz="1850">
              <a:latin typeface="Times New Roman"/>
              <a:cs typeface="Times New Roman"/>
            </a:endParaRPr>
          </a:p>
          <a:p>
            <a:pPr marL="652780" marR="309880" indent="-274320">
              <a:lnSpc>
                <a:spcPct val="100000"/>
              </a:lnSpc>
              <a:buClr>
                <a:srgbClr val="003A63"/>
              </a:buClr>
              <a:buSzPct val="67647"/>
              <a:buFont typeface="Wingdings 2"/>
              <a:buChar char="□"/>
              <a:tabLst>
                <a:tab pos="652780" algn="l"/>
              </a:tabLst>
            </a:pP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Law </a:t>
            </a:r>
            <a:r>
              <a:rPr sz="1700" spc="-5" dirty="0">
                <a:solidFill>
                  <a:srgbClr val="5C6F7B"/>
                </a:solidFill>
                <a:latin typeface="Arial"/>
                <a:cs typeface="Arial"/>
              </a:rPr>
              <a:t>was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clear </a:t>
            </a:r>
            <a:r>
              <a:rPr sz="1700" spc="-5" dirty="0">
                <a:solidFill>
                  <a:srgbClr val="5C6F7B"/>
                </a:solidFill>
                <a:latin typeface="Arial"/>
                <a:cs typeface="Arial"/>
              </a:rPr>
              <a:t>that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any human services purchased </a:t>
            </a:r>
            <a:r>
              <a:rPr sz="1700" spc="-5" dirty="0">
                <a:solidFill>
                  <a:srgbClr val="5C6F7B"/>
                </a:solidFill>
                <a:latin typeface="Arial"/>
                <a:cs typeface="Arial"/>
              </a:rPr>
              <a:t>from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private </a:t>
            </a:r>
            <a:r>
              <a:rPr sz="1700" spc="-80" dirty="0">
                <a:solidFill>
                  <a:srgbClr val="5C6F7B"/>
                </a:solidFill>
                <a:latin typeface="Arial"/>
                <a:cs typeface="Arial"/>
              </a:rPr>
              <a:t>providers 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had </a:t>
            </a:r>
            <a:r>
              <a:rPr sz="1700" spc="-5" dirty="0">
                <a:solidFill>
                  <a:srgbClr val="5C6F7B"/>
                </a:solidFill>
                <a:latin typeface="Arial"/>
                <a:cs typeface="Arial"/>
              </a:rPr>
              <a:t>to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have </a:t>
            </a:r>
            <a:r>
              <a:rPr sz="1700" spc="-5" dirty="0">
                <a:solidFill>
                  <a:srgbClr val="5C6F7B"/>
                </a:solidFill>
                <a:latin typeface="Arial"/>
                <a:cs typeface="Arial"/>
              </a:rPr>
              <a:t>rates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set in accordance </a:t>
            </a:r>
            <a:r>
              <a:rPr sz="1700" spc="-5" dirty="0">
                <a:solidFill>
                  <a:srgbClr val="5C6F7B"/>
                </a:solidFill>
                <a:latin typeface="Arial"/>
                <a:cs typeface="Arial"/>
              </a:rPr>
              <a:t>with the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law by </a:t>
            </a:r>
            <a:r>
              <a:rPr sz="1700" spc="-5" dirty="0">
                <a:solidFill>
                  <a:srgbClr val="5C6F7B"/>
                </a:solidFill>
                <a:latin typeface="Arial"/>
                <a:cs typeface="Arial"/>
              </a:rPr>
              <a:t>statutory</a:t>
            </a:r>
            <a:r>
              <a:rPr sz="1700" spc="114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deadlines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03A63"/>
              </a:buClr>
              <a:buFont typeface="Wingdings 2"/>
              <a:buChar char="□"/>
            </a:pPr>
            <a:endParaRPr sz="1850">
              <a:latin typeface="Times New Roman"/>
              <a:cs typeface="Times New Roman"/>
            </a:endParaRPr>
          </a:p>
          <a:p>
            <a:pPr marL="652780" marR="116205" indent="-274320">
              <a:lnSpc>
                <a:spcPct val="100000"/>
              </a:lnSpc>
              <a:buClr>
                <a:srgbClr val="003A63"/>
              </a:buClr>
              <a:buSzPct val="67647"/>
              <a:buFont typeface="Wingdings 2"/>
              <a:buChar char="□"/>
              <a:tabLst>
                <a:tab pos="652780" algn="l"/>
              </a:tabLst>
            </a:pPr>
            <a:r>
              <a:rPr sz="1700" spc="-90" dirty="0">
                <a:solidFill>
                  <a:srgbClr val="5C6F7B"/>
                </a:solidFill>
                <a:latin typeface="Arial"/>
                <a:cs typeface="Arial"/>
              </a:rPr>
              <a:t>To </a:t>
            </a:r>
            <a:r>
              <a:rPr sz="1700" spc="-10" dirty="0">
                <a:solidFill>
                  <a:srgbClr val="5C6F7B"/>
                </a:solidFill>
                <a:latin typeface="Arial"/>
                <a:cs typeface="Arial"/>
              </a:rPr>
              <a:t>state’s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argument </a:t>
            </a:r>
            <a:r>
              <a:rPr sz="1700" spc="-5" dirty="0">
                <a:solidFill>
                  <a:srgbClr val="5C6F7B"/>
                </a:solidFill>
                <a:latin typeface="Arial"/>
                <a:cs typeface="Arial"/>
              </a:rPr>
              <a:t>that the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law </a:t>
            </a:r>
            <a:r>
              <a:rPr sz="1700" spc="-5" dirty="0">
                <a:solidFill>
                  <a:srgbClr val="5C6F7B"/>
                </a:solidFill>
                <a:latin typeface="Arial"/>
                <a:cs typeface="Arial"/>
              </a:rPr>
              <a:t>was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subject </a:t>
            </a:r>
            <a:r>
              <a:rPr sz="1700" spc="-5" dirty="0">
                <a:solidFill>
                  <a:srgbClr val="5C6F7B"/>
                </a:solidFill>
                <a:latin typeface="Arial"/>
                <a:cs typeface="Arial"/>
              </a:rPr>
              <a:t>to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appropriation, our </a:t>
            </a:r>
            <a:r>
              <a:rPr sz="1700" spc="-25" dirty="0">
                <a:solidFill>
                  <a:srgbClr val="5C6F7B"/>
                </a:solidFill>
                <a:latin typeface="Arial"/>
                <a:cs typeface="Arial"/>
              </a:rPr>
              <a:t>response  </a:t>
            </a:r>
            <a:r>
              <a:rPr sz="1700" spc="-5" dirty="0">
                <a:solidFill>
                  <a:srgbClr val="5C6F7B"/>
                </a:solidFill>
                <a:latin typeface="Arial"/>
                <a:cs typeface="Arial"/>
              </a:rPr>
              <a:t>was that there was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no mandate </a:t>
            </a:r>
            <a:r>
              <a:rPr sz="1700" spc="-5" dirty="0">
                <a:solidFill>
                  <a:srgbClr val="5C6F7B"/>
                </a:solidFill>
                <a:latin typeface="Arial"/>
                <a:cs typeface="Arial"/>
              </a:rPr>
              <a:t>for the state to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purchase human</a:t>
            </a:r>
            <a:r>
              <a:rPr sz="1700" spc="17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services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03A63"/>
              </a:buClr>
              <a:buFont typeface="Wingdings 2"/>
              <a:buChar char="□"/>
            </a:pPr>
            <a:endParaRPr sz="1850">
              <a:latin typeface="Times New Roman"/>
              <a:cs typeface="Times New Roman"/>
            </a:endParaRPr>
          </a:p>
          <a:p>
            <a:pPr marL="652780" marR="5080" indent="-274320">
              <a:lnSpc>
                <a:spcPct val="100000"/>
              </a:lnSpc>
              <a:buClr>
                <a:srgbClr val="003A63"/>
              </a:buClr>
              <a:buSzPct val="67647"/>
              <a:buFont typeface="Wingdings 2"/>
              <a:buChar char="□"/>
              <a:tabLst>
                <a:tab pos="652780" algn="l"/>
              </a:tabLst>
            </a:pPr>
            <a:r>
              <a:rPr sz="1700" spc="-10" dirty="0">
                <a:solidFill>
                  <a:srgbClr val="5C6F7B"/>
                </a:solidFill>
                <a:latin typeface="Arial"/>
                <a:cs typeface="Arial"/>
              </a:rPr>
              <a:t>If, </a:t>
            </a:r>
            <a:r>
              <a:rPr sz="1700" spc="-15" dirty="0">
                <a:solidFill>
                  <a:srgbClr val="5C6F7B"/>
                </a:solidFill>
                <a:latin typeface="Arial"/>
                <a:cs typeface="Arial"/>
              </a:rPr>
              <a:t>however, </a:t>
            </a:r>
            <a:r>
              <a:rPr sz="1700" spc="-5" dirty="0">
                <a:solidFill>
                  <a:srgbClr val="5C6F7B"/>
                </a:solidFill>
                <a:latin typeface="Arial"/>
                <a:cs typeface="Arial"/>
              </a:rPr>
              <a:t>the state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chose </a:t>
            </a:r>
            <a:r>
              <a:rPr sz="1700" spc="-5" dirty="0">
                <a:solidFill>
                  <a:srgbClr val="5C6F7B"/>
                </a:solidFill>
                <a:latin typeface="Arial"/>
                <a:cs typeface="Arial"/>
              </a:rPr>
              <a:t>to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purchase services, </a:t>
            </a:r>
            <a:r>
              <a:rPr sz="1700" spc="-5" dirty="0">
                <a:solidFill>
                  <a:srgbClr val="5C6F7B"/>
                </a:solidFill>
                <a:latin typeface="Arial"/>
                <a:cs typeface="Arial"/>
              </a:rPr>
              <a:t>then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reimbursement paid  </a:t>
            </a:r>
            <a:r>
              <a:rPr sz="1700" spc="-5" dirty="0">
                <a:solidFill>
                  <a:srgbClr val="5C6F7B"/>
                </a:solidFill>
                <a:latin typeface="Arial"/>
                <a:cs typeface="Arial"/>
              </a:rPr>
              <a:t>to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providers </a:t>
            </a:r>
            <a:r>
              <a:rPr sz="1700" spc="-5" dirty="0">
                <a:solidFill>
                  <a:srgbClr val="5C6F7B"/>
                </a:solidFill>
                <a:latin typeface="Arial"/>
                <a:cs typeface="Arial"/>
              </a:rPr>
              <a:t>for those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services had </a:t>
            </a:r>
            <a:r>
              <a:rPr sz="1700" spc="-5" dirty="0">
                <a:solidFill>
                  <a:srgbClr val="5C6F7B"/>
                </a:solidFill>
                <a:latin typeface="Arial"/>
                <a:cs typeface="Arial"/>
              </a:rPr>
              <a:t>to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be set in accordance </a:t>
            </a:r>
            <a:r>
              <a:rPr sz="1700" spc="-5" dirty="0">
                <a:solidFill>
                  <a:srgbClr val="5C6F7B"/>
                </a:solidFill>
                <a:latin typeface="Arial"/>
                <a:cs typeface="Arial"/>
              </a:rPr>
              <a:t>with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Chapter</a:t>
            </a:r>
            <a:r>
              <a:rPr sz="1700" spc="6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5C6F7B"/>
                </a:solidFill>
                <a:latin typeface="Arial"/>
                <a:cs typeface="Arial"/>
              </a:rPr>
              <a:t>257</a:t>
            </a:r>
            <a:endParaRPr sz="17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2648" y="641591"/>
            <a:ext cx="8531860" cy="170815"/>
          </a:xfrm>
          <a:custGeom>
            <a:avLst/>
            <a:gdLst/>
            <a:ahLst/>
            <a:cxnLst/>
            <a:rect l="l" t="t" r="r" b="b"/>
            <a:pathLst>
              <a:path w="8531860" h="170815">
                <a:moveTo>
                  <a:pt x="0" y="170700"/>
                </a:moveTo>
                <a:lnTo>
                  <a:pt x="8531352" y="170700"/>
                </a:lnTo>
                <a:lnTo>
                  <a:pt x="8531352" y="0"/>
                </a:lnTo>
                <a:lnTo>
                  <a:pt x="0" y="0"/>
                </a:lnTo>
                <a:lnTo>
                  <a:pt x="0" y="170700"/>
                </a:lnTo>
                <a:close/>
              </a:path>
            </a:pathLst>
          </a:custGeom>
          <a:solidFill>
            <a:srgbClr val="003A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A S S O </a:t>
            </a:r>
            <a:r>
              <a:rPr spc="-5" dirty="0"/>
              <a:t>C </a:t>
            </a:r>
            <a:r>
              <a:rPr dirty="0"/>
              <a:t>I A T I O </a:t>
            </a:r>
            <a:r>
              <a:rPr spc="-5" dirty="0"/>
              <a:t>N   </a:t>
            </a:r>
            <a:r>
              <a:rPr dirty="0"/>
              <a:t>F O </a:t>
            </a:r>
            <a:r>
              <a:rPr spc="-5" dirty="0"/>
              <a:t>R   </a:t>
            </a:r>
            <a:r>
              <a:rPr dirty="0"/>
              <a:t>B E H A V I O </a:t>
            </a:r>
            <a:r>
              <a:rPr spc="-5" dirty="0"/>
              <a:t>R </a:t>
            </a:r>
            <a:r>
              <a:rPr dirty="0"/>
              <a:t>A L  </a:t>
            </a:r>
            <a:r>
              <a:rPr spc="-5" dirty="0"/>
              <a:t>H </a:t>
            </a:r>
            <a:r>
              <a:rPr dirty="0"/>
              <a:t>E A L T </a:t>
            </a:r>
            <a:r>
              <a:rPr spc="-5" dirty="0"/>
              <a:t>H C </a:t>
            </a:r>
            <a:r>
              <a:rPr dirty="0"/>
              <a:t>A R</a:t>
            </a:r>
            <a:r>
              <a:rPr spc="-70" dirty="0"/>
              <a:t> </a:t>
            </a:r>
            <a:r>
              <a:rPr dirty="0"/>
              <a:t>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659" y="143076"/>
            <a:ext cx="8280400" cy="382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/>
              <a:t>Superior Court rules in favor of providers: </a:t>
            </a:r>
            <a:r>
              <a:rPr sz="2400" spc="-5" dirty="0">
                <a:solidFill>
                  <a:srgbClr val="A9C399"/>
                </a:solidFill>
              </a:rPr>
              <a:t>Rate Reform in</a:t>
            </a:r>
            <a:r>
              <a:rPr sz="2400" spc="110" dirty="0">
                <a:solidFill>
                  <a:srgbClr val="A9C399"/>
                </a:solidFill>
              </a:rPr>
              <a:t> </a:t>
            </a:r>
            <a:r>
              <a:rPr sz="2400" dirty="0">
                <a:solidFill>
                  <a:srgbClr val="A9C399"/>
                </a:solidFill>
              </a:rPr>
              <a:t>MA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204343" y="672653"/>
            <a:ext cx="123189" cy="120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-10" dirty="0">
                <a:solidFill>
                  <a:srgbClr val="FFFFFF"/>
                </a:solidFill>
                <a:latin typeface="Arial"/>
                <a:cs typeface="Arial"/>
              </a:rPr>
              <a:t>13</a:t>
            </a:r>
            <a:endParaRPr sz="7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2425" marR="890905" indent="-320040">
              <a:lnSpc>
                <a:spcPts val="1630"/>
              </a:lnSpc>
              <a:tabLst>
                <a:tab pos="351790" algn="l"/>
              </a:tabLst>
            </a:pPr>
            <a:r>
              <a:rPr sz="1000" spc="1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dirty="0"/>
              <a:t>January 2015 - </a:t>
            </a:r>
            <a:r>
              <a:rPr spc="-10" dirty="0"/>
              <a:t>Suffolk </a:t>
            </a:r>
            <a:r>
              <a:rPr dirty="0"/>
              <a:t>Superior Court ruled </a:t>
            </a:r>
            <a:r>
              <a:rPr spc="-5" dirty="0"/>
              <a:t>that the</a:t>
            </a:r>
            <a:r>
              <a:rPr spc="90" dirty="0"/>
              <a:t> </a:t>
            </a:r>
            <a:r>
              <a:rPr spc="-5" dirty="0"/>
              <a:t>Commonwealth</a:t>
            </a:r>
            <a:r>
              <a:rPr spc="10" dirty="0"/>
              <a:t> </a:t>
            </a:r>
            <a:r>
              <a:rPr dirty="0"/>
              <a:t>of  Massachusetts </a:t>
            </a:r>
            <a:r>
              <a:rPr i="1" u="heavy" dirty="0">
                <a:latin typeface="Arial"/>
                <a:cs typeface="Arial"/>
              </a:rPr>
              <a:t>did </a:t>
            </a:r>
            <a:r>
              <a:rPr dirty="0"/>
              <a:t>violate </a:t>
            </a:r>
            <a:r>
              <a:rPr spc="-5" dirty="0"/>
              <a:t>the </a:t>
            </a:r>
            <a:r>
              <a:rPr dirty="0"/>
              <a:t>provisions of Chapter</a:t>
            </a:r>
            <a:r>
              <a:rPr spc="-30" dirty="0"/>
              <a:t> </a:t>
            </a:r>
            <a:r>
              <a:rPr dirty="0"/>
              <a:t>257</a:t>
            </a:r>
            <a:endParaRPr sz="1000">
              <a:latin typeface="Arial"/>
              <a:cs typeface="Arial"/>
            </a:endParaRPr>
          </a:p>
          <a:p>
            <a:pPr marL="19685">
              <a:lnSpc>
                <a:spcPct val="100000"/>
              </a:lnSpc>
              <a:spcBef>
                <a:spcPts val="40"/>
              </a:spcBef>
            </a:pPr>
            <a:endParaRPr sz="1500">
              <a:latin typeface="Times New Roman"/>
              <a:cs typeface="Times New Roman"/>
            </a:endParaRPr>
          </a:p>
          <a:p>
            <a:pPr marL="32384">
              <a:lnSpc>
                <a:spcPct val="100000"/>
              </a:lnSpc>
              <a:tabLst>
                <a:tab pos="351790" algn="l"/>
              </a:tabLst>
            </a:pPr>
            <a:r>
              <a:rPr sz="1000" spc="1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i="1" u="heavy" spc="-5" dirty="0">
                <a:latin typeface="Arial"/>
                <a:cs typeface="Arial"/>
              </a:rPr>
              <a:t>Ordered </a:t>
            </a:r>
            <a:r>
              <a:rPr spc="-5" dirty="0"/>
              <a:t>state to </a:t>
            </a:r>
            <a:r>
              <a:rPr dirty="0"/>
              <a:t>fully implement law by July 1,</a:t>
            </a:r>
            <a:r>
              <a:rPr spc="10" dirty="0"/>
              <a:t> </a:t>
            </a:r>
            <a:r>
              <a:rPr dirty="0"/>
              <a:t>2015</a:t>
            </a:r>
            <a:endParaRPr sz="1000">
              <a:latin typeface="Arial"/>
              <a:cs typeface="Arial"/>
            </a:endParaRPr>
          </a:p>
          <a:p>
            <a:pPr marL="19685">
              <a:lnSpc>
                <a:spcPct val="100000"/>
              </a:lnSpc>
              <a:spcBef>
                <a:spcPts val="35"/>
              </a:spcBef>
            </a:pPr>
            <a:endParaRPr sz="1500">
              <a:latin typeface="Times New Roman"/>
              <a:cs typeface="Times New Roman"/>
            </a:endParaRPr>
          </a:p>
          <a:p>
            <a:pPr marL="32384">
              <a:lnSpc>
                <a:spcPct val="100000"/>
              </a:lnSpc>
              <a:tabLst>
                <a:tab pos="351790" algn="l"/>
              </a:tabLst>
            </a:pPr>
            <a:r>
              <a:rPr sz="1000" spc="1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dirty="0"/>
              <a:t>New Governor and EOHHS </a:t>
            </a:r>
            <a:r>
              <a:rPr spc="-5" dirty="0"/>
              <a:t>Secretary </a:t>
            </a:r>
            <a:r>
              <a:rPr dirty="0"/>
              <a:t>announced </a:t>
            </a:r>
            <a:r>
              <a:rPr spc="-5" dirty="0"/>
              <a:t>they would </a:t>
            </a:r>
            <a:r>
              <a:rPr dirty="0"/>
              <a:t>not appeal</a:t>
            </a:r>
            <a:r>
              <a:rPr spc="100" dirty="0"/>
              <a:t> </a:t>
            </a:r>
            <a:r>
              <a:rPr dirty="0"/>
              <a:t>ruling</a:t>
            </a:r>
            <a:endParaRPr sz="1000">
              <a:latin typeface="MS Gothic"/>
              <a:cs typeface="MS Gothic"/>
            </a:endParaRPr>
          </a:p>
          <a:p>
            <a:pPr marL="19685">
              <a:lnSpc>
                <a:spcPct val="100000"/>
              </a:lnSpc>
              <a:spcBef>
                <a:spcPts val="25"/>
              </a:spcBef>
            </a:pPr>
            <a:endParaRPr sz="1850">
              <a:latin typeface="Times New Roman"/>
              <a:cs typeface="Times New Roman"/>
            </a:endParaRPr>
          </a:p>
          <a:p>
            <a:pPr marL="352425" marR="5080" indent="-320040">
              <a:lnSpc>
                <a:spcPts val="1630"/>
              </a:lnSpc>
              <a:spcBef>
                <a:spcPts val="5"/>
              </a:spcBef>
              <a:tabLst>
                <a:tab pos="351790" algn="l"/>
              </a:tabLst>
            </a:pPr>
            <a:r>
              <a:rPr sz="1000" spc="1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pc="-5" dirty="0"/>
              <a:t>State entered </a:t>
            </a:r>
            <a:r>
              <a:rPr dirty="0"/>
              <a:t>into negotiations </a:t>
            </a:r>
            <a:r>
              <a:rPr spc="-5" dirty="0"/>
              <a:t>with </a:t>
            </a:r>
            <a:r>
              <a:rPr i="1" dirty="0">
                <a:latin typeface="Arial"/>
                <a:cs typeface="Arial"/>
              </a:rPr>
              <a:t>The Collaborative </a:t>
            </a:r>
            <a:r>
              <a:rPr dirty="0"/>
              <a:t>around</a:t>
            </a:r>
            <a:r>
              <a:rPr spc="75" dirty="0"/>
              <a:t> </a:t>
            </a:r>
            <a:r>
              <a:rPr dirty="0"/>
              <a:t>implementation</a:t>
            </a:r>
            <a:r>
              <a:rPr spc="-5" dirty="0"/>
              <a:t> </a:t>
            </a:r>
            <a:r>
              <a:rPr dirty="0"/>
              <a:t>of  court</a:t>
            </a:r>
            <a:r>
              <a:rPr spc="-95" dirty="0"/>
              <a:t> </a:t>
            </a:r>
            <a:r>
              <a:rPr dirty="0"/>
              <a:t>order</a:t>
            </a:r>
            <a:endParaRPr sz="1000">
              <a:latin typeface="Arial"/>
              <a:cs typeface="Arial"/>
            </a:endParaRPr>
          </a:p>
          <a:p>
            <a:pPr marL="19685"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352425" marR="33655" indent="-320040">
              <a:lnSpc>
                <a:spcPts val="1630"/>
              </a:lnSpc>
              <a:tabLst>
                <a:tab pos="351790" algn="l"/>
              </a:tabLst>
            </a:pPr>
            <a:r>
              <a:rPr sz="1000" spc="1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dirty="0"/>
              <a:t>February 2015 - </a:t>
            </a:r>
            <a:r>
              <a:rPr spc="-5" dirty="0"/>
              <a:t>state </a:t>
            </a:r>
            <a:r>
              <a:rPr dirty="0"/>
              <a:t>agreed </a:t>
            </a:r>
            <a:r>
              <a:rPr spc="-5" dirty="0"/>
              <a:t>to </a:t>
            </a:r>
            <a:r>
              <a:rPr dirty="0"/>
              <a:t>make interim financial </a:t>
            </a:r>
            <a:r>
              <a:rPr spc="-5" dirty="0"/>
              <a:t>payments to</a:t>
            </a:r>
            <a:r>
              <a:rPr spc="85" dirty="0"/>
              <a:t> </a:t>
            </a:r>
            <a:r>
              <a:rPr dirty="0"/>
              <a:t>providers</a:t>
            </a:r>
            <a:r>
              <a:rPr spc="-20" dirty="0"/>
              <a:t> </a:t>
            </a:r>
            <a:r>
              <a:rPr dirty="0"/>
              <a:t>in  </a:t>
            </a:r>
            <a:r>
              <a:rPr spc="-5" dirty="0"/>
              <a:t>return for </a:t>
            </a:r>
            <a:r>
              <a:rPr spc="-10" dirty="0"/>
              <a:t>two </a:t>
            </a:r>
            <a:r>
              <a:rPr spc="-5" dirty="0"/>
              <a:t>year extension to </a:t>
            </a:r>
            <a:r>
              <a:rPr dirty="0"/>
              <a:t>fully implement</a:t>
            </a:r>
            <a:r>
              <a:rPr spc="110" dirty="0"/>
              <a:t> </a:t>
            </a:r>
            <a:r>
              <a:rPr dirty="0"/>
              <a:t>law</a:t>
            </a:r>
            <a:endParaRPr sz="1000">
              <a:latin typeface="MS Gothic"/>
              <a:cs typeface="MS Gothic"/>
            </a:endParaRPr>
          </a:p>
          <a:p>
            <a:pPr marL="19685">
              <a:lnSpc>
                <a:spcPct val="100000"/>
              </a:lnSpc>
              <a:spcBef>
                <a:spcPts val="50"/>
              </a:spcBef>
            </a:pPr>
            <a:endParaRPr sz="1500">
              <a:latin typeface="Times New Roman"/>
              <a:cs typeface="Times New Roman"/>
            </a:endParaRPr>
          </a:p>
          <a:p>
            <a:pPr marL="32384">
              <a:lnSpc>
                <a:spcPct val="100000"/>
              </a:lnSpc>
              <a:tabLst>
                <a:tab pos="351790" algn="l"/>
              </a:tabLst>
            </a:pPr>
            <a:r>
              <a:rPr sz="1000" spc="1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pc="-5" dirty="0"/>
              <a:t>State </a:t>
            </a:r>
            <a:r>
              <a:rPr dirty="0"/>
              <a:t>on </a:t>
            </a:r>
            <a:r>
              <a:rPr spc="-5" dirty="0"/>
              <a:t>track for full </a:t>
            </a:r>
            <a:r>
              <a:rPr dirty="0"/>
              <a:t>implementation by July 1,</a:t>
            </a:r>
            <a:r>
              <a:rPr spc="30" dirty="0"/>
              <a:t> </a:t>
            </a:r>
            <a:r>
              <a:rPr dirty="0"/>
              <a:t>2017</a:t>
            </a:r>
            <a:endParaRPr sz="1000">
              <a:latin typeface="MS Gothic"/>
              <a:cs typeface="MS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2648" y="641591"/>
            <a:ext cx="8531860" cy="170815"/>
          </a:xfrm>
          <a:custGeom>
            <a:avLst/>
            <a:gdLst/>
            <a:ahLst/>
            <a:cxnLst/>
            <a:rect l="l" t="t" r="r" b="b"/>
            <a:pathLst>
              <a:path w="8531860" h="170815">
                <a:moveTo>
                  <a:pt x="0" y="170700"/>
                </a:moveTo>
                <a:lnTo>
                  <a:pt x="8531352" y="170700"/>
                </a:lnTo>
                <a:lnTo>
                  <a:pt x="8531352" y="0"/>
                </a:lnTo>
                <a:lnTo>
                  <a:pt x="0" y="0"/>
                </a:lnTo>
                <a:lnTo>
                  <a:pt x="0" y="170700"/>
                </a:lnTo>
                <a:close/>
              </a:path>
            </a:pathLst>
          </a:custGeom>
          <a:solidFill>
            <a:srgbClr val="003A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A S S O </a:t>
            </a:r>
            <a:r>
              <a:rPr spc="-5" dirty="0"/>
              <a:t>C </a:t>
            </a:r>
            <a:r>
              <a:rPr dirty="0"/>
              <a:t>I A T I O </a:t>
            </a:r>
            <a:r>
              <a:rPr spc="-5" dirty="0"/>
              <a:t>N   </a:t>
            </a:r>
            <a:r>
              <a:rPr dirty="0"/>
              <a:t>F O </a:t>
            </a:r>
            <a:r>
              <a:rPr spc="-5" dirty="0"/>
              <a:t>R   </a:t>
            </a:r>
            <a:r>
              <a:rPr dirty="0"/>
              <a:t>B E H A V I O </a:t>
            </a:r>
            <a:r>
              <a:rPr spc="-5" dirty="0"/>
              <a:t>R </a:t>
            </a:r>
            <a:r>
              <a:rPr dirty="0"/>
              <a:t>A L  </a:t>
            </a:r>
            <a:r>
              <a:rPr spc="-5" dirty="0"/>
              <a:t>H </a:t>
            </a:r>
            <a:r>
              <a:rPr dirty="0"/>
              <a:t>E A L T </a:t>
            </a:r>
            <a:r>
              <a:rPr spc="-5" dirty="0"/>
              <a:t>H C </a:t>
            </a:r>
            <a:r>
              <a:rPr dirty="0"/>
              <a:t>A R</a:t>
            </a:r>
            <a:r>
              <a:rPr spc="-70" dirty="0"/>
              <a:t> </a:t>
            </a:r>
            <a:r>
              <a:rPr dirty="0"/>
              <a:t>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659" y="110564"/>
            <a:ext cx="7465059" cy="443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/>
              <a:t>Chapter </a:t>
            </a:r>
            <a:r>
              <a:rPr sz="2800" dirty="0"/>
              <a:t>257 success story: </a:t>
            </a:r>
            <a:r>
              <a:rPr sz="2800" spc="-5" dirty="0">
                <a:solidFill>
                  <a:srgbClr val="A9C399"/>
                </a:solidFill>
              </a:rPr>
              <a:t>Rate Reform in</a:t>
            </a:r>
            <a:r>
              <a:rPr sz="2800" spc="35" dirty="0">
                <a:solidFill>
                  <a:srgbClr val="A9C399"/>
                </a:solidFill>
              </a:rPr>
              <a:t> </a:t>
            </a:r>
            <a:r>
              <a:rPr sz="2800" spc="-10" dirty="0">
                <a:solidFill>
                  <a:srgbClr val="A9C399"/>
                </a:solidFill>
              </a:rPr>
              <a:t>MA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204343" y="672653"/>
            <a:ext cx="123189" cy="120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-10" dirty="0">
                <a:solidFill>
                  <a:srgbClr val="FFFFFF"/>
                </a:solidFill>
                <a:latin typeface="Arial"/>
                <a:cs typeface="Arial"/>
              </a:rPr>
              <a:t>14</a:t>
            </a:r>
            <a:endParaRPr sz="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707" y="983651"/>
            <a:ext cx="7958455" cy="3357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2740" marR="5080" indent="-320040">
              <a:lnSpc>
                <a:spcPts val="2160"/>
              </a:lnSpc>
              <a:tabLst>
                <a:tab pos="332105" algn="l"/>
              </a:tabLst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Approximately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$300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million in initial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and biennial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rate</a:t>
            </a:r>
            <a:r>
              <a:rPr sz="2000" spc="-1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increases</a:t>
            </a:r>
            <a:r>
              <a:rPr sz="2000" spc="-4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paid 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human service providers since</a:t>
            </a:r>
            <a:r>
              <a:rPr sz="2000" spc="-18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2009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/>
              <a:cs typeface="Times New Roman"/>
            </a:endParaRPr>
          </a:p>
          <a:p>
            <a:pPr marL="332740" marR="573405" indent="-320040">
              <a:lnSpc>
                <a:spcPts val="2160"/>
              </a:lnSpc>
              <a:tabLst>
                <a:tab pos="332105" algn="l"/>
              </a:tabLst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Providers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are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receiving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biennial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rate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adjustments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in</a:t>
            </a:r>
            <a:r>
              <a:rPr sz="2000" spc="-11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the</a:t>
            </a:r>
            <a:r>
              <a:rPr sz="2000" spc="-1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regular  course of</a:t>
            </a:r>
            <a:r>
              <a:rPr sz="2000" spc="-12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business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>
              <a:latin typeface="Times New Roman"/>
              <a:cs typeface="Times New Roman"/>
            </a:endParaRPr>
          </a:p>
          <a:p>
            <a:pPr marL="332740" marR="241300" indent="-320040">
              <a:lnSpc>
                <a:spcPts val="2160"/>
              </a:lnSpc>
              <a:tabLst>
                <a:tab pos="332105" algn="l"/>
              </a:tabLst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Protections for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providers against state demands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to</a:t>
            </a:r>
            <a:r>
              <a:rPr sz="2000" spc="-15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maintain</a:t>
            </a:r>
            <a:r>
              <a:rPr sz="2000" spc="-1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same 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level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of services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even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when program budgets are</a:t>
            </a:r>
            <a:r>
              <a:rPr sz="2000" spc="-18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cut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50">
              <a:latin typeface="Times New Roman"/>
              <a:cs typeface="Times New Roman"/>
            </a:endParaRPr>
          </a:p>
          <a:p>
            <a:pPr marL="332105" marR="153035" indent="-320040">
              <a:lnSpc>
                <a:spcPts val="2160"/>
              </a:lnSpc>
              <a:tabLst>
                <a:tab pos="332105" algn="l"/>
                <a:tab pos="3789045" algn="l"/>
              </a:tabLst>
            </a:pPr>
            <a:r>
              <a:rPr sz="120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Appeals process</a:t>
            </a:r>
            <a:r>
              <a:rPr sz="2000" spc="-4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has worked:	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Providers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of Clubhouse</a:t>
            </a:r>
            <a:r>
              <a:rPr sz="2000" spc="-85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services</a:t>
            </a:r>
            <a:r>
              <a:rPr sz="2000" spc="-4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for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individuals living with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a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mental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illness received 20-24%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rate 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increases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after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appealing </a:t>
            </a:r>
            <a:r>
              <a:rPr sz="2000" spc="-5" dirty="0">
                <a:solidFill>
                  <a:srgbClr val="5C6F7B"/>
                </a:solidFill>
                <a:latin typeface="Arial"/>
                <a:cs typeface="Arial"/>
              </a:rPr>
              <a:t>initial rate-setting for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those</a:t>
            </a:r>
            <a:r>
              <a:rPr sz="2000" spc="-114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C6F7B"/>
                </a:solidFill>
                <a:latin typeface="Arial"/>
                <a:cs typeface="Arial"/>
              </a:rPr>
              <a:t>services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2648" y="641591"/>
            <a:ext cx="8531860" cy="170815"/>
          </a:xfrm>
          <a:custGeom>
            <a:avLst/>
            <a:gdLst/>
            <a:ahLst/>
            <a:cxnLst/>
            <a:rect l="l" t="t" r="r" b="b"/>
            <a:pathLst>
              <a:path w="8531860" h="170815">
                <a:moveTo>
                  <a:pt x="0" y="170700"/>
                </a:moveTo>
                <a:lnTo>
                  <a:pt x="8531352" y="170700"/>
                </a:lnTo>
                <a:lnTo>
                  <a:pt x="8531352" y="0"/>
                </a:lnTo>
                <a:lnTo>
                  <a:pt x="0" y="0"/>
                </a:lnTo>
                <a:lnTo>
                  <a:pt x="0" y="170700"/>
                </a:lnTo>
                <a:close/>
              </a:path>
            </a:pathLst>
          </a:custGeom>
          <a:solidFill>
            <a:srgbClr val="003A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A S S O </a:t>
            </a:r>
            <a:r>
              <a:rPr spc="-5" dirty="0"/>
              <a:t>C </a:t>
            </a:r>
            <a:r>
              <a:rPr dirty="0"/>
              <a:t>I A T I O </a:t>
            </a:r>
            <a:r>
              <a:rPr spc="-5" dirty="0"/>
              <a:t>N   </a:t>
            </a:r>
            <a:r>
              <a:rPr dirty="0"/>
              <a:t>F O </a:t>
            </a:r>
            <a:r>
              <a:rPr spc="-5" dirty="0"/>
              <a:t>R   </a:t>
            </a:r>
            <a:r>
              <a:rPr dirty="0"/>
              <a:t>B E H A V I O </a:t>
            </a:r>
            <a:r>
              <a:rPr spc="-5" dirty="0"/>
              <a:t>R </a:t>
            </a:r>
            <a:r>
              <a:rPr dirty="0"/>
              <a:t>A L  </a:t>
            </a:r>
            <a:r>
              <a:rPr spc="-5" dirty="0"/>
              <a:t>H </a:t>
            </a:r>
            <a:r>
              <a:rPr dirty="0"/>
              <a:t>E A L T </a:t>
            </a:r>
            <a:r>
              <a:rPr spc="-5" dirty="0"/>
              <a:t>H C </a:t>
            </a:r>
            <a:r>
              <a:rPr dirty="0"/>
              <a:t>A R</a:t>
            </a:r>
            <a:r>
              <a:rPr spc="-70" dirty="0"/>
              <a:t> </a:t>
            </a:r>
            <a:r>
              <a:rPr dirty="0"/>
              <a:t>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659" y="118692"/>
            <a:ext cx="829310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700" spc="-5" dirty="0"/>
              <a:t>Resources regarding Chapter 257: </a:t>
            </a:r>
            <a:r>
              <a:rPr sz="2700" spc="-5" dirty="0">
                <a:solidFill>
                  <a:srgbClr val="A9C399"/>
                </a:solidFill>
              </a:rPr>
              <a:t>Rate Reform in</a:t>
            </a:r>
            <a:r>
              <a:rPr sz="2700" dirty="0">
                <a:solidFill>
                  <a:srgbClr val="A9C399"/>
                </a:solidFill>
              </a:rPr>
              <a:t> </a:t>
            </a:r>
            <a:r>
              <a:rPr sz="2700" spc="-5" dirty="0">
                <a:solidFill>
                  <a:srgbClr val="A9C399"/>
                </a:solidFill>
              </a:rPr>
              <a:t>MA</a:t>
            </a:r>
            <a:endParaRPr sz="2700"/>
          </a:p>
        </p:txBody>
      </p:sp>
      <p:sp>
        <p:nvSpPr>
          <p:cNvPr id="3" name="object 3"/>
          <p:cNvSpPr txBox="1"/>
          <p:nvPr/>
        </p:nvSpPr>
        <p:spPr>
          <a:xfrm>
            <a:off x="204343" y="672653"/>
            <a:ext cx="123189" cy="120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b="1" spc="-10" dirty="0">
                <a:solidFill>
                  <a:srgbClr val="FFFFFF"/>
                </a:solidFill>
                <a:latin typeface="Arial"/>
                <a:cs typeface="Arial"/>
              </a:rPr>
              <a:t>15</a:t>
            </a:r>
            <a:endParaRPr sz="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707" y="979079"/>
            <a:ext cx="7392034" cy="3206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2740" marR="612775" indent="-320040">
              <a:lnSpc>
                <a:spcPct val="100000"/>
              </a:lnSpc>
              <a:tabLst>
                <a:tab pos="332105" algn="l"/>
              </a:tabLst>
            </a:pPr>
            <a:r>
              <a:rPr sz="1400" spc="20" dirty="0">
                <a:solidFill>
                  <a:srgbClr val="EC891D"/>
                </a:solidFill>
                <a:latin typeface="MS Gothic"/>
                <a:cs typeface="MS Gothic"/>
                <a:hlinkClick r:id="rId2"/>
              </a:rPr>
              <a:t>▶	</a:t>
            </a:r>
            <a:r>
              <a:rPr sz="2400" u="heavy" spc="-10" dirty="0">
                <a:solidFill>
                  <a:srgbClr val="F7B615"/>
                </a:solidFill>
                <a:latin typeface="Arial"/>
                <a:cs typeface="Arial"/>
                <a:hlinkClick r:id="rId2"/>
              </a:rPr>
              <a:t>www.abhmass.org/publications-reports/chapter-  </a:t>
            </a:r>
            <a:r>
              <a:rPr sz="2400" u="heavy" spc="-5" dirty="0">
                <a:solidFill>
                  <a:srgbClr val="F7B615"/>
                </a:solidFill>
                <a:latin typeface="Arial"/>
                <a:cs typeface="Arial"/>
                <a:hlinkClick r:id="rId2"/>
              </a:rPr>
              <a:t>257/legal-documents.html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32105" algn="l"/>
              </a:tabLst>
            </a:pPr>
            <a:r>
              <a:rPr sz="1400" spc="-5" dirty="0">
                <a:solidFill>
                  <a:srgbClr val="EC891D"/>
                </a:solidFill>
                <a:latin typeface="MS Gothic"/>
                <a:cs typeface="MS Gothic"/>
                <a:hlinkClick r:id="rId3"/>
              </a:rPr>
              <a:t>▶	</a:t>
            </a:r>
            <a:r>
              <a:rPr sz="2400" u="heavy" spc="-10" dirty="0">
                <a:solidFill>
                  <a:srgbClr val="F7B615"/>
                </a:solidFill>
                <a:latin typeface="Arial"/>
                <a:cs typeface="Arial"/>
                <a:hlinkClick r:id="rId3"/>
              </a:rPr>
              <a:t>www.mass.gov/eohhs/provider/contracting/chap257/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32105" algn="l"/>
              </a:tabLst>
            </a:pPr>
            <a:r>
              <a:rPr sz="1400" spc="20" dirty="0">
                <a:solidFill>
                  <a:srgbClr val="EC891D"/>
                </a:solidFill>
                <a:latin typeface="MS Gothic"/>
                <a:cs typeface="MS Gothic"/>
              </a:rPr>
              <a:t>▶	</a:t>
            </a:r>
            <a:r>
              <a:rPr sz="2400" spc="-25" dirty="0">
                <a:solidFill>
                  <a:srgbClr val="5C6F7B"/>
                </a:solidFill>
                <a:latin typeface="Arial"/>
                <a:cs typeface="Arial"/>
              </a:rPr>
              <a:t>Vic</a:t>
            </a:r>
            <a:r>
              <a:rPr sz="2400" spc="-60" dirty="0">
                <a:solidFill>
                  <a:srgbClr val="5C6F7B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5C6F7B"/>
                </a:solidFill>
                <a:latin typeface="Arial"/>
                <a:cs typeface="Arial"/>
              </a:rPr>
              <a:t>DiGravio</a:t>
            </a:r>
            <a:endParaRPr sz="2400">
              <a:latin typeface="Arial"/>
              <a:cs typeface="Arial"/>
            </a:endParaRPr>
          </a:p>
          <a:p>
            <a:pPr marL="377825">
              <a:lnSpc>
                <a:spcPct val="100000"/>
              </a:lnSpc>
              <a:spcBef>
                <a:spcPts val="610"/>
              </a:spcBef>
            </a:pPr>
            <a:r>
              <a:rPr sz="1250" spc="994" dirty="0">
                <a:solidFill>
                  <a:srgbClr val="003A63"/>
                </a:solidFill>
                <a:latin typeface="Wingdings 2"/>
                <a:cs typeface="Wingdings 2"/>
                <a:hlinkClick r:id="rId4"/>
              </a:rPr>
              <a:t>□</a:t>
            </a:r>
            <a:r>
              <a:rPr sz="1250" spc="409" dirty="0">
                <a:solidFill>
                  <a:srgbClr val="003A63"/>
                </a:solidFill>
                <a:latin typeface="Times New Roman"/>
                <a:cs typeface="Times New Roman"/>
                <a:hlinkClick r:id="rId4"/>
              </a:rPr>
              <a:t> </a:t>
            </a:r>
            <a:r>
              <a:rPr sz="1800" u="heavy" spc="-10" dirty="0">
                <a:solidFill>
                  <a:srgbClr val="F7B615"/>
                </a:solidFill>
                <a:latin typeface="Arial"/>
                <a:cs typeface="Arial"/>
                <a:hlinkClick r:id="rId4"/>
              </a:rPr>
              <a:t>vdigravio@abhmass.org</a:t>
            </a:r>
            <a:endParaRPr sz="1800">
              <a:latin typeface="Arial"/>
              <a:cs typeface="Arial"/>
            </a:endParaRPr>
          </a:p>
          <a:p>
            <a:pPr marL="377825">
              <a:lnSpc>
                <a:spcPct val="100000"/>
              </a:lnSpc>
              <a:spcBef>
                <a:spcPts val="600"/>
              </a:spcBef>
            </a:pPr>
            <a:r>
              <a:rPr sz="1250" spc="885" dirty="0">
                <a:solidFill>
                  <a:srgbClr val="003A63"/>
                </a:solidFill>
                <a:latin typeface="Wingdings 2"/>
                <a:cs typeface="Wingdings 2"/>
              </a:rPr>
              <a:t></a:t>
            </a:r>
            <a:r>
              <a:rPr sz="1250" spc="390" dirty="0">
                <a:solidFill>
                  <a:srgbClr val="003A63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5C6F7B"/>
                </a:solidFill>
                <a:latin typeface="Arial"/>
                <a:cs typeface="Arial"/>
              </a:rPr>
              <a:t>508.647.8385, </a:t>
            </a:r>
            <a:r>
              <a:rPr sz="1800" spc="-55" dirty="0">
                <a:solidFill>
                  <a:srgbClr val="5C6F7B"/>
                </a:solidFill>
                <a:latin typeface="Arial"/>
                <a:cs typeface="Arial"/>
              </a:rPr>
              <a:t>x11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2648" y="641591"/>
            <a:ext cx="8531860" cy="170815"/>
          </a:xfrm>
          <a:custGeom>
            <a:avLst/>
            <a:gdLst/>
            <a:ahLst/>
            <a:cxnLst/>
            <a:rect l="l" t="t" r="r" b="b"/>
            <a:pathLst>
              <a:path w="8531860" h="170815">
                <a:moveTo>
                  <a:pt x="0" y="170700"/>
                </a:moveTo>
                <a:lnTo>
                  <a:pt x="8531352" y="170700"/>
                </a:lnTo>
                <a:lnTo>
                  <a:pt x="8531352" y="0"/>
                </a:lnTo>
                <a:lnTo>
                  <a:pt x="0" y="0"/>
                </a:lnTo>
                <a:lnTo>
                  <a:pt x="0" y="170700"/>
                </a:lnTo>
                <a:close/>
              </a:path>
            </a:pathLst>
          </a:custGeom>
          <a:solidFill>
            <a:srgbClr val="003A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A S S O </a:t>
            </a:r>
            <a:r>
              <a:rPr spc="-5" dirty="0"/>
              <a:t>C </a:t>
            </a:r>
            <a:r>
              <a:rPr dirty="0"/>
              <a:t>I A T I O </a:t>
            </a:r>
            <a:r>
              <a:rPr spc="-5" dirty="0"/>
              <a:t>N   </a:t>
            </a:r>
            <a:r>
              <a:rPr dirty="0"/>
              <a:t>F O </a:t>
            </a:r>
            <a:r>
              <a:rPr spc="-5" dirty="0"/>
              <a:t>R   </a:t>
            </a:r>
            <a:r>
              <a:rPr dirty="0"/>
              <a:t>B E H A V I O </a:t>
            </a:r>
            <a:r>
              <a:rPr spc="-5" dirty="0"/>
              <a:t>R </a:t>
            </a:r>
            <a:r>
              <a:rPr dirty="0"/>
              <a:t>A L  </a:t>
            </a:r>
            <a:r>
              <a:rPr spc="-5" dirty="0"/>
              <a:t>H </a:t>
            </a:r>
            <a:r>
              <a:rPr dirty="0"/>
              <a:t>E A L T </a:t>
            </a:r>
            <a:r>
              <a:rPr spc="-5" dirty="0"/>
              <a:t>H C </a:t>
            </a:r>
            <a:r>
              <a:rPr dirty="0"/>
              <a:t>A R</a:t>
            </a:r>
            <a:r>
              <a:rPr spc="-70" dirty="0"/>
              <a:t> </a:t>
            </a:r>
            <a:r>
              <a:rPr dirty="0"/>
              <a:t>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688</Words>
  <Application>Microsoft Office PowerPoint</Application>
  <PresentationFormat>On-screen Show (16:9)</PresentationFormat>
  <Paragraphs>148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MS Gothic</vt:lpstr>
      <vt:lpstr>Arial</vt:lpstr>
      <vt:lpstr>Calibri</vt:lpstr>
      <vt:lpstr>Times New Roman</vt:lpstr>
      <vt:lpstr>Wingdings 2</vt:lpstr>
      <vt:lpstr>Office Theme</vt:lpstr>
      <vt:lpstr>R A T E R E F O R M I N  M A S S A C H U S E T T S  CHAPTER 257</vt:lpstr>
      <vt:lpstr>The History: Rate Reform in Massachusetts</vt:lpstr>
      <vt:lpstr>The History: Rate Reform in Massachusetts</vt:lpstr>
      <vt:lpstr>The History: Rate Reform in Massachusetts</vt:lpstr>
      <vt:lpstr>The History: Rate Reform in Massachusetts</vt:lpstr>
      <vt:lpstr>The Campaign for Human Services: Rate Reform in MA</vt:lpstr>
      <vt:lpstr>The Campaign for Human Services: Rate Reform in MA</vt:lpstr>
      <vt:lpstr>Chapter 257of the Acts of 2008: Rate Reform in MA</vt:lpstr>
      <vt:lpstr>Implementation Challenges: Rate Reform in MA</vt:lpstr>
      <vt:lpstr>Implementation Challenges: Rate Reform in MA</vt:lpstr>
      <vt:lpstr>Seeking Legal Relief: Rate Reform in Massachusetts</vt:lpstr>
      <vt:lpstr>Seeking Legal Relief: Rate Reform in Massachusetts</vt:lpstr>
      <vt:lpstr>Superior Court rules in favor of providers: Rate Reform in MA</vt:lpstr>
      <vt:lpstr>Chapter 257 success story: Rate Reform in MA</vt:lpstr>
      <vt:lpstr>Resources regarding Chapter 257: Rate Reform in 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 Lee</dc:creator>
  <cp:lastModifiedBy>Joy Burwell</cp:lastModifiedBy>
  <cp:revision>1</cp:revision>
  <dcterms:created xsi:type="dcterms:W3CDTF">2017-01-30T10:53:17Z</dcterms:created>
  <dcterms:modified xsi:type="dcterms:W3CDTF">2017-04-18T23:59:38Z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2017-01-26T00:00:00Z</vt:filetime>
  </property>
  <property fmtid="{D5CDD505-2E9C-101B-9397-08002B2CF9AE}" pid="3" name="Creator">
    <vt:lpwstr>Acrobat PDFMaker 11 for PowerPoint</vt:lpwstr>
  </property>
  <property fmtid="{D5CDD505-2E9C-101B-9397-08002B2CF9AE}" pid="4" name="LastSaved">
    <vt:filetime>2017-01-30T00:00:00Z</vt:filetime>
  </property>
</Properties>
</file>