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notesSlides/notesSlide22.xml" ContentType="application/vnd.openxmlformats-officedocument.presentationml.notesSlide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8"/>
  </p:notes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68" r:id="rId9"/>
    <p:sldId id="266" r:id="rId10"/>
    <p:sldId id="267" r:id="rId11"/>
    <p:sldId id="270" r:id="rId12"/>
    <p:sldId id="286" r:id="rId13"/>
    <p:sldId id="269" r:id="rId14"/>
    <p:sldId id="285" r:id="rId15"/>
    <p:sldId id="271" r:id="rId16"/>
    <p:sldId id="272" r:id="rId17"/>
    <p:sldId id="273" r:id="rId18"/>
    <p:sldId id="274" r:id="rId19"/>
    <p:sldId id="283" r:id="rId20"/>
    <p:sldId id="276" r:id="rId21"/>
    <p:sldId id="275" r:id="rId22"/>
    <p:sldId id="277" r:id="rId23"/>
    <p:sldId id="282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75150" autoAdjust="0"/>
  </p:normalViewPr>
  <p:slideViewPr>
    <p:cSldViewPr snapToGrid="0">
      <p:cViewPr varScale="1">
        <p:scale>
          <a:sx n="54" d="100"/>
          <a:sy n="54" d="100"/>
        </p:scale>
        <p:origin x="1686" y="78"/>
      </p:cViewPr>
      <p:guideLst/>
    </p:cSldViewPr>
  </p:slideViewPr>
  <p:outlineViewPr>
    <p:cViewPr>
      <p:scale>
        <a:sx n="33" d="100"/>
        <a:sy n="33" d="100"/>
      </p:scale>
      <p:origin x="0" y="-2016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413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sz="1400" dirty="0"/>
              <a:t>Past-year prevalence</a:t>
            </a:r>
          </a:p>
          <a:p>
            <a:pPr>
              <a:defRPr/>
            </a:pPr>
            <a:r>
              <a:rPr lang="en-US" sz="1400" b="0" dirty="0"/>
              <a:t>adults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8E5-4323-A64F-66483A1EFF9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8E5-4323-A64F-66483A1EFF9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8E5-4323-A64F-66483A1EFF9B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8E5-4323-A64F-66483A1EFF9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8E5-4323-A64F-66483A1EFF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8E5-4323-A64F-66483A1EFF9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E5-4323-A64F-66483A1EFF9B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8E5-4323-A64F-66483A1EFF9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Obsessive compulsive disorder</c:v>
                </c:pt>
                <c:pt idx="1">
                  <c:v>Panic disorder</c:v>
                </c:pt>
                <c:pt idx="2">
                  <c:v>Generalized anxiety disorder</c:v>
                </c:pt>
                <c:pt idx="3">
                  <c:v>Post-traumatic stress disorder</c:v>
                </c:pt>
                <c:pt idx="5">
                  <c:v>Schizophrenia</c:v>
                </c:pt>
                <c:pt idx="6">
                  <c:v>Bipolar disorder</c:v>
                </c:pt>
                <c:pt idx="7">
                  <c:v>Major depressive disorder</c:v>
                </c:pt>
                <c:pt idx="9">
                  <c:v>Serious Psychological Distress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1.2E-2</c:v>
                </c:pt>
                <c:pt idx="1">
                  <c:v>2.7E-2</c:v>
                </c:pt>
                <c:pt idx="2">
                  <c:v>2.7E-2</c:v>
                </c:pt>
                <c:pt idx="3">
                  <c:v>3.5999999999999997E-2</c:v>
                </c:pt>
                <c:pt idx="5">
                  <c:v>3.0000000000000001E-3</c:v>
                </c:pt>
                <c:pt idx="6">
                  <c:v>2.8000000000000001E-2</c:v>
                </c:pt>
                <c:pt idx="7">
                  <c:v>0.06</c:v>
                </c:pt>
                <c:pt idx="9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5-4323-A64F-66483A1EFF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132249040"/>
        <c:axId val="-2069731088"/>
      </c:barChart>
      <c:catAx>
        <c:axId val="-213224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69731088"/>
        <c:crosses val="autoZero"/>
        <c:auto val="1"/>
        <c:lblAlgn val="ctr"/>
        <c:lblOffset val="100"/>
        <c:noMultiLvlLbl val="0"/>
      </c:catAx>
      <c:valAx>
        <c:axId val="-2069731088"/>
        <c:scaling>
          <c:orientation val="minMax"/>
          <c:max val="0.12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-2132249040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sz="1400" dirty="0"/>
              <a:t>Past-year prevalence</a:t>
            </a:r>
          </a:p>
          <a:p>
            <a:pPr>
              <a:defRPr/>
            </a:pPr>
            <a:r>
              <a:rPr lang="en-US" sz="1400" b="0" dirty="0"/>
              <a:t>adults</a:t>
            </a:r>
          </a:p>
        </c:rich>
      </c:tx>
      <c:layout>
        <c:manualLayout>
          <c:xMode val="edge"/>
          <c:yMode val="edge"/>
          <c:x val="0.33430679234771299"/>
          <c:y val="3.508771929824559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8597041699316503"/>
          <c:y val="0.17844235840384301"/>
          <c:w val="0.52500952217130081"/>
          <c:h val="0.642603987036427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9-493D-9E04-0EBE3E7A827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A9-493D-9E04-0EBE3E7A827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9-493D-9E04-0EBE3E7A827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CA9-493D-9E04-0EBE3E7A827F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A9-493D-9E04-0EBE3E7A827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CA9-493D-9E04-0EBE3E7A827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CA9-493D-9E04-0EBE3E7A827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CA9-493D-9E04-0EBE3E7A827F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CA9-493D-9E04-0EBE3E7A827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Schizophrenia</c:v>
                </c:pt>
                <c:pt idx="1">
                  <c:v>Bipolar disorder</c:v>
                </c:pt>
                <c:pt idx="2">
                  <c:v>Major depressive disorder</c:v>
                </c:pt>
                <c:pt idx="4">
                  <c:v>Serious Psychological Distress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12694</c:v>
                </c:pt>
                <c:pt idx="1">
                  <c:v>118477</c:v>
                </c:pt>
                <c:pt idx="2">
                  <c:v>253880</c:v>
                </c:pt>
                <c:pt idx="4">
                  <c:v>456984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CA9-493D-9E04-0EBE3E7A82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120917296"/>
        <c:axId val="-2121008432"/>
      </c:barChart>
      <c:catAx>
        <c:axId val="-2120917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21008432"/>
        <c:crosses val="autoZero"/>
        <c:auto val="1"/>
        <c:lblAlgn val="ctr"/>
        <c:lblOffset val="100"/>
        <c:noMultiLvlLbl val="0"/>
      </c:catAx>
      <c:valAx>
        <c:axId val="-2121008432"/>
        <c:scaling>
          <c:orientation val="minMax"/>
          <c:max val="500000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2120917296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0000"/>
                </a:solidFill>
              </a:rPr>
              <a:t>Percentage</a:t>
            </a:r>
            <a:r>
              <a:rPr lang="en-US" sz="1400" b="1" baseline="0" dirty="0">
                <a:solidFill>
                  <a:srgbClr val="000000"/>
                </a:solidFill>
              </a:rPr>
              <a:t> of adults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US" sz="1400" b="1" baseline="0" dirty="0">
                <a:solidFill>
                  <a:srgbClr val="000000"/>
                </a:solidFill>
              </a:rPr>
              <a:t>with substance/alcohol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US" sz="1400" b="1" baseline="0" dirty="0">
                <a:solidFill>
                  <a:srgbClr val="000000"/>
                </a:solidFill>
              </a:rPr>
              <a:t>abuse and/or dependence in past year</a:t>
            </a:r>
            <a:endParaRPr lang="en-US" sz="1400" b="1" dirty="0">
              <a:solidFill>
                <a:srgbClr val="000000"/>
              </a:solidFill>
            </a:endParaRPr>
          </a:p>
        </c:rich>
      </c:tx>
      <c:layout>
        <c:manualLayout>
          <c:xMode val="edge"/>
          <c:yMode val="edge"/>
          <c:x val="0.214684114230845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051429994482001"/>
          <c:y val="0.18473338773159001"/>
          <c:w val="0.69455441831499098"/>
          <c:h val="0.78151134208489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Prescription pain relievers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SPD</c:v>
                </c:pt>
                <c:pt idx="1">
                  <c:v>Serious 
psychological
distress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4.0000000000000001E-3</c:v>
                </c:pt>
                <c:pt idx="1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2-4E90-8F6F-7FA245FA68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Any illicit drug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SPD</c:v>
                </c:pt>
                <c:pt idx="1">
                  <c:v>Serious 
psychological
distress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1.7999999999999999E-2</c:v>
                </c:pt>
                <c:pt idx="1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2-4E90-8F6F-7FA245FA68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SPD</c:v>
                </c:pt>
                <c:pt idx="1">
                  <c:v>Serious 
psychological
distress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0.05</c:v>
                </c:pt>
                <c:pt idx="1">
                  <c:v>0.151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22-4E90-8F6F-7FA245FA68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Any substance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SPD</c:v>
                </c:pt>
                <c:pt idx="1">
                  <c:v>Serious 
psychological
distress</c:v>
                </c:pt>
              </c:strCache>
            </c:strRef>
          </c:cat>
          <c:val>
            <c:numRef>
              <c:f>Sheet1!$E$2:$E$3</c:f>
              <c:numCache>
                <c:formatCode>0.0%</c:formatCode>
                <c:ptCount val="2"/>
                <c:pt idx="0">
                  <c:v>6.2E-2</c:v>
                </c:pt>
                <c:pt idx="1">
                  <c:v>0.222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22-4E90-8F6F-7FA245FA6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-15"/>
        <c:axId val="-2069341856"/>
        <c:axId val="-2069639088"/>
      </c:barChart>
      <c:catAx>
        <c:axId val="-2069341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9639088"/>
        <c:crosses val="autoZero"/>
        <c:auto val="1"/>
        <c:lblAlgn val="ctr"/>
        <c:lblOffset val="100"/>
        <c:noMultiLvlLbl val="0"/>
      </c:catAx>
      <c:valAx>
        <c:axId val="-2069639088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-206934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777617643515208"/>
          <c:y val="0.6247547185494271"/>
          <c:w val="0.39167069956829798"/>
          <c:h val="0.288119715469893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48511749955401"/>
          <c:y val="0.19264502940064701"/>
          <c:w val="0.67662148995799998"/>
          <c:h val="0.75906588921022"/>
        </c:manualLayout>
      </c:layout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8E5-4323-A64F-66483A1EFF9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8E5-4323-A64F-66483A1EFF9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E5-4323-A64F-66483A1EFF9B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8E5-4323-A64F-66483A1EFF9B}"/>
              </c:ext>
            </c:extLst>
          </c:dPt>
          <c:dPt>
            <c:idx val="4"/>
            <c:bubble3D val="0"/>
            <c:spPr>
              <a:solidFill>
                <a:schemeClr val="tx2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ACF7-4AA2-B133-299177947371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E5-4323-A64F-66483A1EFF9B}"/>
              </c:ext>
            </c:extLst>
          </c:dPt>
          <c:dPt>
            <c:idx val="6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8E5-4323-A64F-66483A1EFF9B}"/>
              </c:ext>
            </c:extLst>
          </c:dPt>
          <c:dPt>
            <c:idx val="7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E5-4323-A64F-66483A1EFF9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B93-4F91-A853-C0E641973F47}"/>
              </c:ext>
            </c:extLst>
          </c:dPt>
          <c:dPt>
            <c:idx val="9"/>
            <c:bubble3D val="0"/>
            <c:spPr>
              <a:solidFill>
                <a:schemeClr val="tx2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8E5-4323-A64F-66483A1EFF9B}"/>
              </c:ext>
            </c:extLst>
          </c:dPt>
          <c:cat>
            <c:strRef>
              <c:f>Sheet1!$A$2:$A$5</c:f>
              <c:strCache>
                <c:ptCount val="4"/>
                <c:pt idx="0">
                  <c:v>No unmet need</c:v>
                </c:pt>
                <c:pt idx="2">
                  <c:v>Could not afford due to cost</c:v>
                </c:pt>
                <c:pt idx="3">
                  <c:v>Other reason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.0%">
                  <c:v>0.72499999999999998</c:v>
                </c:pt>
                <c:pt idx="2" formatCode="0.0%">
                  <c:v>0.113</c:v>
                </c:pt>
                <c:pt idx="3" formatCode="0.0%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5-4323-A64F-66483A1EF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93946075197"/>
          <c:y val="4.2317154600769E-2"/>
          <c:w val="0.89780605392480395"/>
          <c:h val="0.79335530544148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8E5-4323-A64F-66483A1EFF9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8E5-4323-A64F-66483A1EFF9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8E5-4323-A64F-66483A1EFF9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8E5-4323-A64F-66483A1EFF9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CF7-4AA2-B133-29917794737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8E5-4323-A64F-66483A1EFF9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8E5-4323-A64F-66483A1EFF9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8E5-4323-A64F-66483A1EFF9B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8E5-4323-A64F-66483A1EFF9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Private health
insurance</c:v>
                </c:pt>
                <c:pt idx="1">
                  <c:v>Medicare</c:v>
                </c:pt>
                <c:pt idx="2">
                  <c:v>VA/military
health
insurance</c:v>
                </c:pt>
                <c:pt idx="3">
                  <c:v>Medicaid/
CHIP</c:v>
                </c:pt>
                <c:pt idx="4">
                  <c:v>Uninsured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8.8999999999999996E-2</c:v>
                </c:pt>
                <c:pt idx="1">
                  <c:v>6.3E-2</c:v>
                </c:pt>
                <c:pt idx="2">
                  <c:v>8.7999999999999995E-2</c:v>
                </c:pt>
                <c:pt idx="3">
                  <c:v>0.19700000000000001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5-4323-A64F-66483A1EFF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069338080"/>
        <c:axId val="-2069260144"/>
      </c:barChart>
      <c:catAx>
        <c:axId val="-20693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69260144"/>
        <c:crosses val="autoZero"/>
        <c:auto val="1"/>
        <c:lblAlgn val="ctr"/>
        <c:lblOffset val="100"/>
        <c:noMultiLvlLbl val="0"/>
      </c:catAx>
      <c:valAx>
        <c:axId val="-2069260144"/>
        <c:scaling>
          <c:orientation val="minMax"/>
          <c:max val="0.3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69338080"/>
        <c:crosses val="autoZero"/>
        <c:crossBetween val="between"/>
        <c:majorUnit val="0.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n-US" sz="1400" dirty="0"/>
              <a:t>Hospitalization rate </a:t>
            </a:r>
          </a:p>
          <a:p>
            <a:pPr>
              <a:defRPr sz="1400"/>
            </a:pPr>
            <a:r>
              <a:rPr lang="en-US" sz="1400" b="0" dirty="0"/>
              <a:t>per 100 patients - adults</a:t>
            </a:r>
          </a:p>
        </c:rich>
      </c:tx>
      <c:layout>
        <c:manualLayout>
          <c:xMode val="edge"/>
          <c:yMode val="edge"/>
          <c:x val="0.205986264365279"/>
          <c:y val="0.1069179908942910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99623120522375E-2"/>
          <c:y val="0.21338594003163519"/>
          <c:w val="0.84614713289929899"/>
          <c:h val="0.49398493093747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Schizophrenia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5A0-41BD-BD7A-0F0DA3051A5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5A0-41BD-BD7A-0F0DA3051A5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5A0-41BD-BD7A-0F0DA3051A5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5A0-41BD-BD7A-0F0DA3051A5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5A0-41BD-BD7A-0F0DA3051A5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5A0-41BD-BD7A-0F0DA3051A58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5A0-41BD-BD7A-0F0DA3051A5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85A0-41BD-BD7A-0F0DA3051A5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85A0-41BD-BD7A-0F0DA3051A5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40.4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A0-41BD-BD7A-0F0DA3051A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Bipolar Disorder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4.7</c:v>
                </c:pt>
                <c:pt idx="1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5A0-41BD-BD7A-0F0DA3051A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Major Depressive Disorder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F32-4FC7-9322-76E84035207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F32-4FC7-9322-76E8403520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Sheet1!$D$2:$D$3</c:f>
              <c:numCache>
                <c:formatCode>0.0</c:formatCode>
                <c:ptCount val="2"/>
                <c:pt idx="0">
                  <c:v>2.2000000000000002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5A0-41BD-BD7A-0F0DA3051A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15"/>
        <c:axId val="-2069418992"/>
        <c:axId val="-2069235792"/>
      </c:barChart>
      <c:catAx>
        <c:axId val="-20694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-2069235792"/>
        <c:crosses val="autoZero"/>
        <c:auto val="1"/>
        <c:lblAlgn val="ctr"/>
        <c:lblOffset val="100"/>
        <c:noMultiLvlLbl val="0"/>
      </c:catAx>
      <c:valAx>
        <c:axId val="-2069235792"/>
        <c:scaling>
          <c:orientation val="minMax"/>
          <c:max val="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-206941899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47799283271899"/>
          <c:y val="0.80079915485477504"/>
          <c:w val="0.69413177571085005"/>
          <c:h val="0.1747624472265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n-US" sz="1400" dirty="0"/>
              <a:t>Average duration of </a:t>
            </a:r>
            <a:br>
              <a:rPr lang="en-US" sz="1400" dirty="0"/>
            </a:br>
            <a:r>
              <a:rPr lang="en-US" sz="1400" dirty="0"/>
              <a:t>hospital stays (days)</a:t>
            </a:r>
            <a:endParaRPr lang="en-US" sz="1400" b="0" dirty="0"/>
          </a:p>
          <a:p>
            <a:pPr>
              <a:defRPr sz="1400"/>
            </a:pPr>
            <a:r>
              <a:rPr lang="en-US" sz="1400" b="0" dirty="0"/>
              <a:t>adults</a:t>
            </a:r>
          </a:p>
        </c:rich>
      </c:tx>
      <c:layout>
        <c:manualLayout>
          <c:xMode val="edge"/>
          <c:yMode val="edge"/>
          <c:x val="0.20699008088985399"/>
          <c:y val="7.313638976896770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8293998096587298E-2"/>
          <c:y val="0.48455785597122147"/>
          <c:w val="0.90341200380682496"/>
          <c:h val="0.427242729311855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hospital stays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.0">
                  <c:v>4.8</c:v>
                </c:pt>
                <c:pt idx="1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C-4146-AF72-B993364931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Schizophrenia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EC-4146-AF72-B993364931E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9EC-4146-AF72-B993364931E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Sheet1!$C$2:$C$3</c:f>
              <c:numCache>
                <c:formatCode>_(* #,##0.0_);_(* \(#,##0.0\);_(* "-"??_);_(@_)</c:formatCode>
                <c:ptCount val="2"/>
                <c:pt idx="0" formatCode="0.0">
                  <c:v>11.3</c:v>
                </c:pt>
                <c:pt idx="1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EC-4146-AF72-B993364931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Bipolar Disorder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Sheet1!$D$2:$D$3</c:f>
              <c:numCache>
                <c:formatCode>_(* #,##0.0_);_(* \(#,##0.0\);_(* "-"??_);_(@_)</c:formatCode>
                <c:ptCount val="2"/>
                <c:pt idx="0" formatCode="0.0">
                  <c:v>7.7</c:v>
                </c:pt>
                <c:pt idx="1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EC-4146-AF72-B993364931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Major Depressive Disorder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Minnesota</c:v>
                </c:pt>
              </c:strCache>
            </c:strRef>
          </c:cat>
          <c:val>
            <c:numRef>
              <c:f>Sheet1!$E$2:$E$3</c:f>
              <c:numCache>
                <c:formatCode>_(* #,##0.0_);_(* \(#,##0.0\);_(* "-"??_);_(@_)</c:formatCode>
                <c:ptCount val="2"/>
                <c:pt idx="0" formatCode="0.0">
                  <c:v>6.5</c:v>
                </c:pt>
                <c:pt idx="1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EC-4146-AF72-B993364931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5"/>
        <c:axId val="-2131985664"/>
        <c:axId val="-2132000432"/>
      </c:barChart>
      <c:catAx>
        <c:axId val="-213198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 b="1"/>
            </a:pPr>
            <a:endParaRPr lang="en-US"/>
          </a:p>
        </c:txPr>
        <c:crossAx val="-2132000432"/>
        <c:crosses val="autoZero"/>
        <c:auto val="1"/>
        <c:lblAlgn val="ctr"/>
        <c:lblOffset val="100"/>
        <c:noMultiLvlLbl val="0"/>
      </c:catAx>
      <c:valAx>
        <c:axId val="-2132000432"/>
        <c:scaling>
          <c:orientation val="minMax"/>
          <c:max val="17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-2131985664"/>
        <c:crosses val="autoZero"/>
        <c:crossBetween val="between"/>
        <c:majorUnit val="5"/>
      </c:valAx>
      <c:spPr>
        <a:noFill/>
        <a:ln w="22225">
          <a:solidFill>
            <a:schemeClr val="tx1">
              <a:alpha val="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9636332712114193"/>
          <c:y val="0.25799533347602288"/>
          <c:w val="0.71695257612354424"/>
          <c:h val="0.2199212200148000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noFill/>
    <a:ln w="9525" cmpd="sng"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/>
              <a:t>Average length of stay in hospital</a:t>
            </a:r>
          </a:p>
          <a:p>
            <a:pPr>
              <a:defRPr/>
            </a:pPr>
            <a:r>
              <a:rPr lang="en-US" b="0" dirty="0"/>
              <a:t>Minnesota - all ages</a:t>
            </a:r>
          </a:p>
        </c:rich>
      </c:tx>
      <c:layout>
        <c:manualLayout>
          <c:xMode val="edge"/>
          <c:yMode val="edge"/>
          <c:x val="0.14368780142554"/>
          <c:y val="5.012093815604610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777091983255121"/>
          <c:y val="0.180146699719238"/>
          <c:w val="0.64752221783010699"/>
          <c:h val="0.693387171065575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Schizophrenia</c:v>
                </c:pt>
              </c:strCache>
            </c:strRef>
          </c:tx>
          <c:spPr>
            <a:ln w="28575" cap="rnd">
              <a:solidFill>
                <a:schemeClr val="accent5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5">
                  <a:alpha val="70000"/>
                </a:schemeClr>
              </a:solidFill>
              <a:ln>
                <a:solidFill>
                  <a:schemeClr val="accent5">
                    <a:alpha val="70000"/>
                  </a:schemeClr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3.6886894569222305E-2"/>
                  <c:y val="-1.88206388775087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00" b="1">
                      <a:solidFill>
                        <a:srgbClr val="DD932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75004976467999"/>
                      <c:h val="0.103472140246598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795-43E8-BAA6-111B677F34F0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35-4009-A24E-B35AE51FC85A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300" b="1">
                    <a:solidFill>
                      <a:srgbClr val="FFC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Sheet1!$A$6:$A$19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Sheet1!$B$6:$B$19</c:f>
              <c:numCache>
                <c:formatCode>0.0</c:formatCode>
                <c:ptCount val="14"/>
                <c:pt idx="0">
                  <c:v>12.799144385</c:v>
                </c:pt>
                <c:pt idx="1">
                  <c:v>12.471606502</c:v>
                </c:pt>
                <c:pt idx="2">
                  <c:v>12.2413936991</c:v>
                </c:pt>
                <c:pt idx="3">
                  <c:v>12.011797640499999</c:v>
                </c:pt>
                <c:pt idx="4">
                  <c:v>12.098299785</c:v>
                </c:pt>
                <c:pt idx="5">
                  <c:v>12.9408678103</c:v>
                </c:pt>
                <c:pt idx="6">
                  <c:v>14.053049828200001</c:v>
                </c:pt>
                <c:pt idx="7">
                  <c:v>14.0693237227</c:v>
                </c:pt>
                <c:pt idx="8">
                  <c:v>12.4267756128</c:v>
                </c:pt>
                <c:pt idx="9">
                  <c:v>12.7304331307</c:v>
                </c:pt>
                <c:pt idx="10">
                  <c:v>13.2187562488</c:v>
                </c:pt>
                <c:pt idx="11">
                  <c:v>13.5043324143</c:v>
                </c:pt>
                <c:pt idx="12">
                  <c:v>13.513667217</c:v>
                </c:pt>
                <c:pt idx="13">
                  <c:v>13.8381191673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22-48D5-B58F-39E6DD40E996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Bipolar Disorder</c:v>
                </c:pt>
              </c:strCache>
            </c:strRef>
          </c:tx>
          <c:spPr>
            <a:ln w="28575" cap="rnd">
              <a:solidFill>
                <a:srgbClr val="757575">
                  <a:alpha val="70000"/>
                </a:srgb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757575">
                  <a:alpha val="70000"/>
                </a:srgbClr>
              </a:solidFill>
              <a:ln>
                <a:solidFill>
                  <a:srgbClr val="757575">
                    <a:alpha val="70000"/>
                  </a:srgbClr>
                </a:solidFill>
              </a:ln>
              <a:effectLst/>
            </c:spPr>
          </c:marker>
          <c:dLbls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795-43E8-BAA6-111B677F34F0}"/>
                </c:ext>
              </c:extLst>
            </c:dLbl>
            <c:dLbl>
              <c:idx val="14"/>
              <c:layout>
                <c:manualLayout>
                  <c:x val="0.13099061563690226"/>
                  <c:y val="7.7543925432656622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35-4009-A24E-B35AE51FC85A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300" b="1">
                    <a:solidFill>
                      <a:srgbClr val="757575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Sheet1!$A$6:$A$19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Sheet1!$C$6:$C$19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C22-48D5-B58F-39E6DD40E996}"/>
            </c:ext>
          </c:extLst>
        </c:ser>
        <c:ser>
          <c:idx val="5"/>
          <c:order val="2"/>
          <c:tx>
            <c:strRef>
              <c:f>Sheet1!$D$1</c:f>
              <c:strCache>
                <c:ptCount val="1"/>
                <c:pt idx="0">
                  <c:v>Major Depressive Disorder</c:v>
                </c:pt>
              </c:strCache>
            </c:strRef>
          </c:tx>
          <c:spPr>
            <a:ln w="28575" cap="rnd">
              <a:solidFill>
                <a:schemeClr val="bg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2">
                  <a:alpha val="70000"/>
                </a:schemeClr>
              </a:solidFill>
              <a:ln>
                <a:solidFill>
                  <a:schemeClr val="bg2">
                    <a:alpha val="70000"/>
                  </a:schemeClr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0.11783245175985686"/>
                  <c:y val="-1.26546446038436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05474613693877"/>
                      <c:h val="8.997960832239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795-43E8-BAA6-111B677F34F0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35-4009-A24E-B35AE51FC85A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3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Sheet1!$A$6:$A$19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Sheet1!$D$6:$D$19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2C22-48D5-B58F-39E6DD40E996}"/>
            </c:ext>
          </c:extLst>
        </c:ser>
        <c:ser>
          <c:idx val="2"/>
          <c:order val="3"/>
          <c:tx>
            <c:strRef>
              <c:f>Sheet1!$F$1</c:f>
              <c:strCache>
                <c:ptCount val="1"/>
                <c:pt idx="0">
                  <c:v>Hip replacement</c:v>
                </c:pt>
              </c:strCache>
            </c:strRef>
          </c:tx>
          <c:spPr>
            <a:ln>
              <a:solidFill>
                <a:schemeClr val="bg2">
                  <a:alpha val="70000"/>
                </a:schemeClr>
              </a:solidFill>
            </a:ln>
          </c:spPr>
          <c:marker>
            <c:symbol val="circle"/>
            <c:size val="6"/>
            <c:spPr>
              <a:solidFill>
                <a:schemeClr val="bg2">
                  <a:alpha val="70000"/>
                </a:schemeClr>
              </a:solidFill>
              <a:ln>
                <a:solidFill>
                  <a:schemeClr val="bg2"/>
                </a:solidFill>
              </a:ln>
            </c:spPr>
          </c:marker>
          <c:dLbls>
            <c:dLbl>
              <c:idx val="13"/>
              <c:layout>
                <c:manualLayout>
                  <c:x val="4.0782425493086083E-2"/>
                  <c:y val="1.05749712410221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68734094634545"/>
                      <c:h val="8.997960832239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58F-490C-B005-EA3FF94BA207}"/>
                </c:ext>
              </c:extLst>
            </c:dLbl>
            <c:dLbl>
              <c:idx val="17"/>
              <c:layout>
                <c:manualLayout>
                  <c:x val="4.5354456728507464E-3"/>
                  <c:y val="2.115017394263018E-2"/>
                </c:manualLayout>
              </c:layout>
              <c:tx>
                <c:rich>
                  <a:bodyPr/>
                  <a:lstStyle/>
                  <a:p>
                    <a:fld id="{9605486B-83F2-4AB9-8CEC-7EA98C3E6055}" type="SERIESNAME">
                      <a:rPr lang="en-US" b="1">
                        <a:solidFill>
                          <a:schemeClr val="bg2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68734094634545"/>
                      <c:h val="8.9979608322396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23D6-43EB-B2AB-6E1AEECFD7DE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Sheet1!$A$6:$A$19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Sheet1!$F$6:$F$19</c:f>
              <c:numCache>
                <c:formatCode>0.0</c:formatCode>
                <c:ptCount val="14"/>
                <c:pt idx="0">
                  <c:v>4.8984145625000002</c:v>
                </c:pt>
                <c:pt idx="1">
                  <c:v>4.6940806705</c:v>
                </c:pt>
                <c:pt idx="2">
                  <c:v>4.2218887092999999</c:v>
                </c:pt>
                <c:pt idx="3">
                  <c:v>3.8959417273999999</c:v>
                </c:pt>
                <c:pt idx="4">
                  <c:v>3.8356404757</c:v>
                </c:pt>
                <c:pt idx="5">
                  <c:v>3.7659033078999999</c:v>
                </c:pt>
                <c:pt idx="6">
                  <c:v>3.7321167882999999</c:v>
                </c:pt>
                <c:pt idx="7">
                  <c:v>3.5350725639</c:v>
                </c:pt>
                <c:pt idx="8">
                  <c:v>3.4240431629999999</c:v>
                </c:pt>
                <c:pt idx="9">
                  <c:v>3.2666203060000001</c:v>
                </c:pt>
                <c:pt idx="10">
                  <c:v>3.1403760773</c:v>
                </c:pt>
                <c:pt idx="11">
                  <c:v>3.0009891196999998</c:v>
                </c:pt>
                <c:pt idx="12">
                  <c:v>2.8567177843999998</c:v>
                </c:pt>
                <c:pt idx="13">
                  <c:v>2.7340871022000002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D6-43EB-B2AB-6E1AEECFD7DE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Kidney transplant</c:v>
                </c:pt>
              </c:strCache>
            </c:strRef>
          </c:tx>
          <c:spPr>
            <a:ln>
              <a:solidFill>
                <a:schemeClr val="bg2">
                  <a:alpha val="70000"/>
                </a:schemeClr>
              </a:solidFill>
            </a:ln>
          </c:spPr>
          <c:marker>
            <c:symbol val="circle"/>
            <c:size val="6"/>
            <c:spPr>
              <a:solidFill>
                <a:schemeClr val="bg2">
                  <a:alpha val="70000"/>
                </a:schemeClr>
              </a:solidFill>
              <a:ln>
                <a:solidFill>
                  <a:schemeClr val="bg2"/>
                </a:solidFill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3D6-43EB-B2AB-6E1AEECFD7D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3D6-43EB-B2AB-6E1AEECFD7D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3D6-43EB-B2AB-6E1AEECFD7D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3D6-43EB-B2AB-6E1AEECFD7D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3D6-43EB-B2AB-6E1AEECFD7D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3D6-43EB-B2AB-6E1AEECFD7D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3D6-43EB-B2AB-6E1AEECFD7D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3D6-43EB-B2AB-6E1AEECFD7D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3D6-43EB-B2AB-6E1AEECFD7D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3D6-43EB-B2AB-6E1AEECFD7DE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D6-43EB-B2AB-6E1AEECFD7DE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D6-43EB-B2AB-6E1AEECFD7DE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3D6-43EB-B2AB-6E1AEECFD7DE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D6-43EB-B2AB-6E1AEECFD7DE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D6-43EB-B2AB-6E1AEECFD7DE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3D6-43EB-B2AB-6E1AEECFD7DE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3D6-43EB-B2AB-6E1AEECFD7DE}"/>
                </c:ext>
              </c:extLst>
            </c:dLbl>
            <c:dLbl>
              <c:idx val="17"/>
              <c:layout>
                <c:manualLayout>
                  <c:x val="4.2133264242051197E-3"/>
                  <c:y val="-1.70639687620793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solidFill>
                          <a:schemeClr val="bg2"/>
                        </a:solidFill>
                      </a:defRPr>
                    </a:pPr>
                    <a:fld id="{DAFF2852-90D9-4975-B522-4E735189AF50}" type="SERIESNAME">
                      <a:rPr lang="en-US" b="1">
                        <a:solidFill>
                          <a:schemeClr val="bg2"/>
                        </a:solidFill>
                      </a:rPr>
                      <a:pPr>
                        <a:defRPr>
                          <a:solidFill>
                            <a:schemeClr val="bg2"/>
                          </a:solidFill>
                        </a:defRPr>
                      </a:pPr>
                      <a:t>[SERIES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2274574314507"/>
                      <c:h val="8.9979608322396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3D6-43EB-B2AB-6E1AEECFD7DE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Sheet1!$A$6:$A$19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Sheet1!$G$6:$G$19</c:f>
              <c:numCache>
                <c:formatCode>0.0</c:formatCode>
                <c:ptCount val="14"/>
                <c:pt idx="0">
                  <c:v>9.8486646879999995</c:v>
                </c:pt>
                <c:pt idx="1">
                  <c:v>7.8896797149999998</c:v>
                </c:pt>
                <c:pt idx="2">
                  <c:v>7.6966666669999997</c:v>
                </c:pt>
                <c:pt idx="3">
                  <c:v>7.7507331380000002</c:v>
                </c:pt>
                <c:pt idx="4">
                  <c:v>7.3668831170000004</c:v>
                </c:pt>
                <c:pt idx="5">
                  <c:v>8.1137724549999994</c:v>
                </c:pt>
                <c:pt idx="6">
                  <c:v>7.3157894739999998</c:v>
                </c:pt>
                <c:pt idx="7">
                  <c:v>7.2676579930000003</c:v>
                </c:pt>
                <c:pt idx="8">
                  <c:v>7.1766917289999999</c:v>
                </c:pt>
                <c:pt idx="9">
                  <c:v>5.479392625</c:v>
                </c:pt>
                <c:pt idx="10">
                  <c:v>6.7660098519999998</c:v>
                </c:pt>
                <c:pt idx="11">
                  <c:v>5.8527131780000001</c:v>
                </c:pt>
                <c:pt idx="12">
                  <c:v>6.0524934379999999</c:v>
                </c:pt>
                <c:pt idx="13">
                  <c:v>5.8295165390000001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D6-43EB-B2AB-6E1AEECFD7D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37917712"/>
        <c:axId val="-2133253344"/>
      </c:lineChart>
      <c:catAx>
        <c:axId val="-2137917712"/>
        <c:scaling>
          <c:orientation val="minMax"/>
        </c:scaling>
        <c:delete val="0"/>
        <c:axPos val="b"/>
        <c:numFmt formatCode="General" sourceLinked="1"/>
        <c:majorTickMark val="none"/>
        <c:minorTickMark val="in"/>
        <c:tickLblPos val="low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2700000" vert="horz"/>
          <a:lstStyle/>
          <a:p>
            <a:pPr>
              <a:defRPr sz="1000"/>
            </a:pPr>
            <a:endParaRPr lang="en-US"/>
          </a:p>
        </c:txPr>
        <c:crossAx val="-2133253344"/>
        <c:crossesAt val="0"/>
        <c:auto val="1"/>
        <c:lblAlgn val="ctr"/>
        <c:lblOffset val="100"/>
        <c:noMultiLvlLbl val="1"/>
      </c:catAx>
      <c:valAx>
        <c:axId val="-2133253344"/>
        <c:scaling>
          <c:orientation val="minMax"/>
          <c:max val="16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 Average length of stay (days)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791771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 dirty="0">
                <a:solidFill>
                  <a:schemeClr val="tx1"/>
                </a:solidFill>
                <a:effectLst/>
              </a:rPr>
              <a:t>Serious mental illness</a:t>
            </a:r>
          </a:p>
          <a:p>
            <a:pPr>
              <a:defRPr sz="1400">
                <a:solidFill>
                  <a:schemeClr val="tx1"/>
                </a:solidFill>
              </a:defRPr>
            </a:pPr>
            <a:r>
              <a:rPr lang="en-US" sz="1400" b="1" i="0" baseline="0" dirty="0">
                <a:solidFill>
                  <a:schemeClr val="tx1"/>
                </a:solidFill>
                <a:effectLst/>
              </a:rPr>
              <a:t>$254 million</a:t>
            </a:r>
            <a:endParaRPr lang="en-US" sz="14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4073555288626174"/>
          <c:y val="0.15669042192165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598428453267166E-2"/>
          <c:y val="0.27801223764533034"/>
          <c:w val="0.78168315658042387"/>
          <c:h val="0.5857946684294955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75000"/>
                  <a:alpha val="7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C7-4007-89DB-9818BB62D53D}"/>
              </c:ext>
            </c:extLst>
          </c:dPt>
          <c:dPt>
            <c:idx val="1"/>
            <c:bubble3D val="0"/>
            <c:spPr>
              <a:solidFill>
                <a:schemeClr val="accent3">
                  <a:lumMod val="50000"/>
                  <a:alpha val="7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C7-4007-89DB-9818BB62D53D}"/>
              </c:ext>
            </c:extLst>
          </c:dPt>
          <c:dPt>
            <c:idx val="2"/>
            <c:bubble3D val="0"/>
            <c:spPr>
              <a:solidFill>
                <a:schemeClr val="accent3">
                  <a:lumMod val="20000"/>
                  <a:lumOff val="80000"/>
                  <a:alpha val="5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C7-4007-89DB-9818BB62D53D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  <a:alpha val="7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EC7-4007-89DB-9818BB62D53D}"/>
              </c:ext>
            </c:extLst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  <a:alpha val="5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EC7-4007-89DB-9818BB62D53D}"/>
              </c:ext>
            </c:extLst>
          </c:dPt>
          <c:dLbls>
            <c:dLbl>
              <c:idx val="0"/>
              <c:layout>
                <c:manualLayout>
                  <c:x val="-0.24994435312649826"/>
                  <c:y val="9.987496844600356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C7-4007-89DB-9818BB62D53D}"/>
                </c:ext>
              </c:extLst>
            </c:dLbl>
            <c:dLbl>
              <c:idx val="1"/>
              <c:layout>
                <c:manualLayout>
                  <c:x val="4.5048942906966177E-2"/>
                  <c:y val="-4.601861975725580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C7-4007-89DB-9818BB62D53D}"/>
                </c:ext>
              </c:extLst>
            </c:dLbl>
            <c:dLbl>
              <c:idx val="2"/>
              <c:layout>
                <c:manualLayout>
                  <c:x val="-2.5090483791942595E-2"/>
                  <c:y val="3.78346913581160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17058631389843"/>
                      <c:h val="8.14790193992612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EC7-4007-89DB-9818BB62D53D}"/>
                </c:ext>
              </c:extLst>
            </c:dLbl>
            <c:dLbl>
              <c:idx val="3"/>
              <c:layout>
                <c:manualLayout>
                  <c:x val="0.11118014835654033"/>
                  <c:y val="-0.17122240983946757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099972077781813"/>
                      <c:h val="8.14790193992612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EC7-4007-89DB-9818BB62D53D}"/>
                </c:ext>
              </c:extLst>
            </c:dLbl>
            <c:dLbl>
              <c:idx val="4"/>
              <c:layout>
                <c:manualLayout>
                  <c:x val="0.15879971340213786"/>
                  <c:y val="0.133378094975123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420841828536506"/>
                      <c:h val="0.117517816441242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DEC7-4007-89DB-9818BB62D53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Medicare</c:v>
                </c:pt>
                <c:pt idx="1">
                  <c:v>Other</c:v>
                </c:pt>
                <c:pt idx="2">
                  <c:v>Uninsured</c:v>
                </c:pt>
                <c:pt idx="3">
                  <c:v>Medicaid</c:v>
                </c:pt>
                <c:pt idx="4">
                  <c:v>Private insurance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0.34235444715445235</c:v>
                </c:pt>
                <c:pt idx="1">
                  <c:v>1.5426154051801061E-2</c:v>
                </c:pt>
                <c:pt idx="2">
                  <c:v>1.0050874880538588E-2</c:v>
                </c:pt>
                <c:pt idx="3">
                  <c:v>0.32516989184045103</c:v>
                </c:pt>
                <c:pt idx="4">
                  <c:v>0.30699863207275702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0-474F-A425-A100A5146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chemeClr val="tx1"/>
                </a:solidFill>
              </a:rPr>
              <a:t>All hospitalizations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1400" b="1" dirty="0">
                <a:solidFill>
                  <a:schemeClr val="tx1"/>
                </a:solidFill>
              </a:rPr>
              <a:t>$7.3</a:t>
            </a:r>
            <a:r>
              <a:rPr lang="en-US" sz="1400" b="1" baseline="0" dirty="0">
                <a:solidFill>
                  <a:schemeClr val="tx1"/>
                </a:solidFill>
              </a:rPr>
              <a:t> billion</a:t>
            </a:r>
            <a:endParaRPr lang="en-US" sz="14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731092460615812"/>
          <c:y val="0.163412915448386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723630934002524E-2"/>
          <c:y val="0.27857877943141796"/>
          <c:w val="0.83527777992681251"/>
          <c:h val="0.599266723332624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2700"/>
          </c:spPr>
          <c:dPt>
            <c:idx val="0"/>
            <c:bubble3D val="0"/>
            <c:spPr>
              <a:solidFill>
                <a:schemeClr val="accent3">
                  <a:lumMod val="75000"/>
                  <a:alpha val="7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F6-405A-B066-051DB59D3F48}"/>
              </c:ext>
            </c:extLst>
          </c:dPt>
          <c:dPt>
            <c:idx val="1"/>
            <c:bubble3D val="0"/>
            <c:spPr>
              <a:solidFill>
                <a:schemeClr val="accent3">
                  <a:lumMod val="50000"/>
                  <a:alpha val="7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BF6-405A-B066-051DB59D3F48}"/>
              </c:ext>
            </c:extLst>
          </c:dPt>
          <c:dPt>
            <c:idx val="2"/>
            <c:bubble3D val="0"/>
            <c:spPr>
              <a:solidFill>
                <a:schemeClr val="accent3">
                  <a:lumMod val="20000"/>
                  <a:lumOff val="80000"/>
                  <a:alpha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F6-405A-B066-051DB59D3F48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  <a:alpha val="7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BF6-405A-B066-051DB59D3F48}"/>
              </c:ext>
            </c:extLst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  <a:alpha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F6-405A-B066-051DB59D3F48}"/>
              </c:ext>
            </c:extLst>
          </c:dPt>
          <c:dLbls>
            <c:dLbl>
              <c:idx val="0"/>
              <c:layout>
                <c:manualLayout>
                  <c:x val="-0.13844862982627285"/>
                  <c:y val="4.0877953990572605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664032966035948"/>
                      <c:h val="8.81148073496201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BF6-405A-B066-051DB59D3F48}"/>
                </c:ext>
              </c:extLst>
            </c:dLbl>
            <c:dLbl>
              <c:idx val="1"/>
              <c:layout>
                <c:manualLayout>
                  <c:x val="7.7643060653651952E-2"/>
                  <c:y val="-3.371145119095645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BF6-405A-B066-051DB59D3F48}"/>
                </c:ext>
              </c:extLst>
            </c:dLbl>
            <c:dLbl>
              <c:idx val="2"/>
              <c:layout>
                <c:manualLayout>
                  <c:x val="-5.8059102830372473E-2"/>
                  <c:y val="2.720445334885466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024682327737482"/>
                      <c:h val="9.32185280020910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BF6-405A-B066-051DB59D3F48}"/>
                </c:ext>
              </c:extLst>
            </c:dLbl>
            <c:dLbl>
              <c:idx val="3"/>
              <c:layout>
                <c:manualLayout>
                  <c:x val="0.15184688432558949"/>
                  <c:y val="-0.1451534080688186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131465361116369"/>
                      <c:h val="0.106538812522722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BF6-405A-B066-051DB59D3F48}"/>
                </c:ext>
              </c:extLst>
            </c:dLbl>
            <c:dLbl>
              <c:idx val="4"/>
              <c:layout>
                <c:manualLayout>
                  <c:x val="0.16524513882490624"/>
                  <c:y val="9.8172131803100193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704333227600827"/>
                      <c:h val="0.151397259900710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F6-405A-B066-051DB59D3F4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Medicare</c:v>
                </c:pt>
                <c:pt idx="1">
                  <c:v>Other</c:v>
                </c:pt>
                <c:pt idx="2">
                  <c:v>Uninsured</c:v>
                </c:pt>
                <c:pt idx="3">
                  <c:v>Medicaid</c:v>
                </c:pt>
                <c:pt idx="4">
                  <c:v>Private insurance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0.43081301255536997</c:v>
                </c:pt>
                <c:pt idx="1">
                  <c:v>2.4207819388192379E-2</c:v>
                </c:pt>
                <c:pt idx="2">
                  <c:v>8.0770838896720432E-3</c:v>
                </c:pt>
                <c:pt idx="3">
                  <c:v>0.15832387998834602</c:v>
                </c:pt>
                <c:pt idx="4">
                  <c:v>0.37857820417841948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6-405A-B066-051DB59D3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0000"/>
                </a:solidFill>
              </a:rPr>
              <a:t>Number of behavioral health</a:t>
            </a:r>
            <a:r>
              <a:rPr lang="en-US" sz="1600" b="1" baseline="0" dirty="0">
                <a:solidFill>
                  <a:srgbClr val="000000"/>
                </a:solidFill>
              </a:rPr>
              <a:t> care professionals</a:t>
            </a:r>
          </a:p>
          <a:p>
            <a:pPr>
              <a:defRPr b="1"/>
            </a:pPr>
            <a:r>
              <a:rPr lang="en-US" sz="1600" b="0" baseline="0" dirty="0">
                <a:solidFill>
                  <a:srgbClr val="000000"/>
                </a:solidFill>
              </a:rPr>
              <a:t>per 10,000 residents</a:t>
            </a:r>
          </a:p>
        </c:rich>
      </c:tx>
      <c:layout>
        <c:manualLayout>
          <c:xMode val="edge"/>
          <c:yMode val="edge"/>
          <c:x val="0.11891666666666667"/>
          <c:y val="7.3601896867349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041994750656194E-2"/>
          <c:y val="0.23309668212551601"/>
          <c:w val="0.88487467191601099"/>
          <c:h val="0.598585419008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alpha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800-42E9-A9BB-39EFFD5197E7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BFA-4AEC-88A0-01F6AF0D9E31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2F4-47A7-A829-F4F2F81974F3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0C-434D-902E-14850CA03CD0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656-45B6-B4A6-ECA4A464CE33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0C-434D-902E-14850CA03CD0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2F4-47A7-A829-F4F2F81974F3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3"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776-4B42-9578-FE1F1C1089E1}"/>
              </c:ext>
            </c:extLst>
          </c:dPt>
          <c:dLbls>
            <c:dLbl>
              <c:idx val="24"/>
              <c:layout>
                <c:manualLayout>
                  <c:x val="0"/>
                  <c:y val="-1.1356944196544373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2F4-47A7-A829-F4F2F81974F3}"/>
                </c:ext>
              </c:extLst>
            </c:dLbl>
            <c:dLbl>
              <c:idx val="26"/>
              <c:layout>
                <c:manualLayout>
                  <c:x val="1.666666666666659E-2"/>
                  <c:y val="9.2921525942177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656-45B6-B4A6-ECA4A464CE33}"/>
                </c:ext>
              </c:extLst>
            </c:dLbl>
            <c:dLbl>
              <c:idx val="2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2F4-47A7-A829-F4F2F81974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Sheet1!$A$2:$A$53</c:f>
              <c:strCache>
                <c:ptCount val="52"/>
                <c:pt idx="0">
                  <c:v>MA</c:v>
                </c:pt>
                <c:pt idx="1">
                  <c:v>DC</c:v>
                </c:pt>
                <c:pt idx="2">
                  <c:v>ME</c:v>
                </c:pt>
                <c:pt idx="3">
                  <c:v>OR</c:v>
                </c:pt>
                <c:pt idx="4">
                  <c:v>VT</c:v>
                </c:pt>
                <c:pt idx="5">
                  <c:v>OK</c:v>
                </c:pt>
                <c:pt idx="6">
                  <c:v>NM</c:v>
                </c:pt>
                <c:pt idx="7">
                  <c:v>RI</c:v>
                </c:pt>
                <c:pt idx="8">
                  <c:v>AK</c:v>
                </c:pt>
                <c:pt idx="9">
                  <c:v>CT</c:v>
                </c:pt>
                <c:pt idx="10">
                  <c:v>CO</c:v>
                </c:pt>
                <c:pt idx="11">
                  <c:v>CA</c:v>
                </c:pt>
                <c:pt idx="12">
                  <c:v>WY</c:v>
                </c:pt>
                <c:pt idx="13">
                  <c:v>WA</c:v>
                </c:pt>
                <c:pt idx="14">
                  <c:v>UT</c:v>
                </c:pt>
                <c:pt idx="15">
                  <c:v>NH</c:v>
                </c:pt>
                <c:pt idx="16">
                  <c:v>MT</c:v>
                </c:pt>
                <c:pt idx="17">
                  <c:v>NY</c:v>
                </c:pt>
                <c:pt idx="18">
                  <c:v>NE</c:v>
                </c:pt>
                <c:pt idx="19">
                  <c:v>MI</c:v>
                </c:pt>
                <c:pt idx="20">
                  <c:v>DE</c:v>
                </c:pt>
                <c:pt idx="21">
                  <c:v>HI</c:v>
                </c:pt>
                <c:pt idx="22">
                  <c:v>MD</c:v>
                </c:pt>
                <c:pt idx="23">
                  <c:v>NC</c:v>
                </c:pt>
                <c:pt idx="24">
                  <c:v>U.S. average</c:v>
                </c:pt>
                <c:pt idx="25">
                  <c:v>AR</c:v>
                </c:pt>
                <c:pt idx="26">
                  <c:v>MN</c:v>
                </c:pt>
                <c:pt idx="27">
                  <c:v>ID</c:v>
                </c:pt>
                <c:pt idx="28">
                  <c:v>KY</c:v>
                </c:pt>
                <c:pt idx="29">
                  <c:v>NV</c:v>
                </c:pt>
                <c:pt idx="30">
                  <c:v>NJ</c:v>
                </c:pt>
                <c:pt idx="31">
                  <c:v>IL</c:v>
                </c:pt>
                <c:pt idx="32">
                  <c:v>KS</c:v>
                </c:pt>
                <c:pt idx="33">
                  <c:v>LA</c:v>
                </c:pt>
                <c:pt idx="34">
                  <c:v>WI</c:v>
                </c:pt>
                <c:pt idx="35">
                  <c:v>PA</c:v>
                </c:pt>
                <c:pt idx="36">
                  <c:v>OH</c:v>
                </c:pt>
                <c:pt idx="37">
                  <c:v>MO</c:v>
                </c:pt>
                <c:pt idx="38">
                  <c:v>ND</c:v>
                </c:pt>
                <c:pt idx="39">
                  <c:v>SD</c:v>
                </c:pt>
                <c:pt idx="40">
                  <c:v>SC</c:v>
                </c:pt>
                <c:pt idx="41">
                  <c:v>IN</c:v>
                </c:pt>
                <c:pt idx="42">
                  <c:v>VA</c:v>
                </c:pt>
                <c:pt idx="43">
                  <c:v>FL</c:v>
                </c:pt>
                <c:pt idx="44">
                  <c:v>TN</c:v>
                </c:pt>
                <c:pt idx="45">
                  <c:v>IA</c:v>
                </c:pt>
                <c:pt idx="46">
                  <c:v>MS</c:v>
                </c:pt>
                <c:pt idx="47">
                  <c:v>AZ</c:v>
                </c:pt>
                <c:pt idx="48">
                  <c:v>GA</c:v>
                </c:pt>
                <c:pt idx="49">
                  <c:v>WV</c:v>
                </c:pt>
                <c:pt idx="50">
                  <c:v>TX</c:v>
                </c:pt>
                <c:pt idx="51">
                  <c:v>AL</c:v>
                </c:pt>
              </c:strCache>
            </c:strRef>
          </c:cat>
          <c:val>
            <c:numRef>
              <c:f>Sheet1!$B$2:$B$53</c:f>
              <c:numCache>
                <c:formatCode>0.0</c:formatCode>
                <c:ptCount val="52"/>
                <c:pt idx="0">
                  <c:v>50</c:v>
                </c:pt>
                <c:pt idx="1">
                  <c:v>43.478260869565219</c:v>
                </c:pt>
                <c:pt idx="2">
                  <c:v>41.666666666666664</c:v>
                </c:pt>
                <c:pt idx="3">
                  <c:v>40</c:v>
                </c:pt>
                <c:pt idx="4">
                  <c:v>38.46153846153846</c:v>
                </c:pt>
                <c:pt idx="5">
                  <c:v>37.037037037037038</c:v>
                </c:pt>
                <c:pt idx="6">
                  <c:v>35.714285714285715</c:v>
                </c:pt>
                <c:pt idx="7">
                  <c:v>34.482758620689658</c:v>
                </c:pt>
                <c:pt idx="8">
                  <c:v>33.333333333333336</c:v>
                </c:pt>
                <c:pt idx="9">
                  <c:v>32.258064516129032</c:v>
                </c:pt>
                <c:pt idx="10">
                  <c:v>28.571428571428573</c:v>
                </c:pt>
                <c:pt idx="11">
                  <c:v>28.571428571428573</c:v>
                </c:pt>
                <c:pt idx="12">
                  <c:v>28.571428571428573</c:v>
                </c:pt>
                <c:pt idx="13">
                  <c:v>27.777777777777779</c:v>
                </c:pt>
                <c:pt idx="14">
                  <c:v>26.315789473684209</c:v>
                </c:pt>
                <c:pt idx="15">
                  <c:v>25.641025641025642</c:v>
                </c:pt>
                <c:pt idx="16">
                  <c:v>24.390243902439025</c:v>
                </c:pt>
                <c:pt idx="17">
                  <c:v>23.80952380952381</c:v>
                </c:pt>
                <c:pt idx="18">
                  <c:v>22.727272727272727</c:v>
                </c:pt>
                <c:pt idx="19">
                  <c:v>21.739130434782609</c:v>
                </c:pt>
                <c:pt idx="20">
                  <c:v>21.739130434782609</c:v>
                </c:pt>
                <c:pt idx="21">
                  <c:v>21.276595744680851</c:v>
                </c:pt>
                <c:pt idx="22">
                  <c:v>20.408163265306122</c:v>
                </c:pt>
                <c:pt idx="23">
                  <c:v>20.408163265306122</c:v>
                </c:pt>
                <c:pt idx="24">
                  <c:v>19.898771673313931</c:v>
                </c:pt>
                <c:pt idx="25">
                  <c:v>19.607843137254903</c:v>
                </c:pt>
                <c:pt idx="26">
                  <c:v>19.607843137254903</c:v>
                </c:pt>
                <c:pt idx="27">
                  <c:v>18.181818181818183</c:v>
                </c:pt>
                <c:pt idx="28">
                  <c:v>17.857142857142858</c:v>
                </c:pt>
                <c:pt idx="29">
                  <c:v>17.241379310344829</c:v>
                </c:pt>
                <c:pt idx="30">
                  <c:v>17.241379310344829</c:v>
                </c:pt>
                <c:pt idx="31">
                  <c:v>17.241379310344829</c:v>
                </c:pt>
                <c:pt idx="32">
                  <c:v>17.241379310344829</c:v>
                </c:pt>
                <c:pt idx="33">
                  <c:v>16.666666666666668</c:v>
                </c:pt>
                <c:pt idx="34">
                  <c:v>16.666666666666668</c:v>
                </c:pt>
                <c:pt idx="35">
                  <c:v>16.666666666666668</c:v>
                </c:pt>
                <c:pt idx="36">
                  <c:v>15.873015873015873</c:v>
                </c:pt>
                <c:pt idx="37">
                  <c:v>15.873015873015873</c:v>
                </c:pt>
                <c:pt idx="38">
                  <c:v>15.625</c:v>
                </c:pt>
                <c:pt idx="39">
                  <c:v>15.151515151515152</c:v>
                </c:pt>
                <c:pt idx="40">
                  <c:v>14.705882352941176</c:v>
                </c:pt>
                <c:pt idx="41">
                  <c:v>13.698630136986301</c:v>
                </c:pt>
                <c:pt idx="42">
                  <c:v>13.698630136986301</c:v>
                </c:pt>
                <c:pt idx="43">
                  <c:v>13.333333333333334</c:v>
                </c:pt>
                <c:pt idx="44">
                  <c:v>12.820512820512821</c:v>
                </c:pt>
                <c:pt idx="45">
                  <c:v>12.195121951219512</c:v>
                </c:pt>
                <c:pt idx="46">
                  <c:v>12.195121951219512</c:v>
                </c:pt>
                <c:pt idx="47">
                  <c:v>11.764705882352942</c:v>
                </c:pt>
                <c:pt idx="48">
                  <c:v>11.111111111111111</c:v>
                </c:pt>
                <c:pt idx="49">
                  <c:v>10.526315789473685</c:v>
                </c:pt>
                <c:pt idx="50">
                  <c:v>9.3457943925233646</c:v>
                </c:pt>
                <c:pt idx="51">
                  <c:v>7.9365079365079367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0C-434D-902E-14850CA03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120977312"/>
        <c:axId val="-2121041888"/>
      </c:barChart>
      <c:catAx>
        <c:axId val="-212097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1041888"/>
        <c:crosses val="autoZero"/>
        <c:auto val="1"/>
        <c:lblAlgn val="ctr"/>
        <c:lblOffset val="100"/>
        <c:noMultiLvlLbl val="0"/>
      </c:catAx>
      <c:valAx>
        <c:axId val="-2121041888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75000"/>
                </a:schemeClr>
              </a:solidFill>
              <a:round/>
            </a:ln>
            <a:effectLst/>
          </c:spPr>
        </c:majorGridlines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097731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solidFill>
                  <a:schemeClr val="tx1"/>
                </a:solidFill>
                <a:effectLst/>
              </a:rPr>
              <a:t>State population </a:t>
            </a:r>
            <a:r>
              <a:rPr lang="en-US" sz="1600" b="0" i="0" baseline="0" dirty="0">
                <a:solidFill>
                  <a:schemeClr val="tx1"/>
                </a:solidFill>
                <a:effectLst/>
              </a:rPr>
              <a:t>in designated </a:t>
            </a:r>
          </a:p>
          <a:p>
            <a:pPr>
              <a:defRPr/>
            </a:pPr>
            <a:r>
              <a:rPr lang="en-US" sz="1600" b="0" i="0" baseline="0" dirty="0">
                <a:solidFill>
                  <a:schemeClr val="tx1"/>
                </a:solidFill>
                <a:effectLst/>
              </a:rPr>
              <a:t>behavioral health care </a:t>
            </a:r>
          </a:p>
          <a:p>
            <a:pPr>
              <a:defRPr/>
            </a:pPr>
            <a:r>
              <a:rPr lang="en-US" sz="1600" b="0" i="0" baseline="0" dirty="0">
                <a:solidFill>
                  <a:schemeClr val="tx1"/>
                </a:solidFill>
                <a:effectLst/>
              </a:rPr>
              <a:t>professional </a:t>
            </a:r>
            <a:r>
              <a:rPr lang="en-US" sz="1600" b="1" i="0" baseline="0" dirty="0">
                <a:solidFill>
                  <a:schemeClr val="tx1"/>
                </a:solidFill>
                <a:effectLst/>
              </a:rPr>
              <a:t>shortage areas</a:t>
            </a:r>
            <a:endParaRPr lang="en-US" sz="1800" b="1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8245514675914262"/>
          <c:y val="0.1319381752574765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2164382876435427E-2"/>
          <c:y val="0.13614991458514863"/>
          <c:w val="0.88484935441838919"/>
          <c:h val="0.6871235776708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  <a:alpha val="40000"/>
              </a:schemeClr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accent6">
                  <a:lumMod val="60000"/>
                  <a:lumOff val="40000"/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FEA-4273-96D2-C626427A7CC8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>
                  <a:lumMod val="75000"/>
                  <a:alpha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A0E-43CC-AFF2-AB48DCDC8CF1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3">
                  <a:lumMod val="75000"/>
                  <a:alpha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0E-43CC-AFF2-AB48DCDC8CF1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F0C-436D-BA05-4EE6C60068FB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6">
                  <a:lumMod val="60000"/>
                  <a:lumOff val="40000"/>
                  <a:alpha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0C-436D-BA05-4EE6C60068FB}"/>
              </c:ext>
            </c:extLst>
          </c:dPt>
          <c:dLbls>
            <c:dLbl>
              <c:idx val="18"/>
              <c:layout>
                <c:manualLayout>
                  <c:x val="-1.8806942213325351E-2"/>
                  <c:y val="1.1499513987076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0E-43CC-AFF2-AB48DCDC8CF1}"/>
                </c:ext>
              </c:extLst>
            </c:dLbl>
            <c:dLbl>
              <c:idx val="19"/>
              <c:layout>
                <c:manualLayout>
                  <c:x val="8.3586409837001566E-3"/>
                  <c:y val="-2.87487849676904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0E-43CC-AFF2-AB48DCDC8C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Sheet1!$A$2:$A$52</c:f>
              <c:strCache>
                <c:ptCount val="51"/>
                <c:pt idx="0">
                  <c:v>NJ</c:v>
                </c:pt>
                <c:pt idx="1">
                  <c:v>MA</c:v>
                </c:pt>
                <c:pt idx="2">
                  <c:v>HI</c:v>
                </c:pt>
                <c:pt idx="3">
                  <c:v>NH</c:v>
                </c:pt>
                <c:pt idx="4">
                  <c:v>DE</c:v>
                </c:pt>
                <c:pt idx="5">
                  <c:v>PA</c:v>
                </c:pt>
                <c:pt idx="6">
                  <c:v>CA</c:v>
                </c:pt>
                <c:pt idx="7">
                  <c:v>NY</c:v>
                </c:pt>
                <c:pt idx="8">
                  <c:v>ME</c:v>
                </c:pt>
                <c:pt idx="9">
                  <c:v>DC</c:v>
                </c:pt>
                <c:pt idx="10">
                  <c:v>OH</c:v>
                </c:pt>
                <c:pt idx="11">
                  <c:v>VA</c:v>
                </c:pt>
                <c:pt idx="12">
                  <c:v>MD</c:v>
                </c:pt>
                <c:pt idx="13">
                  <c:v>FL</c:v>
                </c:pt>
                <c:pt idx="14">
                  <c:v>NC</c:v>
                </c:pt>
                <c:pt idx="15">
                  <c:v>TX</c:v>
                </c:pt>
                <c:pt idx="16">
                  <c:v>AK</c:v>
                </c:pt>
                <c:pt idx="17">
                  <c:v>MO</c:v>
                </c:pt>
                <c:pt idx="18">
                  <c:v>U.S. average</c:v>
                </c:pt>
                <c:pt idx="19">
                  <c:v>MN</c:v>
                </c:pt>
                <c:pt idx="20">
                  <c:v>MI</c:v>
                </c:pt>
                <c:pt idx="21">
                  <c:v>WI</c:v>
                </c:pt>
                <c:pt idx="22">
                  <c:v>OR</c:v>
                </c:pt>
                <c:pt idx="23">
                  <c:v>AR</c:v>
                </c:pt>
                <c:pt idx="24">
                  <c:v>CO</c:v>
                </c:pt>
                <c:pt idx="25">
                  <c:v>SC</c:v>
                </c:pt>
                <c:pt idx="26">
                  <c:v>IL</c:v>
                </c:pt>
                <c:pt idx="27">
                  <c:v>WA</c:v>
                </c:pt>
                <c:pt idx="28">
                  <c:v>ND</c:v>
                </c:pt>
                <c:pt idx="29">
                  <c:v>WV</c:v>
                </c:pt>
                <c:pt idx="30">
                  <c:v>OK</c:v>
                </c:pt>
                <c:pt idx="31">
                  <c:v>RI</c:v>
                </c:pt>
                <c:pt idx="32">
                  <c:v>AZ</c:v>
                </c:pt>
                <c:pt idx="33">
                  <c:v>GA</c:v>
                </c:pt>
                <c:pt idx="34">
                  <c:v>KY</c:v>
                </c:pt>
                <c:pt idx="35">
                  <c:v>KS</c:v>
                </c:pt>
                <c:pt idx="36">
                  <c:v>UT</c:v>
                </c:pt>
                <c:pt idx="37">
                  <c:v>SD</c:v>
                </c:pt>
                <c:pt idx="38">
                  <c:v>TN</c:v>
                </c:pt>
                <c:pt idx="39">
                  <c:v>IA</c:v>
                </c:pt>
                <c:pt idx="40">
                  <c:v>MT</c:v>
                </c:pt>
                <c:pt idx="41">
                  <c:v>CT</c:v>
                </c:pt>
                <c:pt idx="42">
                  <c:v>NE</c:v>
                </c:pt>
                <c:pt idx="43">
                  <c:v>AL</c:v>
                </c:pt>
                <c:pt idx="44">
                  <c:v>IN</c:v>
                </c:pt>
                <c:pt idx="45">
                  <c:v>NM</c:v>
                </c:pt>
                <c:pt idx="46">
                  <c:v>LA</c:v>
                </c:pt>
                <c:pt idx="47">
                  <c:v>ID</c:v>
                </c:pt>
                <c:pt idx="48">
                  <c:v>MS</c:v>
                </c:pt>
                <c:pt idx="49">
                  <c:v>NV</c:v>
                </c:pt>
                <c:pt idx="50">
                  <c:v>WY</c:v>
                </c:pt>
              </c:strCache>
            </c:strRef>
          </c:cat>
          <c:val>
            <c:numRef>
              <c:f>Sheet1!$B$2:$B$52</c:f>
              <c:numCache>
                <c:formatCode>0%</c:formatCode>
                <c:ptCount val="51"/>
                <c:pt idx="0">
                  <c:v>3.4975844037361458E-3</c:v>
                </c:pt>
                <c:pt idx="1">
                  <c:v>3.2671124413049382E-2</c:v>
                </c:pt>
                <c:pt idx="2">
                  <c:v>3.644176197060954E-2</c:v>
                </c:pt>
                <c:pt idx="3">
                  <c:v>6.8985958392755412E-2</c:v>
                </c:pt>
                <c:pt idx="4">
                  <c:v>9.2902980334511859E-2</c:v>
                </c:pt>
                <c:pt idx="5">
                  <c:v>0.12963548502495445</c:v>
                </c:pt>
                <c:pt idx="6">
                  <c:v>0.16029578932743752</c:v>
                </c:pt>
                <c:pt idx="7">
                  <c:v>0.17413141828626649</c:v>
                </c:pt>
                <c:pt idx="8">
                  <c:v>0.17627274952522892</c:v>
                </c:pt>
                <c:pt idx="9">
                  <c:v>0.1930121099986743</c:v>
                </c:pt>
                <c:pt idx="10">
                  <c:v>0.20204382872776674</c:v>
                </c:pt>
                <c:pt idx="11">
                  <c:v>0.21368261231968755</c:v>
                </c:pt>
                <c:pt idx="12">
                  <c:v>0.22437992147288488</c:v>
                </c:pt>
                <c:pt idx="13">
                  <c:v>0.23518551876632166</c:v>
                </c:pt>
                <c:pt idx="14">
                  <c:v>0.2404928680510354</c:v>
                </c:pt>
                <c:pt idx="15">
                  <c:v>0.2484084563510463</c:v>
                </c:pt>
                <c:pt idx="16">
                  <c:v>0.24906494366682663</c:v>
                </c:pt>
                <c:pt idx="17">
                  <c:v>0.2877212387209227</c:v>
                </c:pt>
                <c:pt idx="18">
                  <c:v>0.30166785964424286</c:v>
                </c:pt>
                <c:pt idx="19">
                  <c:v>0.31918733365778396</c:v>
                </c:pt>
                <c:pt idx="20">
                  <c:v>0.33446717332956177</c:v>
                </c:pt>
                <c:pt idx="21">
                  <c:v>0.35521163637267161</c:v>
                </c:pt>
                <c:pt idx="22">
                  <c:v>0.3619099849955682</c:v>
                </c:pt>
                <c:pt idx="23">
                  <c:v>0.36227760470981557</c:v>
                </c:pt>
                <c:pt idx="24">
                  <c:v>0.37176346503056629</c:v>
                </c:pt>
                <c:pt idx="25">
                  <c:v>0.37617818277280191</c:v>
                </c:pt>
                <c:pt idx="26">
                  <c:v>0.38175700824783709</c:v>
                </c:pt>
                <c:pt idx="27">
                  <c:v>0.3833406047171769</c:v>
                </c:pt>
                <c:pt idx="28">
                  <c:v>0.38584286589894268</c:v>
                </c:pt>
                <c:pt idx="29">
                  <c:v>0.39258928428835532</c:v>
                </c:pt>
                <c:pt idx="30">
                  <c:v>0.39466285274687701</c:v>
                </c:pt>
                <c:pt idx="31">
                  <c:v>0.41728550949898974</c:v>
                </c:pt>
                <c:pt idx="32">
                  <c:v>0.42314135573459971</c:v>
                </c:pt>
                <c:pt idx="33">
                  <c:v>0.46450560479200154</c:v>
                </c:pt>
                <c:pt idx="34">
                  <c:v>0.47556805514988248</c:v>
                </c:pt>
                <c:pt idx="35">
                  <c:v>0.47675158240829513</c:v>
                </c:pt>
                <c:pt idx="36">
                  <c:v>0.49576298917446554</c:v>
                </c:pt>
                <c:pt idx="37">
                  <c:v>0.50319317991044843</c:v>
                </c:pt>
                <c:pt idx="38">
                  <c:v>0.50631850820371227</c:v>
                </c:pt>
                <c:pt idx="39">
                  <c:v>0.51280743844555332</c:v>
                </c:pt>
                <c:pt idx="40">
                  <c:v>0.51624998929074251</c:v>
                </c:pt>
                <c:pt idx="41">
                  <c:v>0.52120822120604737</c:v>
                </c:pt>
                <c:pt idx="42">
                  <c:v>0.54112128894897915</c:v>
                </c:pt>
                <c:pt idx="43">
                  <c:v>0.55674048314712543</c:v>
                </c:pt>
                <c:pt idx="44">
                  <c:v>0.58028582751171554</c:v>
                </c:pt>
                <c:pt idx="45">
                  <c:v>0.59924954623168758</c:v>
                </c:pt>
                <c:pt idx="46">
                  <c:v>0.66823665183495706</c:v>
                </c:pt>
                <c:pt idx="47">
                  <c:v>0.74362806453097163</c:v>
                </c:pt>
                <c:pt idx="48">
                  <c:v>0.80024496498106634</c:v>
                </c:pt>
                <c:pt idx="49">
                  <c:v>0.81586930657006129</c:v>
                </c:pt>
                <c:pt idx="50">
                  <c:v>0.96870787050223106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C-436D-BA05-4EE6C6006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7253784"/>
        <c:axId val="7253128"/>
      </c:barChart>
      <c:catAx>
        <c:axId val="725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3128"/>
        <c:crosses val="autoZero"/>
        <c:auto val="1"/>
        <c:lblAlgn val="ctr"/>
        <c:lblOffset val="100"/>
        <c:noMultiLvlLbl val="0"/>
      </c:catAx>
      <c:valAx>
        <c:axId val="72531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37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n-US" sz="1400" dirty="0"/>
              <a:t> Current serious psychological distress </a:t>
            </a:r>
          </a:p>
          <a:p>
            <a:pPr>
              <a:defRPr sz="1400"/>
            </a:pPr>
            <a:r>
              <a:rPr lang="en-US" sz="1400" b="0" dirty="0"/>
              <a:t>is higher in inmates than in general population</a:t>
            </a:r>
          </a:p>
          <a:p>
            <a:pPr>
              <a:defRPr sz="1400"/>
            </a:pPr>
            <a:r>
              <a:rPr lang="en-US" sz="1400" b="0" dirty="0"/>
              <a:t>(18 years and older)</a:t>
            </a:r>
          </a:p>
        </c:rich>
      </c:tx>
      <c:layout>
        <c:manualLayout>
          <c:xMode val="edge"/>
          <c:yMode val="edge"/>
          <c:x val="0.18788977565596399"/>
          <c:y val="3.097812578436250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19534104458249"/>
          <c:y val="0.23184592898745099"/>
          <c:w val="0.74774331373719005"/>
          <c:h val="0.4197001357618589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Non-institutionalized population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Serious psychological distress</c:v>
                </c:pt>
              </c:strCache>
            </c:strRef>
          </c:cat>
          <c:val>
            <c:numRef>
              <c:f>Sheet1!$B$2:$B$2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07-441F-BFC2-E01A2EF959A5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State prison inmates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Serious psychological distress</c:v>
                </c:pt>
              </c:strCache>
            </c:strRef>
          </c:cat>
          <c:val>
            <c:numRef>
              <c:f>Sheet1!$C$2:$C$2</c:f>
              <c:numCache>
                <c:formatCode>0%</c:formatCode>
                <c:ptCount val="1"/>
                <c:pt idx="0">
                  <c:v>0.14699999999999999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07-441F-BFC2-E01A2EF959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Jail inmates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Serious psychological distress</c:v>
                </c:pt>
              </c:strCache>
            </c:strRef>
          </c:cat>
          <c:val>
            <c:numRef>
              <c:f>Sheet1!$D$2:$D$2</c:f>
              <c:numCache>
                <c:formatCode>0%</c:formatCode>
                <c:ptCount val="1"/>
                <c:pt idx="0">
                  <c:v>0.26300000000000001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07-441F-BFC2-E01A2EF959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2140829984"/>
        <c:axId val="2140871392"/>
      </c:barChart>
      <c:catAx>
        <c:axId val="2140829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0871392"/>
        <c:crosses val="autoZero"/>
        <c:auto val="1"/>
        <c:lblAlgn val="ctr"/>
        <c:lblOffset val="100"/>
        <c:noMultiLvlLbl val="0"/>
      </c:catAx>
      <c:valAx>
        <c:axId val="2140871392"/>
        <c:scaling>
          <c:orientation val="minMax"/>
          <c:max val="0.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Experienced SPD in past month</a:t>
                </a:r>
              </a:p>
            </c:rich>
          </c:tx>
          <c:layout>
            <c:manualLayout>
              <c:xMode val="edge"/>
              <c:yMode val="edge"/>
              <c:x val="6.3372888474628797E-2"/>
              <c:y val="0.106411813447286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4082998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2465731988155"/>
          <c:y val="0.72302936450242405"/>
          <c:w val="0.762058544110506"/>
          <c:h val="0.1995023037612589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81562118334998E-2"/>
          <c:y val="0.13637649409985025"/>
          <c:w val="0.89655526465289503"/>
          <c:h val="0.71229888155630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Serious Psychological Distress (SPD)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Once</c:v>
                </c:pt>
                <c:pt idx="1">
                  <c:v>Twice</c:v>
                </c:pt>
                <c:pt idx="2">
                  <c:v>Three or more times</c:v>
                </c:pt>
                <c:pt idx="4">
                  <c:v>On parole/
supervision</c:v>
                </c:pt>
                <c:pt idx="5">
                  <c:v>On probation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3.5000000000000003E-2</c:v>
                </c:pt>
                <c:pt idx="1">
                  <c:v>0.01</c:v>
                </c:pt>
                <c:pt idx="2">
                  <c:v>6.0000000000000001E-3</c:v>
                </c:pt>
                <c:pt idx="4">
                  <c:v>1.2999999999999999E-2</c:v>
                </c:pt>
                <c:pt idx="5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F-402C-8948-82FAA9636C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 SPD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l">
                  <a:defRPr sz="10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Once</c:v>
                </c:pt>
                <c:pt idx="1">
                  <c:v>Twice</c:v>
                </c:pt>
                <c:pt idx="2">
                  <c:v>Three or more times</c:v>
                </c:pt>
                <c:pt idx="4">
                  <c:v>On parole/
supervision</c:v>
                </c:pt>
                <c:pt idx="5">
                  <c:v>On probation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1.2E-2</c:v>
                </c:pt>
                <c:pt idx="1">
                  <c:v>3.0000000000000001E-3</c:v>
                </c:pt>
                <c:pt idx="2">
                  <c:v>1E-3</c:v>
                </c:pt>
                <c:pt idx="4">
                  <c:v>5.0000000000000001E-3</c:v>
                </c:pt>
                <c:pt idx="5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6F-402C-8948-82FAA9636C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065492768"/>
        <c:axId val="-2065489520"/>
      </c:barChart>
      <c:catAx>
        <c:axId val="-206549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65489520"/>
        <c:crosses val="autoZero"/>
        <c:auto val="1"/>
        <c:lblAlgn val="ctr"/>
        <c:lblOffset val="100"/>
        <c:noMultiLvlLbl val="0"/>
      </c:catAx>
      <c:valAx>
        <c:axId val="-2065489520"/>
        <c:scaling>
          <c:orientation val="minMax"/>
          <c:max val="0.04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-2065492768"/>
        <c:crosses val="autoZero"/>
        <c:crossBetween val="between"/>
        <c:majorUnit val="0.02"/>
      </c:valAx>
      <c:spPr>
        <a:noFill/>
        <a:ln w="22225">
          <a:solidFill>
            <a:schemeClr val="tx1">
              <a:alpha val="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44878379716575501"/>
          <c:y val="9.2586621102699902E-3"/>
          <c:w val="0.52733759205563602"/>
          <c:h val="0.14993170637366901"/>
        </c:manualLayout>
      </c:layout>
      <c:overlay val="0"/>
      <c:spPr>
        <a:noFill/>
        <a:ln>
          <a:solidFill>
            <a:schemeClr val="bg1">
              <a:lumMod val="75000"/>
              <a:alpha val="0"/>
            </a:schemeClr>
          </a:solidFill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mpd="sng"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 rtl="0">
              <a:defRPr>
                <a:latin typeface="Arial" charset="0"/>
                <a:ea typeface="Arial" charset="0"/>
                <a:cs typeface="Arial" charset="0"/>
              </a:defRPr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Lack of access to mental health treatment </a:t>
            </a:r>
          </a:p>
          <a:p>
            <a:pPr algn="ctr" rtl="0">
              <a:defRPr>
                <a:latin typeface="Arial" charset="0"/>
                <a:ea typeface="Arial" charset="0"/>
                <a:cs typeface="Arial" charset="0"/>
              </a:defRPr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in local jails</a:t>
            </a:r>
          </a:p>
          <a:p>
            <a:pPr algn="ctr" rtl="0">
              <a:defRPr>
                <a:latin typeface="Arial" charset="0"/>
                <a:ea typeface="Arial" charset="0"/>
                <a:cs typeface="Arial" charset="0"/>
              </a:defRPr>
            </a:pPr>
            <a:r>
              <a:rPr lang="en-US" sz="1100" b="0" dirty="0">
                <a:latin typeface="Arial" charset="0"/>
                <a:ea typeface="Arial" charset="0"/>
                <a:cs typeface="Arial" charset="0"/>
              </a:rPr>
              <a:t>Among inmates with a previously diagnosed serious mental illness and who have ever received respective treatment before incarceration</a:t>
            </a:r>
          </a:p>
        </c:rich>
      </c:tx>
      <c:layout>
        <c:manualLayout>
          <c:xMode val="edge"/>
          <c:yMode val="edge"/>
          <c:x val="8.4818463416434106E-2"/>
          <c:y val="2.5640023857165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437880748417301"/>
          <c:y val="0.26025421650920499"/>
          <c:w val="0.81663570783009898"/>
          <c:h val="0.4709153463719499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Federal inmates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Sheet1!$A$2:$A$6</c:f>
              <c:strCache>
                <c:ptCount val="5"/>
                <c:pt idx="0">
                  <c:v>In year before arrest</c:v>
                </c:pt>
                <c:pt idx="1">
                  <c:v>Since admission</c:v>
                </c:pt>
                <c:pt idx="3">
                  <c:v>In year before arrest</c:v>
                </c:pt>
                <c:pt idx="4">
                  <c:v>Since admission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0.38400000000000001</c:v>
                </c:pt>
                <c:pt idx="1">
                  <c:v>0.70099999999999996</c:v>
                </c:pt>
                <c:pt idx="3">
                  <c:v>0.32</c:v>
                </c:pt>
                <c:pt idx="4">
                  <c:v>0.60699999999999998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EA-445D-838F-8F0D3EACA5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 inmates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dLbls>
            <c:delete val="1"/>
          </c:dLbls>
          <c:cat>
            <c:strRef>
              <c:f>Sheet1!$A$2:$A$6</c:f>
              <c:strCache>
                <c:ptCount val="5"/>
                <c:pt idx="0">
                  <c:v>In year before arrest</c:v>
                </c:pt>
                <c:pt idx="1">
                  <c:v>Since admission</c:v>
                </c:pt>
                <c:pt idx="3">
                  <c:v>In year before arrest</c:v>
                </c:pt>
                <c:pt idx="4">
                  <c:v>Since admission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0.42099999999999999</c:v>
                </c:pt>
                <c:pt idx="1">
                  <c:v>0.69699999999999995</c:v>
                </c:pt>
                <c:pt idx="3">
                  <c:v>0.34399999999999997</c:v>
                </c:pt>
                <c:pt idx="4">
                  <c:v>0.64900000000000002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EA-445D-838F-8F0D3EACA5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Jail inmates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62695540650866E-2"/>
                  <c:y val="4.8680140019928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EA-445D-838F-8F0D3EACA5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In year before arrest</c:v>
                </c:pt>
                <c:pt idx="1">
                  <c:v>Since admission</c:v>
                </c:pt>
                <c:pt idx="3">
                  <c:v>In year before arrest</c:v>
                </c:pt>
                <c:pt idx="4">
                  <c:v>Since admission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0.54500000000000004</c:v>
                </c:pt>
                <c:pt idx="1">
                  <c:v>0.46800000000000003</c:v>
                </c:pt>
                <c:pt idx="3">
                  <c:v>0.443</c:v>
                </c:pt>
                <c:pt idx="4">
                  <c:v>0.245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EA-445D-838F-8F0D3EACA55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1637168"/>
        <c:axId val="2111723216"/>
      </c:lineChart>
      <c:catAx>
        <c:axId val="21116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2111723216"/>
        <c:crosses val="autoZero"/>
        <c:auto val="1"/>
        <c:lblAlgn val="ctr"/>
        <c:lblOffset val="100"/>
        <c:noMultiLvlLbl val="0"/>
      </c:catAx>
      <c:valAx>
        <c:axId val="2111723216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chemeClr val="bg1">
                  <a:lumMod val="95000"/>
                  <a:alpha val="50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21116371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125784444961899"/>
          <c:y val="0.88054667243996698"/>
          <c:w val="0.73901174554265903"/>
          <c:h val="6.7790721332171705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National-Medium (Body)"/>
        </a:defRPr>
      </a:pPr>
      <a:endParaRPr lang="en-US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 rtl="0">
              <a:defRPr/>
            </a:pPr>
            <a:r>
              <a:rPr lang="en-US" sz="1600" b="1" i="0" baseline="0" dirty="0">
                <a:effectLst/>
              </a:rPr>
              <a:t>Total economic burden </a:t>
            </a:r>
            <a:endParaRPr lang="en-US" sz="1600" dirty="0">
              <a:effectLst/>
            </a:endParaRPr>
          </a:p>
          <a:p>
            <a:pPr algn="ctr" rtl="0">
              <a:defRPr/>
            </a:pPr>
            <a:r>
              <a:rPr lang="en-US" sz="1600" b="1" i="0" baseline="0" dirty="0">
                <a:effectLst/>
              </a:rPr>
              <a:t>of serious mental illness </a:t>
            </a:r>
            <a:endParaRPr lang="en-US" sz="1600" dirty="0">
              <a:effectLst/>
            </a:endParaRPr>
          </a:p>
          <a:p>
            <a:pPr algn="ctr" rtl="0">
              <a:defRPr/>
            </a:pPr>
            <a:r>
              <a:rPr lang="en-US" sz="1600" b="1" i="0" baseline="0" dirty="0">
                <a:effectLst/>
              </a:rPr>
              <a:t>in</a:t>
            </a:r>
            <a:r>
              <a:rPr lang="en-US" sz="1600" b="1" i="1" baseline="0" dirty="0">
                <a:effectLst/>
              </a:rPr>
              <a:t> </a:t>
            </a:r>
            <a:r>
              <a:rPr lang="en-US" sz="1600" b="1" i="0" baseline="0" dirty="0">
                <a:effectLst/>
              </a:rPr>
              <a:t>Minnesota</a:t>
            </a:r>
            <a:endParaRPr lang="en-US" sz="1600" i="1" dirty="0">
              <a:effectLst/>
            </a:endParaRPr>
          </a:p>
          <a:p>
            <a:pPr algn="ctr" rtl="0">
              <a:defRPr/>
            </a:pPr>
            <a:r>
              <a:rPr lang="en-US" sz="1200" b="0" i="0" baseline="0" dirty="0">
                <a:effectLst/>
              </a:rPr>
              <a:t>(in 2016 U.S.$)</a:t>
            </a:r>
            <a:endParaRPr lang="en-US" sz="1200" dirty="0">
              <a:effectLst/>
            </a:endParaRPr>
          </a:p>
        </c:rich>
      </c:tx>
      <c:layout>
        <c:manualLayout>
          <c:xMode val="edge"/>
          <c:yMode val="edge"/>
          <c:x val="0.30074522049872043"/>
          <c:y val="7.04530036218866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637471686972701"/>
          <c:y val="0.20393845174685801"/>
          <c:w val="0.80088220044010805"/>
          <c:h val="0.65311340883836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burden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56A-4602-962B-DAD7B026FBB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6A-4602-962B-DAD7B026FBB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56A-4602-962B-DAD7B026FBB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FB52D43-AEB9-43D2-B5FF-00FE4B33451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56A-4602-962B-DAD7B026FB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874FCA-2A63-40A5-9F01-9BA80670C08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56A-4602-962B-DAD7B026FBB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63E86A2-373E-4C71-B3B2-9AE370785EB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56A-4602-962B-DAD7B026FBB9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50" b="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Schizophrenia</c:v>
                </c:pt>
                <c:pt idx="1">
                  <c:v>Bipolar disorder</c:v>
                </c:pt>
                <c:pt idx="2">
                  <c:v>Major depressive disorder</c:v>
                </c:pt>
              </c:strCache>
            </c:strRef>
          </c:cat>
          <c:val>
            <c:numRef>
              <c:f>Sheet1!$B$2:$B$4</c:f>
              <c:numCache>
                <c:formatCode>_("$"* #,##0_);_("$"* \(#,##0\);_("$"* "-"??_);_(@_)</c:formatCode>
                <c:ptCount val="3"/>
                <c:pt idx="0">
                  <c:v>601031380.61075997</c:v>
                </c:pt>
                <c:pt idx="1">
                  <c:v>2479646223.19314</c:v>
                </c:pt>
                <c:pt idx="2">
                  <c:v>3642066513.3599997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Sheet1!$B$2:$B$4</c15:f>
                <c15:dlblRangeCache>
                  <c:ptCount val="3"/>
                  <c:pt idx="0">
                    <c:v> $601,031,381 </c:v>
                  </c:pt>
                  <c:pt idx="1">
                    <c:v> $2,479,646,223 </c:v>
                  </c:pt>
                  <c:pt idx="2">
                    <c:v> $3,642,066,513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7452-4EF8-A92A-AD3B47E29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-2133162288"/>
        <c:axId val="-2133215664"/>
      </c:barChart>
      <c:catAx>
        <c:axId val="-213316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3215664"/>
        <c:crosses val="autoZero"/>
        <c:auto val="1"/>
        <c:lblAlgn val="ctr"/>
        <c:lblOffset val="100"/>
        <c:noMultiLvlLbl val="0"/>
      </c:catAx>
      <c:valAx>
        <c:axId val="-2133215664"/>
        <c:scaling>
          <c:orientation val="minMax"/>
          <c:max val="4500000000"/>
          <c:min val="0"/>
        </c:scaling>
        <c:delete val="0"/>
        <c:axPos val="l"/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3162288"/>
        <c:crosses val="autoZero"/>
        <c:crossBetween val="between"/>
        <c:majorUnit val="1000000000"/>
        <c:dispUnits>
          <c:builtInUnit val="billions"/>
          <c:dispUnitsLbl>
            <c:layout>
              <c:manualLayout>
                <c:xMode val="edge"/>
                <c:yMode val="edge"/>
                <c:x val="1.74458929231519E-3"/>
                <c:y val="0.23043998810561001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Major </a:t>
            </a:r>
          </a:p>
          <a:p>
            <a:pPr>
              <a:defRPr sz="1400">
                <a:solidFill>
                  <a:schemeClr val="bg2"/>
                </a:solidFill>
              </a:defRPr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depressive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>
              <a:defRPr sz="1400">
                <a:solidFill>
                  <a:schemeClr val="bg2"/>
                </a:solidFill>
              </a:defRPr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</a:rPr>
              <a:t>disorder</a:t>
            </a:r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423406812815383"/>
          <c:y val="0.372842243975414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807408640064305E-2"/>
          <c:y val="7.4200287520544139E-2"/>
          <c:w val="0.94228124765499577"/>
          <c:h val="0.885488864960088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MDD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77-4B29-A6CE-6DDBF5D162DE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477-4B29-A6CE-6DDBF5D162DE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77-4B29-A6CE-6DDBF5D162DE}"/>
                </c:ext>
              </c:extLst>
            </c:dLbl>
            <c:dLbl>
              <c:idx val="1"/>
              <c:layout>
                <c:manualLayout>
                  <c:x val="3.5080111096225851E-2"/>
                  <c:y val="0.1208745712175755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77-4B29-A6CE-6DDBF5D162D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Direct medical costs</c:v>
                </c:pt>
                <c:pt idx="1">
                  <c:v>lost prod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0.47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7-4B29-A6CE-6DDBF5D16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Bipolar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 sz="1400">
                <a:solidFill>
                  <a:schemeClr val="bg2">
                    <a:lumMod val="50000"/>
                  </a:schemeClr>
                </a:solidFill>
              </a:defRPr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disorder</a:t>
            </a:r>
          </a:p>
        </c:rich>
      </c:tx>
      <c:layout>
        <c:manualLayout>
          <c:xMode val="edge"/>
          <c:yMode val="edge"/>
          <c:x val="0.3509472701561866"/>
          <c:y val="0.400115306105159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3978373387138759E-2"/>
          <c:y val="4.0496699106355394E-2"/>
          <c:w val="0.97992385217864275"/>
          <c:h val="0.9131918777378564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BD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761-4865-B307-3FA27A0D0930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61-4865-B307-3FA27A0D0930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761-4865-B307-3FA27A0D0930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61-4865-B307-3FA27A0D0930}"/>
              </c:ext>
            </c:extLst>
          </c:dPt>
          <c:dLbls>
            <c:dLbl>
              <c:idx val="0"/>
              <c:layout>
                <c:manualLayout>
                  <c:x val="-1.0728093984435696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61-4865-B307-3FA27A0D093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61-4865-B307-3FA27A0D0930}"/>
                </c:ext>
              </c:extLst>
            </c:dLbl>
            <c:dLbl>
              <c:idx val="2"/>
              <c:layout>
                <c:manualLayout>
                  <c:x val="0"/>
                  <c:y val="-5.6627514908196546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61-4865-B307-3FA27A0D093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Sheet1!$A$3:$A$5</c:f>
              <c:strCache>
                <c:ptCount val="3"/>
                <c:pt idx="0">
                  <c:v>Direct medical costs</c:v>
                </c:pt>
                <c:pt idx="1">
                  <c:v>Other</c:v>
                </c:pt>
                <c:pt idx="2">
                  <c:v>Lost productivity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0.12</c:v>
                </c:pt>
                <c:pt idx="1">
                  <c:v>0.05</c:v>
                </c:pt>
                <c:pt idx="2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1-4865-B307-3FA27A0D0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Schizophrenia</a:t>
            </a:r>
          </a:p>
        </c:rich>
      </c:tx>
      <c:layout>
        <c:manualLayout>
          <c:xMode val="edge"/>
          <c:yMode val="edge"/>
          <c:x val="0.23182862961373693"/>
          <c:y val="0.46393823865272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0715986550081955E-2"/>
          <c:y val="0.14921393510913666"/>
          <c:w val="0.9116663266669951"/>
          <c:h val="0.7210391106054432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ABF-4EE7-9BB7-7C1ADB1F2734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BF-4EE7-9BB7-7C1ADB1F2734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ABF-4EE7-9BB7-7C1ADB1F2734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BF-4EE7-9BB7-7C1ADB1F2734}"/>
              </c:ext>
            </c:extLst>
          </c:dPt>
          <c:dLbls>
            <c:dLbl>
              <c:idx val="0"/>
              <c:layout>
                <c:manualLayout>
                  <c:x val="1.1029413361135561E-2"/>
                  <c:y val="8.9050160833705431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BF-4EE7-9BB7-7C1ADB1F273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BF-4EE7-9BB7-7C1ADB1F273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Medical costs</c:v>
                </c:pt>
                <c:pt idx="1">
                  <c:v>Other</c:v>
                </c:pt>
                <c:pt idx="2">
                  <c:v>Lost productivity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0.21</c:v>
                </c:pt>
                <c:pt idx="1">
                  <c:v>0.04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F-4EE7-9BB7-7C1ADB1F2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0.3521</cdr:x>
      <cdr:y>0.84387</cdr:y>
    </cdr:from>
    <cdr:to>
      <cdr:x>0.97566</cdr:x>
      <cdr:y>0.90056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1920027" y="3465240"/>
          <a:ext cx="3400312" cy="2327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chemeClr val="bg2">
                  <a:lumMod val="75000"/>
                </a:schemeClr>
              </a:solidFill>
              <a:latin typeface="+mj-lt"/>
            </a:rPr>
            <a:t>Estimated number of affected people in past year</a:t>
          </a:r>
          <a:endParaRPr lang="en-US" sz="1600" dirty="0">
            <a:solidFill>
              <a:schemeClr val="bg2">
                <a:lumMod val="75000"/>
              </a:schemeClr>
            </a:solidFill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0.54661</cdr:x>
      <cdr:y>0.77126</cdr:y>
    </cdr:from>
    <cdr:to>
      <cdr:x>0.93191</cdr:x>
      <cdr:y>0.94719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3215419" y="3643081"/>
          <a:ext cx="2266462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>
              <a:solidFill>
                <a:srgbClr val="000000"/>
              </a:solidFill>
            </a:rPr>
            <a:t>And 41.3% of these people </a:t>
          </a:r>
        </a:p>
        <a:p xmlns:a="http://schemas.openxmlformats.org/drawingml/2006/main">
          <a:pPr algn="ctr"/>
          <a:r>
            <a:rPr lang="en-US" sz="1200" dirty="0">
              <a:solidFill>
                <a:srgbClr val="000000"/>
              </a:solidFill>
            </a:rPr>
            <a:t>did not receive mental health treatment, </a:t>
          </a:r>
          <a:r>
            <a:rPr lang="en-US" sz="1200" b="1" dirty="0">
              <a:solidFill>
                <a:srgbClr val="000000"/>
              </a:solidFill>
            </a:rPr>
            <a:t>because they could not afford it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0.8796</cdr:x>
      <cdr:y>0.1642</cdr:y>
    </cdr:from>
    <cdr:to>
      <cdr:x>0.95253</cdr:x>
      <cdr:y>0.22491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89272" y="709428"/>
          <a:ext cx="438550" cy="26229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solidFill>
                <a:srgbClr val="850002"/>
              </a:solidFill>
            </a:rPr>
            <a:t>+8%</a:t>
          </a:r>
          <a:endParaRPr lang="en-US" sz="1100" b="1" dirty="0">
            <a:solidFill>
              <a:srgbClr val="850002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0.25785</cdr:y>
    </cdr:from>
    <cdr:to>
      <cdr:x>0.15</cdr:x>
      <cdr:y>0.4571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1833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900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0.21636</cdr:x>
      <cdr:y>0.26695</cdr:y>
    </cdr:from>
    <cdr:to>
      <cdr:x>0.4051</cdr:x>
      <cdr:y>0.3392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01702" y="1138515"/>
          <a:ext cx="1135518" cy="3081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rPr>
            <a:t>Medication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17A64-BC9E-436C-9E8E-B6E440810ECC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F3D85-DA08-4213-A597-FFD229B8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94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91F2-C8CD-7542-8767-F64088B307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6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94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62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72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05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01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52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58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1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10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55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63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12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1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06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84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91F2-C8CD-7542-8767-F64088B307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92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06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14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9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91F2-C8CD-7542-8767-F64088B307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22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91F2-C8CD-7542-8767-F64088B307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91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91F2-C8CD-7542-8767-F64088B307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41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47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05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3D85-DA08-4213-A597-FFD229B8E27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83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324099"/>
            <a:ext cx="8033032" cy="1470025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914934"/>
            <a:ext cx="7086600" cy="678233"/>
          </a:xfrm>
        </p:spPr>
        <p:txBody>
          <a:bodyPr>
            <a:normAutofit/>
          </a:bodyPr>
          <a:lstStyle>
            <a:lvl1pPr marL="0" indent="0" algn="l">
              <a:buNone/>
              <a:defRPr sz="2200" i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3126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51026"/>
            <a:ext cx="7772400" cy="17235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57200" y="3608873"/>
            <a:ext cx="7772400" cy="289623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1">
                <a:solidFill>
                  <a:srgbClr val="FFFFFF"/>
                </a:solidFill>
                <a:latin typeface="+mn-lt"/>
                <a:cs typeface="Times New Roman"/>
              </a:defRPr>
            </a:lvl1pPr>
            <a:lvl2pPr marL="339725" indent="0">
              <a:buFontTx/>
              <a:buNone/>
              <a:tabLst>
                <a:tab pos="630238" algn="l"/>
              </a:tabLst>
              <a:defRPr sz="1600" b="0" i="1">
                <a:solidFill>
                  <a:srgbClr val="FFFFFF"/>
                </a:solidFill>
                <a:latin typeface="+mn-lt"/>
                <a:cs typeface="Times New Roman"/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3120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51026"/>
            <a:ext cx="7772400" cy="17235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889060"/>
            <a:ext cx="7772400" cy="1176664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57200" y="4169932"/>
            <a:ext cx="7772400" cy="188585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1">
                <a:solidFill>
                  <a:srgbClr val="FFFFFF"/>
                </a:solidFill>
                <a:latin typeface="+mn-lt"/>
                <a:cs typeface="Times New Roman"/>
              </a:defRPr>
            </a:lvl1pPr>
            <a:lvl2pPr marL="339725" indent="0">
              <a:buFontTx/>
              <a:buNone/>
              <a:tabLst>
                <a:tab pos="630238" algn="l"/>
              </a:tabLst>
              <a:defRPr sz="1600" b="0" i="1">
                <a:solidFill>
                  <a:srgbClr val="FFFFFF"/>
                </a:solidFill>
                <a:latin typeface="+mn-lt"/>
                <a:cs typeface="Times New Roman"/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0513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87784"/>
            <a:ext cx="8202920" cy="851475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57200" y="1392254"/>
            <a:ext cx="8202920" cy="4987637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Aft>
                <a:spcPts val="800"/>
              </a:spcAft>
              <a:buFontTx/>
              <a:buNone/>
              <a:defRPr sz="1800" b="1" i="0" spc="100">
                <a:solidFill>
                  <a:srgbClr val="FFFFFF"/>
                </a:solidFill>
                <a:latin typeface="+mn-lt"/>
                <a:cs typeface="Times New Roman"/>
              </a:defRPr>
            </a:lvl1pPr>
            <a:lvl2pPr marL="566738" indent="-227013">
              <a:lnSpc>
                <a:spcPct val="110000"/>
              </a:lnSpc>
              <a:spcAft>
                <a:spcPts val="800"/>
              </a:spcAft>
              <a:buFont typeface="Arial"/>
              <a:buChar char="•"/>
              <a:tabLst>
                <a:tab pos="566738" algn="l"/>
              </a:tabLst>
              <a:defRPr sz="2000" b="0" i="0" spc="100">
                <a:solidFill>
                  <a:srgbClr val="FFFFFF"/>
                </a:solidFill>
                <a:latin typeface="+mn-lt"/>
                <a:cs typeface="Times New Roman"/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705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218083" cy="62758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"/>
            <a:ext cx="8316383" cy="91797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7970"/>
            <a:ext cx="8229600" cy="520819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000" b="0">
                <a:solidFill>
                  <a:schemeClr val="tx1"/>
                </a:solidFill>
              </a:defRPr>
            </a:lvl1pPr>
            <a:lvl2pPr marL="630238" indent="-290513">
              <a:lnSpc>
                <a:spcPct val="120000"/>
              </a:lnSpc>
              <a:tabLst>
                <a:tab pos="630238" algn="l"/>
              </a:tabLst>
              <a:defRPr sz="2000" b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75820"/>
            <a:ext cx="1828800" cy="54864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572266" y="6444580"/>
            <a:ext cx="0" cy="215866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50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1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"/>
            <a:ext cx="8316383" cy="91797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7970"/>
            <a:ext cx="8229600" cy="520819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000" b="0">
                <a:solidFill>
                  <a:schemeClr val="tx1"/>
                </a:solidFill>
              </a:defRPr>
            </a:lvl1pPr>
            <a:lvl2pPr marL="630238" indent="-290513">
              <a:lnSpc>
                <a:spcPct val="120000"/>
              </a:lnSpc>
              <a:tabLst>
                <a:tab pos="630238" algn="l"/>
              </a:tabLst>
              <a:defRPr sz="2000" b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75820"/>
            <a:ext cx="1828800" cy="54864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572266" y="6444580"/>
            <a:ext cx="0" cy="215866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83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1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218083" cy="62758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"/>
            <a:ext cx="8316383" cy="91797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7970"/>
            <a:ext cx="8229600" cy="520819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000" b="0">
                <a:solidFill>
                  <a:srgbClr val="FFFFFF"/>
                </a:solidFill>
              </a:defRPr>
            </a:lvl1pPr>
            <a:lvl2pPr marL="630238" indent="-290513">
              <a:lnSpc>
                <a:spcPct val="120000"/>
              </a:lnSpc>
              <a:tabLst>
                <a:tab pos="630238" algn="l"/>
              </a:tabLst>
              <a:defRPr sz="2000" b="0">
                <a:solidFill>
                  <a:srgbClr val="FFFFFF"/>
                </a:solidFill>
              </a:defRPr>
            </a:lvl2pPr>
            <a:lvl3pPr>
              <a:lnSpc>
                <a:spcPct val="120000"/>
              </a:lnSpc>
              <a:defRPr sz="2000" b="0">
                <a:solidFill>
                  <a:srgbClr val="FFFFFF"/>
                </a:solidFill>
              </a:defRPr>
            </a:lvl3pPr>
            <a:lvl4pPr>
              <a:lnSpc>
                <a:spcPct val="120000"/>
              </a:lnSpc>
              <a:defRPr sz="2000" b="0">
                <a:solidFill>
                  <a:srgbClr val="FFFFFF"/>
                </a:solidFill>
              </a:defRPr>
            </a:lvl4pPr>
            <a:lvl5pPr>
              <a:lnSpc>
                <a:spcPct val="120000"/>
              </a:lnSpc>
              <a:defRPr sz="2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75820"/>
            <a:ext cx="1828800" cy="54864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572266" y="6444580"/>
            <a:ext cx="0" cy="215866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170676"/>
            <a:ext cx="9218083" cy="61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1"/>
            <a:ext cx="9218083" cy="11454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417" y="0"/>
            <a:ext cx="8316383" cy="1145441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6861"/>
            <a:ext cx="8229600" cy="4139302"/>
          </a:xfrm>
        </p:spPr>
        <p:txBody>
          <a:bodyPr>
            <a:normAutofit/>
          </a:bodyPr>
          <a:lstStyle>
            <a:lvl1pPr marL="230188" indent="-230188">
              <a:defRPr sz="2000" b="0"/>
            </a:lvl1pPr>
            <a:lvl2pPr marL="630238" indent="-290513">
              <a:tabLst>
                <a:tab pos="630238" algn="l"/>
              </a:tabLst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" y="6304044"/>
            <a:ext cx="182880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bar3.jp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5441"/>
            <a:ext cx="9144000" cy="4571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1190625"/>
            <a:ext cx="8316912" cy="592138"/>
          </a:xfrm>
        </p:spPr>
        <p:txBody>
          <a:bodyPr anchor="ctr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455613" indent="0">
              <a:buNone/>
              <a:defRPr>
                <a:solidFill>
                  <a:srgbClr val="FFFFFF"/>
                </a:solidFill>
              </a:defRPr>
            </a:lvl3pPr>
            <a:lvl4pPr marL="1371600" indent="0">
              <a:buNone/>
              <a:defRPr>
                <a:solidFill>
                  <a:srgbClr val="FFFFFF"/>
                </a:solidFill>
              </a:defRPr>
            </a:lvl4pPr>
            <a:lvl5pPr marL="182880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B650A7-CBE4-7B4F-A5EE-3E7F54FCF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37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170676"/>
            <a:ext cx="9218083" cy="61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1"/>
            <a:ext cx="9218083" cy="11454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417" y="0"/>
            <a:ext cx="8316383" cy="1145441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6861"/>
            <a:ext cx="5452728" cy="61449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339725" indent="0">
              <a:buFontTx/>
              <a:buNone/>
              <a:tabLst>
                <a:tab pos="630238" algn="l"/>
              </a:tabLst>
              <a:defRPr sz="1600" b="0">
                <a:solidFill>
                  <a:schemeClr val="tx1"/>
                </a:solidFill>
              </a:defRPr>
            </a:lvl2pPr>
            <a:lvl3pPr marL="455613" indent="0">
              <a:buFontTx/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75820"/>
            <a:ext cx="182880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bar3.jp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5441"/>
            <a:ext cx="9144000" cy="4571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1190625"/>
            <a:ext cx="8316912" cy="592138"/>
          </a:xfrm>
        </p:spPr>
        <p:txBody>
          <a:bodyPr anchor="ctr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455613" indent="0">
              <a:buNone/>
              <a:defRPr>
                <a:solidFill>
                  <a:srgbClr val="FFFFFF"/>
                </a:solidFill>
              </a:defRPr>
            </a:lvl3pPr>
            <a:lvl4pPr marL="1371600" indent="0">
              <a:buNone/>
              <a:defRPr>
                <a:solidFill>
                  <a:srgbClr val="FFFFFF"/>
                </a:solidFill>
              </a:defRPr>
            </a:lvl4pPr>
            <a:lvl5pPr marL="182880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370841" y="2160968"/>
            <a:ext cx="2509634" cy="396519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i="1">
                <a:solidFill>
                  <a:schemeClr val="tx2"/>
                </a:solidFill>
              </a:defRPr>
            </a:lvl1pPr>
            <a:lvl2pPr marL="400050" indent="-174625">
              <a:tabLst>
                <a:tab pos="460375" algn="l"/>
              </a:tabLst>
              <a:defRPr sz="1400" i="1">
                <a:solidFill>
                  <a:schemeClr val="tx2"/>
                </a:solidFill>
              </a:defRPr>
            </a:lvl2pPr>
            <a:lvl3pPr marL="174625" indent="-174625">
              <a:defRPr sz="1400" i="1">
                <a:solidFill>
                  <a:schemeClr val="tx2"/>
                </a:solidFill>
              </a:defRPr>
            </a:lvl3pPr>
            <a:lvl4pPr marL="174625" indent="-174625">
              <a:defRPr sz="1400" i="1">
                <a:solidFill>
                  <a:schemeClr val="tx2"/>
                </a:solidFill>
              </a:defRPr>
            </a:lvl4pPr>
            <a:lvl5pPr marL="174625" indent="-174625">
              <a:defRPr sz="1400" i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57200" y="5892969"/>
            <a:ext cx="5453063" cy="767477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000" i="1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1000" i="1">
                <a:solidFill>
                  <a:srgbClr val="000000"/>
                </a:solidFill>
              </a:defRPr>
            </a:lvl2pPr>
            <a:lvl3pPr marL="455613" indent="0">
              <a:buFontTx/>
              <a:buNone/>
              <a:defRPr sz="1000" i="1">
                <a:solidFill>
                  <a:srgbClr val="000000"/>
                </a:solidFill>
              </a:defRPr>
            </a:lvl3pPr>
            <a:lvl4pPr marL="1371600" indent="0">
              <a:buFontTx/>
              <a:buNone/>
              <a:defRPr sz="1000" i="1">
                <a:solidFill>
                  <a:srgbClr val="000000"/>
                </a:solidFill>
              </a:defRPr>
            </a:lvl4pPr>
            <a:lvl5pPr marL="1828800" indent="0">
              <a:buFontTx/>
              <a:buNone/>
              <a:defRPr sz="1000" i="1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572266" y="6444580"/>
            <a:ext cx="0" cy="215866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98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x-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170676"/>
            <a:ext cx="9218083" cy="61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1"/>
            <a:ext cx="9218083" cy="11454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2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417" y="0"/>
            <a:ext cx="8316383" cy="1145441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986861"/>
            <a:ext cx="5452728" cy="61449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339725" indent="0">
              <a:buFontTx/>
              <a:buNone/>
              <a:tabLst>
                <a:tab pos="630238" algn="l"/>
              </a:tabLst>
              <a:defRPr sz="1600" b="0">
                <a:solidFill>
                  <a:schemeClr val="tx1"/>
                </a:solidFill>
              </a:defRPr>
            </a:lvl2pPr>
            <a:lvl3pPr marL="455613" indent="0">
              <a:buFontTx/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75820"/>
            <a:ext cx="182880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600490" y="6416356"/>
            <a:ext cx="374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27B4B-2293-8647-9FD4-AD2EFED278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bar3.jp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5441"/>
            <a:ext cx="9144000" cy="4571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1190625"/>
            <a:ext cx="8316912" cy="592138"/>
          </a:xfrm>
        </p:spPr>
        <p:txBody>
          <a:bodyPr anchor="ctr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455613" indent="0">
              <a:buNone/>
              <a:defRPr>
                <a:solidFill>
                  <a:srgbClr val="FFFFFF"/>
                </a:solidFill>
              </a:defRPr>
            </a:lvl3pPr>
            <a:lvl4pPr marL="1371600" indent="0">
              <a:buNone/>
              <a:defRPr>
                <a:solidFill>
                  <a:srgbClr val="FFFFFF"/>
                </a:solidFill>
              </a:defRPr>
            </a:lvl4pPr>
            <a:lvl5pPr marL="182880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370841" y="2160968"/>
            <a:ext cx="2509634" cy="217881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i="1">
                <a:solidFill>
                  <a:schemeClr val="tx2"/>
                </a:solidFill>
              </a:defRPr>
            </a:lvl1pPr>
            <a:lvl2pPr marL="400050" indent="-174625">
              <a:tabLst>
                <a:tab pos="460375" algn="l"/>
              </a:tabLst>
              <a:defRPr sz="1400" i="1">
                <a:solidFill>
                  <a:schemeClr val="tx2"/>
                </a:solidFill>
              </a:defRPr>
            </a:lvl2pPr>
            <a:lvl3pPr marL="174625" indent="-174625">
              <a:defRPr sz="1400" i="1">
                <a:solidFill>
                  <a:schemeClr val="tx2"/>
                </a:solidFill>
              </a:defRPr>
            </a:lvl3pPr>
            <a:lvl4pPr marL="174625" indent="-174625">
              <a:defRPr sz="1400" i="1">
                <a:solidFill>
                  <a:schemeClr val="tx2"/>
                </a:solidFill>
              </a:defRPr>
            </a:lvl4pPr>
            <a:lvl5pPr marL="174625" indent="-174625">
              <a:defRPr sz="1400" i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57200" y="5892969"/>
            <a:ext cx="5453063" cy="767477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000" i="1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1000" i="1">
                <a:solidFill>
                  <a:srgbClr val="000000"/>
                </a:solidFill>
              </a:defRPr>
            </a:lvl2pPr>
            <a:lvl3pPr marL="455613" indent="0">
              <a:buFontTx/>
              <a:buNone/>
              <a:defRPr sz="1000" i="1">
                <a:solidFill>
                  <a:srgbClr val="000000"/>
                </a:solidFill>
              </a:defRPr>
            </a:lvl3pPr>
            <a:lvl4pPr marL="1371600" indent="0">
              <a:buFontTx/>
              <a:buNone/>
              <a:defRPr sz="1000" i="1">
                <a:solidFill>
                  <a:srgbClr val="000000"/>
                </a:solidFill>
              </a:defRPr>
            </a:lvl4pPr>
            <a:lvl5pPr marL="1828800" indent="0">
              <a:buFontTx/>
              <a:buNone/>
              <a:defRPr sz="1000" i="1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572266" y="6444580"/>
            <a:ext cx="0" cy="215866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0638" y="4476829"/>
            <a:ext cx="2509837" cy="156202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  <a:lvl2pPr marL="457200" indent="0">
              <a:buFontTx/>
              <a:buNone/>
              <a:defRPr sz="1100"/>
            </a:lvl2pPr>
            <a:lvl3pPr marL="455613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69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53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B650A7-CBE4-7B4F-A5EE-3E7F54FCF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66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0000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/>
        <a:buChar char="–"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2pPr>
      <a:lvl3pPr marL="741363" indent="-285750" algn="l" defTabSz="457200" rtl="0" eaLnBrk="1" latinLnBrk="0" hangingPunct="1">
        <a:spcBef>
          <a:spcPct val="20000"/>
        </a:spcBef>
        <a:buSzPct val="50000"/>
        <a:buFont typeface="Lucida Grande"/>
        <a:buChar char="-"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Courier New"/>
        <a:buChar char="o"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eye.keckmedicine.org/ksi/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hyperlink" Target="https://www.bhecon.org/" TargetMode="External"/><Relationship Id="rId4" Type="http://schemas.openxmlformats.org/officeDocument/2006/relationships/hyperlink" Target="http://www.thenationalcouncil.or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82"/>
          <a:stretch/>
        </p:blipFill>
        <p:spPr>
          <a:xfrm>
            <a:off x="1687574" y="1487577"/>
            <a:ext cx="7394714" cy="52867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243" y="144851"/>
            <a:ext cx="3056156" cy="122246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4658" y="399264"/>
            <a:ext cx="80330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THE COST OF MENTAL ILLNESS: </a:t>
            </a:r>
            <a:endParaRPr lang="en-US" b="0" dirty="0">
              <a:solidFill>
                <a:srgbClr val="850002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44658" y="1300153"/>
            <a:ext cx="8567928" cy="509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Tx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290513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SzPct val="80000"/>
              <a:buFont typeface="Arial"/>
              <a:buChar char="–"/>
              <a:tabLst>
                <a:tab pos="630238" algn="l"/>
              </a:tabLst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63" indent="-28575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SzPct val="50000"/>
              <a:buFont typeface="Lucida Grande"/>
              <a:buChar char="-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Courier New"/>
              <a:buChar char="o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»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MINNESOTA FACTS AND FIGURES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344658" y="1711633"/>
            <a:ext cx="8686518" cy="158405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Arial"/>
              <a:buChar char="–"/>
              <a:defRPr sz="18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741363" indent="-285750" algn="l" defTabSz="457200" rtl="0" eaLnBrk="1" latinLnBrk="0" hangingPunct="1">
              <a:spcBef>
                <a:spcPct val="20000"/>
              </a:spcBef>
              <a:buSzPct val="50000"/>
              <a:buFont typeface="Lucida Grande"/>
              <a:buChar char="-"/>
              <a:defRPr sz="18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Courier New"/>
              <a:buChar char="o"/>
              <a:defRPr sz="18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Hanke Heun-Johnson PhD, Michael </a:t>
            </a:r>
            <a:r>
              <a:rPr lang="en-US" sz="1400" dirty="0" err="1"/>
              <a:t>Menchine</a:t>
            </a:r>
            <a:r>
              <a:rPr lang="en-US" sz="1400" dirty="0"/>
              <a:t> MD, Seth Seabury PhD</a:t>
            </a:r>
          </a:p>
          <a:p>
            <a:pPr marL="0" indent="0">
              <a:buNone/>
            </a:pPr>
            <a:r>
              <a:rPr lang="en-US" sz="1400" i="1" dirty="0"/>
              <a:t>MACMHP + BHECON Day on the Hill</a:t>
            </a:r>
          </a:p>
          <a:p>
            <a:pPr marL="0" indent="0">
              <a:buNone/>
            </a:pPr>
            <a:r>
              <a:rPr lang="en-US" sz="1400" dirty="0"/>
              <a:t>05/03/2018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1917895" y="5763065"/>
            <a:ext cx="1992923" cy="1094935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2000" b="1" kern="0" spc="26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4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38250"/>
            <a:ext cx="8229600" cy="5111750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>
                <a:solidFill>
                  <a:srgbClr val="850002"/>
                </a:solidFill>
              </a:rPr>
              <a:t>Funding for this project was provided through an unrestricted grant from </a:t>
            </a:r>
            <a:r>
              <a:rPr lang="en-US" sz="1600" dirty="0" err="1">
                <a:solidFill>
                  <a:srgbClr val="850002"/>
                </a:solidFill>
              </a:rPr>
              <a:t>Alkermes</a:t>
            </a:r>
            <a:r>
              <a:rPr lang="en-US" sz="1600" dirty="0">
                <a:solidFill>
                  <a:srgbClr val="850002"/>
                </a:solidFill>
              </a:rPr>
              <a:t>.</a:t>
            </a:r>
            <a:endParaRPr lang="sk-SK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r>
              <a:rPr lang="sk-SK" sz="1600" dirty="0">
                <a:solidFill>
                  <a:srgbClr val="850002"/>
                </a:solidFill>
              </a:rPr>
              <a:t>This work was done as part of the </a:t>
            </a:r>
            <a:r>
              <a:rPr lang="en-US" sz="1600" dirty="0">
                <a:solidFill>
                  <a:srgbClr val="850002"/>
                </a:solidFill>
                <a:hlinkClick r:id="rId3"/>
              </a:rPr>
              <a:t>Keck-Schaeffer Initiative for Population Health Policy</a:t>
            </a:r>
            <a:r>
              <a:rPr lang="sk-SK" sz="1600" dirty="0">
                <a:solidFill>
                  <a:srgbClr val="850002"/>
                </a:solidFill>
              </a:rPr>
              <a:t>. </a:t>
            </a:r>
            <a:endParaRPr lang="en-US" sz="1600" dirty="0">
              <a:solidFill>
                <a:srgbClr val="850002"/>
              </a:solidFill>
            </a:endParaRPr>
          </a:p>
          <a:p>
            <a:r>
              <a:rPr lang="sk-SK" sz="1600" dirty="0">
                <a:solidFill>
                  <a:srgbClr val="850002"/>
                </a:solidFill>
              </a:rPr>
              <a:t>We also acknowledge comments and contributions to this work from the </a:t>
            </a:r>
            <a:endParaRPr lang="en-US" sz="1600" dirty="0">
              <a:solidFill>
                <a:srgbClr val="850002"/>
              </a:solidFill>
            </a:endParaRPr>
          </a:p>
          <a:p>
            <a:r>
              <a:rPr lang="sk-SK" sz="1600" dirty="0">
                <a:solidFill>
                  <a:srgbClr val="850002"/>
                </a:solidFill>
                <a:hlinkClick r:id="rId4"/>
              </a:rPr>
              <a:t>National Council for Behavioral Health</a:t>
            </a:r>
            <a:r>
              <a:rPr lang="sk-SK" sz="1600" dirty="0">
                <a:solidFill>
                  <a:srgbClr val="850002"/>
                </a:solidFill>
              </a:rPr>
              <a:t> and the </a:t>
            </a:r>
            <a:r>
              <a:rPr lang="sk-SK" sz="1600" dirty="0">
                <a:solidFill>
                  <a:srgbClr val="850002"/>
                </a:solidFill>
                <a:hlinkClick r:id="rId5"/>
              </a:rPr>
              <a:t>Behavioral Health + Economics Network</a:t>
            </a:r>
            <a:r>
              <a:rPr lang="sk-SK" sz="1600" dirty="0">
                <a:solidFill>
                  <a:srgbClr val="850002"/>
                </a:solidFill>
              </a:rPr>
              <a:t>.</a:t>
            </a:r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600" dirty="0">
              <a:solidFill>
                <a:srgbClr val="850002"/>
              </a:solidFill>
            </a:endParaRP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200" dirty="0">
                <a:solidFill>
                  <a:srgbClr val="850002"/>
                </a:solidFill>
              </a:rPr>
              <a:t>References, data sources and methods are described in more detail in the online appendix. </a:t>
            </a:r>
          </a:p>
          <a:p>
            <a:r>
              <a:rPr lang="en-US" sz="1200" dirty="0">
                <a:solidFill>
                  <a:srgbClr val="850002"/>
                </a:solidFill>
              </a:rPr>
              <a:t>This chartbook and the appendix can be downloaded at:</a:t>
            </a:r>
          </a:p>
          <a:p>
            <a:r>
              <a:rPr lang="en-US" sz="1200" dirty="0">
                <a:solidFill>
                  <a:srgbClr val="850002"/>
                </a:solidFill>
              </a:rPr>
              <a:t>http://healthpolicy.usc.edu/Keck_Schaeffer_Initiative.aspx </a:t>
            </a:r>
          </a:p>
          <a:p>
            <a:endParaRPr lang="en-US" sz="1600" dirty="0">
              <a:solidFill>
                <a:srgbClr val="850002"/>
              </a:solidFill>
            </a:endParaRPr>
          </a:p>
        </p:txBody>
      </p:sp>
      <p:pic>
        <p:nvPicPr>
          <p:cNvPr id="6" name="Picture 5" descr="BHECONlogo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1" t="24547" r="18697" b="15763"/>
          <a:stretch/>
        </p:blipFill>
        <p:spPr>
          <a:xfrm>
            <a:off x="6205415" y="3645989"/>
            <a:ext cx="2481385" cy="781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3" y="3775645"/>
            <a:ext cx="2020277" cy="5144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723" y="3036869"/>
            <a:ext cx="3056525" cy="199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6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Improving access to high-quality medical and behavioral health care for patients with mental illness remains one of the most vexing problems facing the healthcare system in the United States.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In Minnesota, a shortage of psychiatric crisis beds and long-term treatment facilities creates an unsustainable revolving-door scenario for people with serious mental illness.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Our chartbook quantifies the magnitude of the challenges facing Minnesota in terms of the economic burden associated with mental illness. </a:t>
            </a:r>
          </a:p>
          <a:p>
            <a:pPr marL="973138" lvl="1" indent="-342900">
              <a:buFont typeface="Arial"/>
              <a:buChar char="•"/>
            </a:pPr>
            <a:r>
              <a:rPr lang="en-US" dirty="0"/>
              <a:t>The size of the mentally ill population</a:t>
            </a:r>
          </a:p>
          <a:p>
            <a:pPr marL="973138" lvl="1" indent="-342900">
              <a:buFont typeface="Arial"/>
              <a:buChar char="•"/>
            </a:pPr>
            <a:r>
              <a:rPr lang="en-US" dirty="0"/>
              <a:t>High rates of hospitalization</a:t>
            </a:r>
          </a:p>
          <a:p>
            <a:pPr marL="973138" lvl="1" indent="-342900">
              <a:buFont typeface="Arial"/>
              <a:buChar char="•"/>
            </a:pPr>
            <a:r>
              <a:rPr lang="en-US" dirty="0"/>
              <a:t>Workforce shortages</a:t>
            </a:r>
          </a:p>
          <a:p>
            <a:pPr marL="973138" lvl="1" indent="-342900">
              <a:buFont typeface="Arial"/>
              <a:buChar char="•"/>
            </a:pPr>
            <a:r>
              <a:rPr lang="en-US" dirty="0"/>
              <a:t>Implications for the criminal justice system in Minnesota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2000" b="1" kern="0" spc="26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341607"/>
            <a:ext cx="56503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/>
              <a:t>1</a:t>
            </a:r>
            <a:r>
              <a:rPr lang="en-US" sz="1100" dirty="0"/>
              <a:t>https://www.mprnews.org/story/2018/01/29/strained-for-mental-health-services-counties-push-for-more-state-money</a:t>
            </a:r>
          </a:p>
        </p:txBody>
      </p:sp>
    </p:spTree>
    <p:extLst>
      <p:ext uri="{BB962C8B-B14F-4D97-AF65-F5344CB8AC3E}">
        <p14:creationId xmlns:p14="http://schemas.microsoft.com/office/powerpoint/2010/main" val="404222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1026"/>
            <a:ext cx="7379208" cy="3014698"/>
          </a:xfrm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</a:rPr>
              <a:t>QUANTIFYING THE POPULATION LIVING WITH MENTAL ILLNESS IN MINNESOTA AND THE U.S.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85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312185"/>
              </p:ext>
            </p:extLst>
          </p:nvPr>
        </p:nvGraphicFramePr>
        <p:xfrm>
          <a:off x="1801812" y="2044773"/>
          <a:ext cx="5453063" cy="3890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mental illness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STATES 2016</a:t>
            </a:r>
          </a:p>
        </p:txBody>
      </p:sp>
    </p:spTree>
    <p:extLst>
      <p:ext uri="{BB962C8B-B14F-4D97-AF65-F5344CB8AC3E}">
        <p14:creationId xmlns:p14="http://schemas.microsoft.com/office/powerpoint/2010/main" val="140082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612912"/>
              </p:ext>
            </p:extLst>
          </p:nvPr>
        </p:nvGraphicFramePr>
        <p:xfrm>
          <a:off x="1801812" y="2103647"/>
          <a:ext cx="5453063" cy="4106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number of adults </a:t>
            </a:r>
            <a:br>
              <a:rPr lang="en-US" dirty="0"/>
            </a:br>
            <a:r>
              <a:rPr lang="en-US" dirty="0"/>
              <a:t>living with mental illness in Minnesota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MINNESOTA 2016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57201" y="5827594"/>
            <a:ext cx="6073254" cy="764862"/>
          </a:xfrm>
        </p:spPr>
        <p:txBody>
          <a:bodyPr>
            <a:noAutofit/>
          </a:bodyPr>
          <a:lstStyle/>
          <a:p>
            <a:r>
              <a:rPr lang="en-US" dirty="0"/>
              <a:t>Source: National Institutes of Mental Health, National Survey on Drug Use and Health (NSDUH) 2016, and NSDUH-MHSS 2008-2012. Estimated number of people affected based on total state popula</a:t>
            </a:r>
            <a:r>
              <a:rPr lang="en-US" dirty="0">
                <a:solidFill>
                  <a:schemeClr val="tx1"/>
                </a:solidFill>
              </a:rPr>
              <a:t>tion of 4,231,329 (18 years and over), Census Bureau data (2016)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7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Substance abuse in people with </a:t>
            </a:r>
            <a:br>
              <a:rPr lang="en-US" dirty="0"/>
            </a:br>
            <a:r>
              <a:rPr lang="en-US" dirty="0"/>
              <a:t>serious psychological distress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60211"/>
              </p:ext>
            </p:extLst>
          </p:nvPr>
        </p:nvGraphicFramePr>
        <p:xfrm>
          <a:off x="1691640" y="2139357"/>
          <a:ext cx="5453063" cy="4138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 2016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457200" y="6277970"/>
            <a:ext cx="5453063" cy="382476"/>
          </a:xfrm>
        </p:spPr>
        <p:txBody>
          <a:bodyPr/>
          <a:lstStyle/>
          <a:p>
            <a:r>
              <a:rPr lang="en-US" dirty="0"/>
              <a:t>Source: National Survey on Drug Use and Health (2016)</a:t>
            </a:r>
          </a:p>
        </p:txBody>
      </p:sp>
    </p:spTree>
    <p:extLst>
      <p:ext uri="{BB962C8B-B14F-4D97-AF65-F5344CB8AC3E}">
        <p14:creationId xmlns:p14="http://schemas.microsoft.com/office/powerpoint/2010/main" val="163533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CARE COVERAGE, UTILIZATION </a:t>
            </a:r>
            <a:br>
              <a:rPr lang="en-US" dirty="0"/>
            </a:br>
            <a:r>
              <a:rPr lang="en-US" dirty="0"/>
              <a:t>&amp; COSTS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Unmet mental health care needs</a:t>
            </a:r>
          </a:p>
        </p:txBody>
      </p:sp>
    </p:spTree>
    <p:extLst>
      <p:ext uri="{BB962C8B-B14F-4D97-AF65-F5344CB8AC3E}">
        <p14:creationId xmlns:p14="http://schemas.microsoft.com/office/powerpoint/2010/main" val="45401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significant unmet need for mental health care in the U.S.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STATES 2016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1828800" y="5965341"/>
            <a:ext cx="6215185" cy="714859"/>
          </a:xfrm>
        </p:spPr>
        <p:txBody>
          <a:bodyPr>
            <a:no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Source: National Survey on Drug Use and Health (NSDUH) 2016</a:t>
            </a:r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0445010"/>
              </p:ext>
            </p:extLst>
          </p:nvPr>
        </p:nvGraphicFramePr>
        <p:xfrm>
          <a:off x="1507027" y="1596049"/>
          <a:ext cx="5882420" cy="4723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3"/>
          <p:cNvSpPr/>
          <p:nvPr/>
        </p:nvSpPr>
        <p:spPr>
          <a:xfrm>
            <a:off x="2013963" y="2237168"/>
            <a:ext cx="50909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000000"/>
                </a:solidFill>
              </a:rPr>
              <a:t>Among adults who experienced </a:t>
            </a:r>
          </a:p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0000"/>
                </a:solidFill>
              </a:rPr>
              <a:t>serious psychological distress </a:t>
            </a:r>
          </a:p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000000"/>
                </a:solidFill>
              </a:rPr>
              <a:t>during the past year: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370" y="5372880"/>
            <a:ext cx="194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27.3% indicates an </a:t>
            </a:r>
            <a:r>
              <a:rPr lang="en-US" sz="1200" b="1" dirty="0">
                <a:solidFill>
                  <a:srgbClr val="000000"/>
                </a:solidFill>
              </a:rPr>
              <a:t>unmet need of mental health treatment</a:t>
            </a:r>
          </a:p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48442" y="4299282"/>
            <a:ext cx="63954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Cannot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afford: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41.3%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12833" y="3953033"/>
            <a:ext cx="6799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Unmet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need: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27.3%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252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with mental illness have greater reliance </a:t>
            </a:r>
            <a:br>
              <a:rPr lang="en-US" dirty="0"/>
            </a:br>
            <a:r>
              <a:rPr lang="en-US" dirty="0"/>
              <a:t>on the safety net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 2016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Source: National Survey on Drug Use and Health (NSDUH) 2016</a:t>
            </a: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59713148"/>
              </p:ext>
            </p:extLst>
          </p:nvPr>
        </p:nvGraphicFramePr>
        <p:xfrm>
          <a:off x="1474843" y="2325659"/>
          <a:ext cx="5540375" cy="390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2851047" y="2325659"/>
            <a:ext cx="33545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000000"/>
                </a:solidFill>
              </a:rPr>
              <a:t>Percentage of people with </a:t>
            </a:r>
          </a:p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0000"/>
                </a:solidFill>
              </a:rPr>
              <a:t>serious psychological distress</a:t>
            </a:r>
          </a:p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000000"/>
                </a:solidFill>
              </a:rPr>
              <a:t>by insurance type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45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CARE COVERAGE, UTILIZATION </a:t>
            </a:r>
            <a:br>
              <a:rPr lang="en-US" dirty="0"/>
            </a:br>
            <a:r>
              <a:rPr lang="en-US" dirty="0"/>
              <a:t>&amp; COSTS </a:t>
            </a:r>
            <a:endParaRPr lang="en-US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Hospital utilization &amp; costs</a:t>
            </a:r>
          </a:p>
        </p:txBody>
      </p:sp>
    </p:spTree>
    <p:extLst>
      <p:ext uri="{BB962C8B-B14F-4D97-AF65-F5344CB8AC3E}">
        <p14:creationId xmlns:p14="http://schemas.microsoft.com/office/powerpoint/2010/main" val="1646614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Hospitalization rates and length of stay for serious mental illness are high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AND UNITED STATES 2014</a:t>
            </a:r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78242157"/>
              </p:ext>
            </p:extLst>
          </p:nvPr>
        </p:nvGraphicFramePr>
        <p:xfrm>
          <a:off x="1264920" y="1782763"/>
          <a:ext cx="2921889" cy="415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981375591"/>
              </p:ext>
            </p:extLst>
          </p:nvPr>
        </p:nvGraphicFramePr>
        <p:xfrm>
          <a:off x="5040249" y="1827947"/>
          <a:ext cx="2892699" cy="416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2418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085636424"/>
              </p:ext>
            </p:extLst>
          </p:nvPr>
        </p:nvGraphicFramePr>
        <p:xfrm>
          <a:off x="672685" y="1857340"/>
          <a:ext cx="7711317" cy="4320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 in length of stay for </a:t>
            </a:r>
            <a:br>
              <a:rPr lang="en-US" dirty="0"/>
            </a:br>
            <a:r>
              <a:rPr lang="en-US" dirty="0"/>
              <a:t>schizophrenia hospitalizations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MINNESOTA 2001-2014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6252307"/>
            <a:ext cx="5453063" cy="460009"/>
          </a:xfrm>
        </p:spPr>
        <p:txBody>
          <a:bodyPr>
            <a:normAutofit/>
          </a:bodyPr>
          <a:lstStyle/>
          <a:p>
            <a:r>
              <a:rPr lang="en-US" dirty="0"/>
              <a:t>Source: Healthcare Cost and Utilization Project (</a:t>
            </a:r>
            <a:r>
              <a:rPr lang="en-US" dirty="0" err="1"/>
              <a:t>HCUPnet</a:t>
            </a:r>
            <a:r>
              <a:rPr lang="en-US" dirty="0"/>
              <a:t>) 2014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7535900" y="4241181"/>
            <a:ext cx="434901" cy="261257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tx2"/>
                </a:solidFill>
              </a:rPr>
              <a:t>-41%</a:t>
            </a:r>
            <a:endParaRPr lang="en-US" sz="1100" b="1" dirty="0">
              <a:solidFill>
                <a:schemeClr val="tx2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753350" y="4808722"/>
            <a:ext cx="434901" cy="261257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tx2"/>
                </a:solidFill>
              </a:rPr>
              <a:t>-44%</a:t>
            </a:r>
            <a:endParaRPr lang="en-US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71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978" y="0"/>
            <a:ext cx="8749022" cy="1145441"/>
          </a:xfrm>
        </p:spPr>
        <p:txBody>
          <a:bodyPr>
            <a:normAutofit/>
          </a:bodyPr>
          <a:lstStyle/>
          <a:p>
            <a:r>
              <a:rPr lang="en-US" sz="2200" dirty="0"/>
              <a:t>Total hospital costs for serious mental illness hospitalizations by insurance type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853645"/>
              </p:ext>
            </p:extLst>
          </p:nvPr>
        </p:nvGraphicFramePr>
        <p:xfrm>
          <a:off x="1733253" y="1972459"/>
          <a:ext cx="3037008" cy="405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2014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454931" y="6025036"/>
            <a:ext cx="5453063" cy="767477"/>
          </a:xfrm>
        </p:spPr>
        <p:txBody>
          <a:bodyPr>
            <a:normAutofit/>
          </a:bodyPr>
          <a:lstStyle/>
          <a:p>
            <a:r>
              <a:rPr lang="en-US" sz="900" dirty="0"/>
              <a:t>Source: Healthcare Cost and Utilization Project (</a:t>
            </a:r>
            <a:r>
              <a:rPr lang="en-US" sz="900" dirty="0" err="1"/>
              <a:t>HCUPnet</a:t>
            </a:r>
            <a:r>
              <a:rPr lang="en-US" sz="900" dirty="0"/>
              <a:t>) 2014. </a:t>
            </a:r>
          </a:p>
          <a:p>
            <a:r>
              <a:rPr lang="en-US" sz="900" dirty="0"/>
              <a:t>‘Other’ includes Worker's Compensation, TRICARE/CHAMPUS, CHAMPVA, Title V, and other government programs. ‘Uninsured’ includes ‘self-pay’ and ‘no charge’. </a:t>
            </a:r>
          </a:p>
          <a:p>
            <a:r>
              <a:rPr lang="en-US" sz="900" dirty="0"/>
              <a:t>Hospitalizations for which the primary payer is ‘missing’ </a:t>
            </a:r>
            <a:r>
              <a:rPr lang="en-US" sz="900"/>
              <a:t>(less than </a:t>
            </a:r>
            <a:r>
              <a:rPr lang="en-US" sz="900" dirty="0"/>
              <a:t>0.5%) are excluded.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310075205"/>
              </p:ext>
            </p:extLst>
          </p:nvPr>
        </p:nvGraphicFramePr>
        <p:xfrm>
          <a:off x="4683691" y="1972459"/>
          <a:ext cx="2843654" cy="396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33145" y="1976174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Total hospital costs </a:t>
            </a:r>
            <a:br>
              <a:rPr lang="en-US" sz="1200" dirty="0"/>
            </a:br>
            <a:r>
              <a:rPr lang="en-US" sz="1200" dirty="0"/>
              <a:t>(all ages, in 2016 U.S. $)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6329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OF BEHAVIORAL HEALTH CARE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398242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of behavioral health care professionals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AND UNITED STATES 2017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800" dirty="0"/>
              <a:t>Source: County Health Rankings &amp; Roadmaps, by the Robert Wood Johnson Foundation and the University of Wisconsin Population Health Institute. 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246802" y="1910862"/>
          <a:ext cx="6096000" cy="4371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6342802" y="3080722"/>
            <a:ext cx="24773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0000"/>
                </a:solidFill>
              </a:rPr>
              <a:t>Behavioral health care professionals include</a:t>
            </a:r>
            <a:r>
              <a:rPr lang="en-US" sz="1400" i="1" dirty="0">
                <a:solidFill>
                  <a:srgbClr val="000000"/>
                </a:solidFill>
              </a:rPr>
              <a:t>: psychiatrists, psychologists, licensed clinical social workers, counselors, marriage and family therapists, and advanced practice nurses specializing in behavioral health care 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261313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" t="5989" r="733" b="12000"/>
          <a:stretch/>
        </p:blipFill>
        <p:spPr>
          <a:xfrm>
            <a:off x="1799668" y="3133459"/>
            <a:ext cx="1684421" cy="182478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10602" y="3804105"/>
            <a:ext cx="12037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cs typeface="Arial"/>
              </a:rPr>
              <a:t>Specific facility with shortage of behavioral health care professionals </a:t>
            </a:r>
          </a:p>
          <a:p>
            <a:pPr algn="ctr"/>
            <a:r>
              <a:rPr lang="en-US" sz="900" b="1" dirty="0">
                <a:cs typeface="Arial"/>
              </a:rPr>
              <a:t>(blue dots)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Shortage of behavioral health care professionals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2018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430270" y="5772149"/>
            <a:ext cx="2390775" cy="50934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Source: Health Professional Shortage Areas (HPSA), HRSA Data Warehouse, 03/16/2018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7657905" y="3708421"/>
            <a:ext cx="1465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accent1"/>
                </a:solidFill>
              </a:rPr>
              <a:t>In correctional facilities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0536" y="4537786"/>
            <a:ext cx="10141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  <a:cs typeface="Arial"/>
              </a:rPr>
              <a:t>Current workforce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4" y="4542323"/>
            <a:ext cx="16341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2"/>
                </a:solidFill>
              </a:rPr>
              <a:t>Shortage of behavioral health care professionals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86758" y="4537786"/>
            <a:ext cx="1005840" cy="0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02095" y="4537786"/>
            <a:ext cx="1737360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8156303" y="3324427"/>
            <a:ext cx="3420" cy="1170432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8401" y="5830948"/>
            <a:ext cx="6104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Behavioral health care professionals: </a:t>
            </a:r>
          </a:p>
          <a:p>
            <a:r>
              <a:rPr lang="en-US" sz="800" dirty="0"/>
              <a:t>psychiatrists, clinical psychologists, clinical social workers, psychiatric nurse specialists, and marriage &amp; family therapists</a:t>
            </a:r>
            <a:endParaRPr lang="en-US" sz="800" b="1" dirty="0"/>
          </a:p>
          <a:p>
            <a:r>
              <a:rPr lang="en-US" sz="800" b="1" dirty="0"/>
              <a:t>Facilities:</a:t>
            </a:r>
          </a:p>
          <a:p>
            <a:r>
              <a:rPr lang="en-US" sz="800" dirty="0"/>
              <a:t>Federal &amp; state correctional institutions, state &amp; county mental hospitals, community mental health centers, and other public or nonprofit private facilities</a:t>
            </a:r>
          </a:p>
          <a:p>
            <a:r>
              <a:rPr lang="en-US" sz="800" b="1" dirty="0"/>
              <a:t>Geographic high needs area </a:t>
            </a:r>
            <a:r>
              <a:rPr lang="en-US" sz="800" dirty="0"/>
              <a:t>based on population-to-provider ratio, poverty levels, elderly and youth ratio, alcohol and substance abuse prevalence, and travel time to nearest source of care outside area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961925" y="2914955"/>
            <a:ext cx="0" cy="350564"/>
          </a:xfrm>
          <a:prstGeom prst="straightConnector1">
            <a:avLst/>
          </a:prstGeom>
          <a:ln w="19050"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782480" y="4450660"/>
            <a:ext cx="625214" cy="0"/>
          </a:xfrm>
          <a:prstGeom prst="straightConnector1">
            <a:avLst/>
          </a:prstGeom>
          <a:ln w="19050"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245860" y="2006937"/>
            <a:ext cx="12596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cs typeface="Arial"/>
              </a:rPr>
              <a:t>Geographic high needs area (orange; </a:t>
            </a:r>
          </a:p>
          <a:p>
            <a:pPr algn="ctr"/>
            <a:r>
              <a:rPr lang="en-US" sz="900" b="1" dirty="0">
                <a:cs typeface="Arial"/>
              </a:rPr>
              <a:t>darker color = more severe shortage)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8159723" y="2110881"/>
            <a:ext cx="3420" cy="1170432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81" y="2110881"/>
            <a:ext cx="2711839" cy="240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52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population in </a:t>
            </a:r>
            <a:br>
              <a:rPr lang="en-US" dirty="0"/>
            </a:br>
            <a:r>
              <a:rPr lang="en-US" dirty="0"/>
              <a:t>behavioral health care professional shortage areas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0855476"/>
              </p:ext>
            </p:extLst>
          </p:nvPr>
        </p:nvGraphicFramePr>
        <p:xfrm>
          <a:off x="1489572" y="1782763"/>
          <a:ext cx="6077543" cy="441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AND UNITED STATES 2018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Source: Health Professional Shortage Areas (HPSA), HRSA Data Warehouse, 03/16/2018, and </a:t>
            </a:r>
            <a:r>
              <a:rPr lang="en-US" dirty="0"/>
              <a:t>Census Bureau data (2017)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130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CONDITIONS &amp; THE CRIMINAL JUSTICE SYSTEM</a:t>
            </a:r>
          </a:p>
        </p:txBody>
      </p:sp>
    </p:spTree>
    <p:extLst>
      <p:ext uri="{BB962C8B-B14F-4D97-AF65-F5344CB8AC3E}">
        <p14:creationId xmlns:p14="http://schemas.microsoft.com/office/powerpoint/2010/main" val="106115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issues in prison and jail populations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6006271"/>
            <a:ext cx="5756031" cy="632366"/>
          </a:xfrm>
        </p:spPr>
        <p:txBody>
          <a:bodyPr>
            <a:normAutofit/>
          </a:bodyPr>
          <a:lstStyle/>
          <a:p>
            <a:r>
              <a:rPr lang="en-US" dirty="0"/>
              <a:t>Source: National Survey of Drug Use and Health (NSDUH) 2016 </a:t>
            </a:r>
          </a:p>
          <a:p>
            <a:r>
              <a:rPr lang="en-US" dirty="0"/>
              <a:t>Bureau of Justice report: Sexual Victimization in Prisons and Jails Reported by Inmates, 2011-12, </a:t>
            </a:r>
          </a:p>
          <a:p>
            <a:r>
              <a:rPr lang="en-US" dirty="0"/>
              <a:t>based on data from the National Inmate Survey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106126333"/>
              </p:ext>
            </p:extLst>
          </p:nvPr>
        </p:nvGraphicFramePr>
        <p:xfrm>
          <a:off x="1213380" y="2069358"/>
          <a:ext cx="5842814" cy="409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2861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with criminal justice system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 2016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6006270"/>
            <a:ext cx="5756031" cy="620821"/>
          </a:xfrm>
        </p:spPr>
        <p:txBody>
          <a:bodyPr>
            <a:normAutofit/>
          </a:bodyPr>
          <a:lstStyle/>
          <a:p>
            <a:r>
              <a:rPr lang="en-US" dirty="0"/>
              <a:t>Source: National Survey of Drug Use and Health (NSDUH) 2016</a:t>
            </a:r>
          </a:p>
          <a:p>
            <a:r>
              <a:rPr lang="en-US" dirty="0"/>
              <a:t>Survey does not include current institutionalized population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68432625"/>
              </p:ext>
            </p:extLst>
          </p:nvPr>
        </p:nvGraphicFramePr>
        <p:xfrm>
          <a:off x="1650329" y="1959005"/>
          <a:ext cx="5756030" cy="3750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"/>
          <p:cNvSpPr txBox="1"/>
          <p:nvPr/>
        </p:nvSpPr>
        <p:spPr>
          <a:xfrm>
            <a:off x="2293453" y="5709842"/>
            <a:ext cx="2422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Franklin Gothic Book" panose="020B0503020102020204" pitchFamily="34" charset="0"/>
              </a:rPr>
              <a:t># of times arrested &amp; booked</a:t>
            </a:r>
          </a:p>
        </p:txBody>
      </p:sp>
      <p:sp>
        <p:nvSpPr>
          <p:cNvPr id="11" name="Right Bracket 10"/>
          <p:cNvSpPr/>
          <p:nvPr/>
        </p:nvSpPr>
        <p:spPr>
          <a:xfrm>
            <a:off x="3248820" y="4494973"/>
            <a:ext cx="110169" cy="2363027"/>
          </a:xfrm>
          <a:prstGeom prst="rightBracke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18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treatment </a:t>
            </a:r>
            <a:br>
              <a:rPr lang="en-US" dirty="0"/>
            </a:br>
            <a:r>
              <a:rPr lang="en-US" dirty="0"/>
              <a:t>before and during incarceration in prison and jails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29846" y="6018013"/>
            <a:ext cx="5453063" cy="767477"/>
          </a:xfrm>
        </p:spPr>
        <p:txBody>
          <a:bodyPr/>
          <a:lstStyle/>
          <a:p>
            <a:r>
              <a:rPr lang="en-US" dirty="0"/>
              <a:t>Source: SISFCF (Survey of inmates in states and federal correctional facilities) 2004 &amp; </a:t>
            </a:r>
          </a:p>
          <a:p>
            <a:r>
              <a:rPr lang="en-US" dirty="0"/>
              <a:t>SILJ (Survey of inmates in local jails</a:t>
            </a:r>
            <a:r>
              <a:rPr lang="en-US"/>
              <a:t>) 2002</a:t>
            </a:r>
            <a:endParaRPr lang="en-US" dirty="0"/>
          </a:p>
        </p:txBody>
      </p:sp>
      <p:sp>
        <p:nvSpPr>
          <p:cNvPr id="24" name="TextBox 1"/>
          <p:cNvSpPr txBox="1"/>
          <p:nvPr/>
        </p:nvSpPr>
        <p:spPr>
          <a:xfrm>
            <a:off x="5743647" y="3205151"/>
            <a:ext cx="1046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Counseling</a:t>
            </a:r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3772376258"/>
              </p:ext>
            </p:extLst>
          </p:nvPr>
        </p:nvGraphicFramePr>
        <p:xfrm>
          <a:off x="1515895" y="2066636"/>
          <a:ext cx="6016308" cy="426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1402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0225" y="616976"/>
            <a:ext cx="8760545" cy="428903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Based on the most recent data (from 2004),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we estimate that the number of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Minnesota state prison inmates</a:t>
            </a:r>
            <a:r>
              <a:rPr lang="en-US" sz="2800" dirty="0"/>
              <a:t> in 2016,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previously diagnosed wit</a:t>
            </a:r>
            <a:r>
              <a:rPr lang="en-US" sz="2800" dirty="0">
                <a:solidFill>
                  <a:schemeClr val="bg1"/>
                </a:solidFill>
              </a:rPr>
              <a:t>h serious mental illness was</a:t>
            </a:r>
          </a:p>
          <a:p>
            <a:pPr algn="ctr">
              <a:lnSpc>
                <a:spcPct val="80000"/>
              </a:lnSpc>
            </a:pPr>
            <a:r>
              <a:rPr lang="fi-FI" sz="6600" b="1" dirty="0">
                <a:solidFill>
                  <a:schemeClr val="bg1"/>
                </a:solidFill>
              </a:rPr>
              <a:t>3,732</a:t>
            </a:r>
          </a:p>
          <a:p>
            <a:pPr algn="ctr">
              <a:lnSpc>
                <a:spcPct val="100000"/>
              </a:lnSpc>
            </a:pPr>
            <a:endParaRPr lang="fi-FI" sz="28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fi-FI" sz="2800" b="1" dirty="0">
                <a:solidFill>
                  <a:schemeClr val="bg1"/>
                </a:solidFill>
              </a:rPr>
              <a:t>Estimate of overall annual costs in 2016:</a:t>
            </a:r>
            <a:endParaRPr lang="fi-FI" sz="28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6600" b="1" dirty="0">
                <a:solidFill>
                  <a:schemeClr val="bg1"/>
                </a:solidFill>
              </a:rPr>
              <a:t>$228,823,173</a:t>
            </a:r>
          </a:p>
          <a:p>
            <a:pPr algn="ctr">
              <a:lnSpc>
                <a:spcPct val="8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42" y="5356776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</a:rPr>
              <a:t>Overall annual costs based on 2016 average of all state prison inmates in Minnesota</a:t>
            </a:r>
          </a:p>
          <a:p>
            <a:r>
              <a:rPr lang="en-US" sz="1000" i="1" dirty="0">
                <a:solidFill>
                  <a:schemeClr val="bg1"/>
                </a:solidFill>
              </a:rPr>
              <a:t>Source: Annual Survey of State Government Finances 2016</a:t>
            </a:r>
          </a:p>
          <a:p>
            <a:r>
              <a:rPr lang="en-US" sz="1000" i="1" dirty="0">
                <a:solidFill>
                  <a:schemeClr val="bg1"/>
                </a:solidFill>
              </a:rPr>
              <a:t>Survey of Inmates in State/Federal Correctional facilities, BJS, 2004</a:t>
            </a:r>
          </a:p>
          <a:p>
            <a:r>
              <a:rPr lang="en-US" sz="1000" i="1" dirty="0">
                <a:solidFill>
                  <a:schemeClr val="bg1"/>
                </a:solidFill>
              </a:rPr>
              <a:t>Minnesota State, Department of Corrections Adult </a:t>
            </a:r>
            <a:r>
              <a:rPr lang="en-US" sz="1000" i="1">
                <a:solidFill>
                  <a:schemeClr val="bg1"/>
                </a:solidFill>
              </a:rPr>
              <a:t>Inmate Profile FY </a:t>
            </a:r>
            <a:r>
              <a:rPr lang="en-US" sz="1000" i="1" dirty="0">
                <a:solidFill>
                  <a:schemeClr val="bg1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608790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burden of serious mental illness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MINNESOTA 2016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4339784"/>
            <a:ext cx="5706836" cy="2320663"/>
          </a:xfrm>
        </p:spPr>
        <p:txBody>
          <a:bodyPr>
            <a:norm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MacEwan</a:t>
            </a:r>
            <a:r>
              <a:rPr lang="en-US" dirty="0"/>
              <a:t> JP, Seabury S, et al. Pharmaceutical innovation in the treatment of schizophrenia and mental disorders compared with other diseases. </a:t>
            </a:r>
            <a:r>
              <a:rPr lang="en-US" dirty="0" err="1"/>
              <a:t>Innov</a:t>
            </a:r>
            <a:r>
              <a:rPr lang="en-US" dirty="0"/>
              <a:t>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Neurosci</a:t>
            </a:r>
            <a:r>
              <a:rPr lang="en-US" dirty="0"/>
              <a:t>. 2016 Aug 1;13(7-8):17-25. See appendix for original sources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407926093"/>
              </p:ext>
            </p:extLst>
          </p:nvPr>
        </p:nvGraphicFramePr>
        <p:xfrm>
          <a:off x="1801034" y="2025457"/>
          <a:ext cx="5643162" cy="358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0985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Lost productivity is the largest contributor </a:t>
            </a:r>
            <a:br>
              <a:rPr lang="en-US" dirty="0"/>
            </a:br>
            <a:r>
              <a:rPr lang="en-US" dirty="0"/>
              <a:t>to economic burden of serious mental illness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392512" y="3927620"/>
          <a:ext cx="2172171" cy="231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 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3324427" y="4053296"/>
          <a:ext cx="2170289" cy="2242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/>
          </p:nvPr>
        </p:nvGraphicFramePr>
        <p:xfrm>
          <a:off x="1722400" y="1610233"/>
          <a:ext cx="2302933" cy="285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2571" y="2877526"/>
            <a:ext cx="1253749" cy="253916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2">
                    <a:lumMod val="75000"/>
                  </a:schemeClr>
                </a:solidFill>
              </a:rPr>
              <a:t>Lost productivity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3222" y="1978594"/>
            <a:ext cx="1039067" cy="26161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2"/>
                </a:solidFill>
              </a:rPr>
              <a:t>Medical costs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68928" y="2766982"/>
            <a:ext cx="872355" cy="25391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2"/>
                </a:solidFill>
              </a:rPr>
              <a:t>Other costs</a:t>
            </a:r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477671" y="4645326"/>
            <a:ext cx="5392551" cy="21432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SzPct val="80000"/>
              <a:buFontTx/>
              <a:buNone/>
              <a:defRPr sz="1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5613" indent="0" algn="l" defTabSz="457200" rtl="0" eaLnBrk="1" latinLnBrk="0" hangingPunct="1">
              <a:spcBef>
                <a:spcPct val="20000"/>
              </a:spcBef>
              <a:buSzPct val="50000"/>
              <a:buFontTx/>
              <a:buNone/>
              <a:defRPr sz="1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/>
              <a:t>Source: </a:t>
            </a:r>
            <a:r>
              <a:rPr lang="en-US" sz="900" dirty="0" err="1"/>
              <a:t>MacEwan</a:t>
            </a:r>
            <a:r>
              <a:rPr lang="en-US" sz="900" dirty="0"/>
              <a:t> JP, Seabury S, et al. Pharmaceutical innovation in the treatment of schizophrenia and mental disorders compared with other diseases. </a:t>
            </a:r>
            <a:r>
              <a:rPr lang="en-US" sz="900" dirty="0" err="1"/>
              <a:t>Innov</a:t>
            </a:r>
            <a:r>
              <a:rPr lang="en-US" sz="900" dirty="0"/>
              <a:t> </a:t>
            </a:r>
            <a:r>
              <a:rPr lang="en-US" sz="900" dirty="0" err="1"/>
              <a:t>Clin</a:t>
            </a:r>
            <a:r>
              <a:rPr lang="en-US" sz="900" dirty="0"/>
              <a:t> </a:t>
            </a:r>
            <a:r>
              <a:rPr lang="en-US" sz="900" dirty="0" err="1"/>
              <a:t>Neurosci</a:t>
            </a:r>
            <a:r>
              <a:rPr lang="en-US" sz="900" dirty="0"/>
              <a:t>. 2016 Aug 1;13(7-8):17-25. See appendix for original sources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888863" y="2877526"/>
            <a:ext cx="3070167" cy="4349878"/>
          </a:xfrm>
        </p:spPr>
        <p:txBody>
          <a:bodyPr>
            <a:normAutofit/>
          </a:bodyPr>
          <a:lstStyle/>
          <a:p>
            <a:r>
              <a:rPr lang="en-US" b="1" dirty="0"/>
              <a:t>Lost productivity:</a:t>
            </a:r>
            <a:r>
              <a:rPr lang="en-US" dirty="0"/>
              <a:t> unemployment, lost compensation (incl. caregivers), or early mortality. </a:t>
            </a:r>
          </a:p>
          <a:p>
            <a:r>
              <a:rPr lang="en-US" b="1" dirty="0"/>
              <a:t>Medical costs:</a:t>
            </a:r>
            <a:r>
              <a:rPr lang="en-US" dirty="0"/>
              <a:t> also includes substance abuse treatment</a:t>
            </a:r>
          </a:p>
          <a:p>
            <a:r>
              <a:rPr lang="en-US" b="1" dirty="0"/>
              <a:t>Other costs</a:t>
            </a:r>
            <a:r>
              <a:rPr lang="en-US" dirty="0"/>
              <a:t>: law enforcement, incarceration, shelters, and research &amp; training.</a:t>
            </a:r>
          </a:p>
        </p:txBody>
      </p:sp>
    </p:spTree>
    <p:extLst>
      <p:ext uri="{BB962C8B-B14F-4D97-AF65-F5344CB8AC3E}">
        <p14:creationId xmlns:p14="http://schemas.microsoft.com/office/powerpoint/2010/main" val="3626505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" y="4282440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Email: heunjohn@usc.edu</a:t>
            </a:r>
          </a:p>
        </p:txBody>
      </p:sp>
    </p:spTree>
    <p:extLst>
      <p:ext uri="{BB962C8B-B14F-4D97-AF65-F5344CB8AC3E}">
        <p14:creationId xmlns:p14="http://schemas.microsoft.com/office/powerpoint/2010/main" val="3963750498"/>
      </p:ext>
    </p:extLst>
  </p:cSld>
  <p:clrMapOvr>
    <a:masterClrMapping/>
  </p:clrMapOvr>
</p:sld>
</file>

<file path=ppt/theme/theme1.xml><?xml version="1.0" encoding="utf-8"?>
<a:theme xmlns:a="http://schemas.openxmlformats.org/drawingml/2006/main" name="Bullet Master">
  <a:themeElements>
    <a:clrScheme name="Schaeffer Color">
      <a:dk1>
        <a:srgbClr val="000000"/>
      </a:dk1>
      <a:lt1>
        <a:srgbClr val="FFFFFF"/>
      </a:lt1>
      <a:dk2>
        <a:srgbClr val="850002"/>
      </a:dk2>
      <a:lt2>
        <a:srgbClr val="757575"/>
      </a:lt2>
      <a:accent1>
        <a:srgbClr val="FEC309"/>
      </a:accent1>
      <a:accent2>
        <a:srgbClr val="5B693B"/>
      </a:accent2>
      <a:accent3>
        <a:srgbClr val="F28528"/>
      </a:accent3>
      <a:accent4>
        <a:srgbClr val="DD3231"/>
      </a:accent4>
      <a:accent5>
        <a:srgbClr val="DD9320"/>
      </a:accent5>
      <a:accent6>
        <a:srgbClr val="957242"/>
      </a:accent6>
      <a:hlink>
        <a:srgbClr val="246486"/>
      </a:hlink>
      <a:folHlink>
        <a:srgbClr val="C5B28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C00">
            <a:alpha val="86000"/>
          </a:srgbClr>
        </a:solidFill>
        <a:ln>
          <a:noFill/>
        </a:ln>
      </a:spPr>
      <a:bodyPr lIns="0" rIns="0" rtlCol="0" anchor="ctr"/>
      <a:lstStyle>
        <a:defPPr algn="ctr">
          <a:defRPr sz="2000" b="1" kern="0" spc="260" dirty="0" smtClean="0">
            <a:solidFill>
              <a:schemeClr val="bg1"/>
            </a:solidFill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SC-Schaeffer_MasterTemplate_FNL (3)" id="{B7E85EB8-6BC1-452A-9A7E-3BBB9BDDB892}" vid="{E3FD9008-0DD6-4468-A628-0FA40BD51C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1406</TotalTime>
  <Words>1320</Words>
  <Application>Microsoft Office PowerPoint</Application>
  <PresentationFormat>On-screen Show (4:3)</PresentationFormat>
  <Paragraphs>219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Courier New</vt:lpstr>
      <vt:lpstr>Franklin Gothic Book</vt:lpstr>
      <vt:lpstr>Lucida Grande</vt:lpstr>
      <vt:lpstr>Times New Roman</vt:lpstr>
      <vt:lpstr>Bullet Master</vt:lpstr>
      <vt:lpstr>PowerPoint Presentation</vt:lpstr>
      <vt:lpstr>ACKNOWLEDGMENTS</vt:lpstr>
      <vt:lpstr>INTRODUCTION</vt:lpstr>
      <vt:lpstr>QUANTIFYING THE POPULATION LIVING WITH MENTAL ILLNESS IN MINNESOTA AND THE U.S.</vt:lpstr>
      <vt:lpstr>Prevalence of mental illness</vt:lpstr>
      <vt:lpstr>Estimated number of adults  living with mental illness in Minnesota</vt:lpstr>
      <vt:lpstr>Substance abuse in people with  serious psychological distress </vt:lpstr>
      <vt:lpstr>MENTAL HEALTH CARE COVERAGE, UTILIZATION  &amp; COSTS </vt:lpstr>
      <vt:lpstr>There is significant unmet need for mental health care in the U.S.</vt:lpstr>
      <vt:lpstr>People with mental illness have greater reliance  on the safety net</vt:lpstr>
      <vt:lpstr>MENTAL HEALTH CARE COVERAGE, UTILIZATION  &amp; COSTS </vt:lpstr>
      <vt:lpstr>Hospitalization rates and length of stay for serious mental illness are high</vt:lpstr>
      <vt:lpstr>Trends in length of stay for  schizophrenia hospitalizations  </vt:lpstr>
      <vt:lpstr>Total hospital costs for serious mental illness hospitalizations by insurance type</vt:lpstr>
      <vt:lpstr>AVAILABILITY OF BEHAVIORAL HEALTH CARE PROFESSIONALS</vt:lpstr>
      <vt:lpstr>Availability of behavioral health care professionals</vt:lpstr>
      <vt:lpstr>Shortage of behavioral health care professionals</vt:lpstr>
      <vt:lpstr>State population in  behavioral health care professional shortage areas</vt:lpstr>
      <vt:lpstr>MENTAL HEALTH CONDITIONS &amp; THE CRIMINAL JUSTICE SYSTEM</vt:lpstr>
      <vt:lpstr>Mental health issues in prison and jail populations</vt:lpstr>
      <vt:lpstr>Contact with criminal justice system</vt:lpstr>
      <vt:lpstr>Change in treatment  before and during incarceration in prison and jails</vt:lpstr>
      <vt:lpstr>PowerPoint Presentation</vt:lpstr>
      <vt:lpstr>Economic burden of serious mental illness</vt:lpstr>
      <vt:lpstr>Lost productivity is the largest contributor  to economic burden of serious mental illness</vt:lpstr>
      <vt:lpstr>PowerPoint Presentation</vt:lpstr>
    </vt:vector>
  </TitlesOfParts>
  <Company>USC Sol Price School of Public Policy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COST OF MENTAL ILLNESS:</dc:title>
  <dc:creator>Heun-Johnson, Hanke</dc:creator>
  <cp:lastModifiedBy>Dennis Alexander</cp:lastModifiedBy>
  <cp:revision>27</cp:revision>
  <dcterms:created xsi:type="dcterms:W3CDTF">2018-04-25T21:51:30Z</dcterms:created>
  <dcterms:modified xsi:type="dcterms:W3CDTF">2018-05-03T04:24:25Z</dcterms:modified>
</cp:coreProperties>
</file>