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2" r:id="rId2"/>
  </p:sldMasterIdLst>
  <p:notesMasterIdLst>
    <p:notesMasterId r:id="rId10"/>
  </p:notesMasterIdLst>
  <p:sldIdLst>
    <p:sldId id="261" r:id="rId3"/>
    <p:sldId id="379" r:id="rId4"/>
    <p:sldId id="390" r:id="rId5"/>
    <p:sldId id="418" r:id="rId6"/>
    <p:sldId id="438" r:id="rId7"/>
    <p:sldId id="445" r:id="rId8"/>
    <p:sldId id="342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BABA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45" autoAdjust="0"/>
    <p:restoredTop sz="88173" autoAdjust="0"/>
  </p:normalViewPr>
  <p:slideViewPr>
    <p:cSldViewPr snapToGrid="0">
      <p:cViewPr varScale="1">
        <p:scale>
          <a:sx n="94" d="100"/>
          <a:sy n="94" d="100"/>
        </p:scale>
        <p:origin x="124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2" d="100"/>
          <a:sy n="52" d="100"/>
        </p:scale>
        <p:origin x="286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B7A7CC-8BD7-414D-BA72-25E3B8F78D7F}" type="datetimeFigureOut">
              <a:rPr lang="en-US" smtClean="0"/>
              <a:t>6/6/2018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47C2EA-18D3-4BA4-BD75-7775479E97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0317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47C2EA-18D3-4BA4-BD75-7775479E977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0309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Tom Price - Chairman of the House Budget Committee </a:t>
            </a:r>
          </a:p>
          <a:p>
            <a:r>
              <a:rPr lang="en-US" dirty="0"/>
              <a:t>Orthopedic surgeon by training </a:t>
            </a:r>
          </a:p>
          <a:p>
            <a:r>
              <a:rPr lang="en-US" dirty="0"/>
              <a:t>Longtime opponent of the Affordable Care Act. </a:t>
            </a:r>
          </a:p>
          <a:p>
            <a:r>
              <a:rPr lang="en-US" dirty="0"/>
              <a:t>He was just elected to his 7</a:t>
            </a:r>
            <a:r>
              <a:rPr lang="en-US" baseline="30000" dirty="0"/>
              <a:t>th</a:t>
            </a:r>
            <a:r>
              <a:rPr lang="en-US" dirty="0"/>
              <a:t> term in Congress.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EFF6A7-8F69-4A1B-9909-A4C9AF0657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2237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“Disability” as a category for exemption</a:t>
            </a:r>
          </a:p>
          <a:p>
            <a:pPr lvl="1"/>
            <a:r>
              <a:rPr lang="en-US" dirty="0"/>
              <a:t>Does not include people with addiction</a:t>
            </a:r>
          </a:p>
          <a:p>
            <a:pPr lvl="1"/>
            <a:r>
              <a:rPr lang="en-US" dirty="0"/>
              <a:t>Does not include people with moderate-severity conditions accompanied by cognitive impairments</a:t>
            </a:r>
          </a:p>
          <a:p>
            <a:r>
              <a:rPr lang="en-US" dirty="0"/>
              <a:t>“Medically frail” may be a better exemption category</a:t>
            </a:r>
          </a:p>
          <a:p>
            <a:r>
              <a:rPr lang="en-US" dirty="0"/>
              <a:t>Education of policymakers is needed!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EFF6A7-8F69-4A1B-9909-A4C9AF0657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67688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tCon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54030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65150" y="1361408"/>
            <a:ext cx="7893050" cy="664212"/>
          </a:xfrm>
        </p:spPr>
        <p:txBody>
          <a:bodyPr/>
          <a:lstStyle>
            <a:lvl1pPr marL="0" indent="0" algn="ctr">
              <a:buNone/>
              <a:defRPr b="1">
                <a:solidFill>
                  <a:srgbClr val="000000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Subheading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565150" y="2453068"/>
            <a:ext cx="7893050" cy="28164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65150" y="2327656"/>
            <a:ext cx="7893050" cy="352704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57200" y="192332"/>
            <a:ext cx="8229600" cy="6904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484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tCon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4945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+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idx="1"/>
          </p:nvPr>
        </p:nvSpPr>
        <p:spPr>
          <a:xfrm>
            <a:off x="368300" y="1334440"/>
            <a:ext cx="3842039" cy="47361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4391448" y="1317680"/>
            <a:ext cx="4447275" cy="4752920"/>
          </a:xfrm>
        </p:spPr>
        <p:txBody>
          <a:bodyPr/>
          <a:lstStyle>
            <a:lvl1pPr>
              <a:defRPr b="0" i="0">
                <a:latin typeface="Arial"/>
                <a:cs typeface="Arial"/>
              </a:defRPr>
            </a:lvl1pPr>
            <a:lvl2pPr>
              <a:defRPr b="0" i="0">
                <a:latin typeface="Arial"/>
                <a:cs typeface="Arial"/>
              </a:defRPr>
            </a:lvl2pPr>
            <a:lvl3pPr>
              <a:defRPr b="0" i="0">
                <a:latin typeface="Arial"/>
                <a:cs typeface="Arial"/>
              </a:defRPr>
            </a:lvl3pPr>
            <a:lvl4pPr>
              <a:defRPr b="0" i="0">
                <a:latin typeface="Arial"/>
                <a:cs typeface="Arial"/>
              </a:defRPr>
            </a:lvl4pPr>
            <a:lvl5pPr>
              <a:defRPr b="0" i="0">
                <a:latin typeface="Arial"/>
                <a:cs typeface="Arial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457200" y="192332"/>
            <a:ext cx="8229600" cy="6904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60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tCon Blank w/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0963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idx="1"/>
          </p:nvPr>
        </p:nvSpPr>
        <p:spPr>
          <a:xfrm>
            <a:off x="368299" y="1280164"/>
            <a:ext cx="8470423" cy="47142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457200" y="192332"/>
            <a:ext cx="8229600" cy="6904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785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tCon Slid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/>
          </p:nvPr>
        </p:nvSpPr>
        <p:spPr>
          <a:xfrm>
            <a:off x="457200" y="192332"/>
            <a:ext cx="8229600" cy="6904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148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/>
          <a:p>
            <a:fld id="{37FE7D3C-0CE4-48A8-A08B-3C1AC44DC39E}" type="datetimeFigureOut">
              <a:rPr lang="en-US" smtClean="0"/>
              <a:t>6/6/2018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4645F287-EB3B-4C04-BF6A-E547B2C576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867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0C8A2-6064-2A47-8547-D740BA7EB158}" type="datetimeFigureOut">
              <a:rPr lang="en-US" smtClean="0"/>
              <a:t>6/6/2018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5698F-5D8C-6243-A976-502993315C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070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tCon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14146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65150" y="1361408"/>
            <a:ext cx="7893050" cy="664212"/>
          </a:xfrm>
        </p:spPr>
        <p:txBody>
          <a:bodyPr/>
          <a:lstStyle>
            <a:lvl1pPr marL="0" indent="0" algn="ctr">
              <a:buNone/>
              <a:defRPr b="1">
                <a:solidFill>
                  <a:srgbClr val="000000"/>
                </a:solidFill>
                <a:latin typeface="Arial"/>
                <a:cs typeface="Arial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Subheading</a:t>
            </a:r>
          </a:p>
        </p:txBody>
      </p:sp>
      <p:sp>
        <p:nvSpPr>
          <p:cNvPr id="7" name="Subtitle 2"/>
          <p:cNvSpPr txBox="1">
            <a:spLocks/>
          </p:cNvSpPr>
          <p:nvPr userDrawn="1"/>
        </p:nvSpPr>
        <p:spPr>
          <a:xfrm>
            <a:off x="565150" y="2453070"/>
            <a:ext cx="7893050" cy="2816429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500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65150" y="2327656"/>
            <a:ext cx="7893050" cy="352704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57200" y="192332"/>
            <a:ext cx="8229600" cy="6904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41334732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tCon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56770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+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idx="1"/>
          </p:nvPr>
        </p:nvSpPr>
        <p:spPr>
          <a:xfrm>
            <a:off x="368301" y="1334440"/>
            <a:ext cx="3842039" cy="473616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4391449" y="1317680"/>
            <a:ext cx="4447275" cy="4752920"/>
          </a:xfrm>
        </p:spPr>
        <p:txBody>
          <a:bodyPr/>
          <a:lstStyle>
            <a:lvl1pPr>
              <a:defRPr b="0" i="0">
                <a:latin typeface="Arial"/>
                <a:cs typeface="Arial"/>
              </a:defRPr>
            </a:lvl1pPr>
            <a:lvl2pPr>
              <a:defRPr b="0" i="0">
                <a:latin typeface="Arial"/>
                <a:cs typeface="Arial"/>
              </a:defRPr>
            </a:lvl2pPr>
            <a:lvl3pPr>
              <a:defRPr b="0" i="0">
                <a:latin typeface="Arial"/>
                <a:cs typeface="Arial"/>
              </a:defRPr>
            </a:lvl3pPr>
            <a:lvl4pPr>
              <a:defRPr b="0" i="0">
                <a:latin typeface="Arial"/>
                <a:cs typeface="Arial"/>
              </a:defRPr>
            </a:lvl4pPr>
            <a:lvl5pPr>
              <a:defRPr b="0" i="0"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457200" y="192332"/>
            <a:ext cx="8229600" cy="6904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5021930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tCon Blank w/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19875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idx="1"/>
          </p:nvPr>
        </p:nvSpPr>
        <p:spPr>
          <a:xfrm>
            <a:off x="368300" y="1280164"/>
            <a:ext cx="8470423" cy="4714236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457200" y="192332"/>
            <a:ext cx="8229600" cy="6904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26917409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tCon Slid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/>
          </p:nvPr>
        </p:nvSpPr>
        <p:spPr>
          <a:xfrm>
            <a:off x="457200" y="192332"/>
            <a:ext cx="8229600" cy="6904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24098054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00677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2.jpeg"/><Relationship Id="rId4" Type="http://schemas.openxmlformats.org/officeDocument/2006/relationships/slideLayout" Target="../slideLayouts/slideLayout13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1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92332"/>
            <a:ext cx="8229600" cy="6904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Slide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14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800" b="1" i="0" kern="1200" baseline="0">
          <a:solidFill>
            <a:srgbClr val="558ED5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92332"/>
            <a:ext cx="8229600" cy="6904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Slide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93202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</p:sldLayoutIdLst>
  <p:hf sldNum="0" hdr="0" ftr="0"/>
  <p:txStyles>
    <p:titleStyle>
      <a:lvl1pPr algn="ctr" defTabSz="342900" rtl="0" eaLnBrk="1" latinLnBrk="0" hangingPunct="1">
        <a:spcBef>
          <a:spcPct val="0"/>
        </a:spcBef>
        <a:buNone/>
        <a:defRPr sz="3600" b="1" i="0" kern="1200" baseline="0">
          <a:solidFill>
            <a:srgbClr val="558ED5"/>
          </a:solidFill>
          <a:latin typeface="Arial"/>
          <a:ea typeface="+mj-ea"/>
          <a:cs typeface="Arial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Arial"/>
          <a:ea typeface="+mn-ea"/>
          <a:cs typeface="Arial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Arial"/>
          <a:ea typeface="+mn-ea"/>
          <a:cs typeface="Arial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Arial"/>
          <a:ea typeface="+mn-ea"/>
          <a:cs typeface="Arial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350" kern="1200">
          <a:solidFill>
            <a:schemeClr val="tx1"/>
          </a:solidFill>
          <a:latin typeface="Arial"/>
          <a:ea typeface="+mn-ea"/>
          <a:cs typeface="Arial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200" kern="1200">
          <a:solidFill>
            <a:schemeClr val="tx1"/>
          </a:solidFill>
          <a:latin typeface="Arial"/>
          <a:ea typeface="+mn-ea"/>
          <a:cs typeface="Arial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85800" y="1344041"/>
            <a:ext cx="7772400" cy="1470025"/>
          </a:xfrm>
        </p:spPr>
        <p:txBody>
          <a:bodyPr/>
          <a:lstStyle/>
          <a:p>
            <a:r>
              <a:rPr lang="en-US" dirty="0"/>
              <a:t>Federal Policy Update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371600" y="3438144"/>
            <a:ext cx="6400800" cy="2200656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National Council for Behavioral Health</a:t>
            </a:r>
          </a:p>
          <a:p>
            <a:r>
              <a:rPr lang="en-US">
                <a:solidFill>
                  <a:schemeClr val="tx1"/>
                </a:solidFill>
              </a:rPr>
              <a:t>May 3, </a:t>
            </a:r>
            <a:r>
              <a:rPr lang="en-US" dirty="0">
                <a:solidFill>
                  <a:schemeClr val="tx1"/>
                </a:solidFill>
              </a:rPr>
              <a:t>2018</a:t>
            </a:r>
          </a:p>
        </p:txBody>
      </p:sp>
      <p:pic>
        <p:nvPicPr>
          <p:cNvPr id="4" name="Picture 3" descr="http://capitolmuseum.ca.gov/uploadedImages/Capitol_Museum/The_Museum/Virtual_Tours/History,_Restoration_and_Expansion/The_Building/Planning/us_capitol.gif">
            <a:extLst>
              <a:ext uri="{FF2B5EF4-FFF2-40B4-BE49-F238E27FC236}">
                <a16:creationId xmlns:a16="http://schemas.microsoft.com/office/drawing/2014/main" id="{0F9346E5-EECA-43C0-B444-DAA70B489F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48306" y="2414413"/>
            <a:ext cx="1995694" cy="394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4758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FY 2018 Appropriations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37081" y="1054672"/>
            <a:ext cx="7869837" cy="5131017"/>
          </a:xfrm>
        </p:spPr>
        <p:txBody>
          <a:bodyPr>
            <a:normAutofit/>
          </a:bodyPr>
          <a:lstStyle/>
          <a:p>
            <a:r>
              <a:rPr lang="en-US" dirty="0"/>
              <a:t>Massive omnibus spending bill passed in March</a:t>
            </a:r>
          </a:p>
          <a:p>
            <a:pPr lvl="1"/>
            <a:r>
              <a:rPr lang="en-US" b="1" dirty="0"/>
              <a:t>+$10.1 billion </a:t>
            </a:r>
            <a:r>
              <a:rPr lang="en-US" dirty="0"/>
              <a:t>for federal health spending</a:t>
            </a:r>
          </a:p>
          <a:p>
            <a:pPr lvl="2"/>
            <a:r>
              <a:rPr lang="en-US" dirty="0"/>
              <a:t>SAMHSA, NIH, CDC receive increases</a:t>
            </a:r>
          </a:p>
          <a:p>
            <a:pPr lvl="2"/>
            <a:r>
              <a:rPr lang="en-US" dirty="0"/>
              <a:t>$4 billion dedicated to addressing opioid crisis</a:t>
            </a:r>
          </a:p>
          <a:p>
            <a:pPr lvl="1"/>
            <a:r>
              <a:rPr lang="en-US" dirty="0"/>
              <a:t>Key programs:</a:t>
            </a:r>
          </a:p>
          <a:p>
            <a:pPr lvl="2"/>
            <a:r>
              <a:rPr lang="en-US" b="1" dirty="0"/>
              <a:t>CCBHCs</a:t>
            </a:r>
            <a:r>
              <a:rPr lang="en-US" dirty="0"/>
              <a:t> (+$100 million)</a:t>
            </a:r>
          </a:p>
          <a:p>
            <a:pPr lvl="2"/>
            <a:r>
              <a:rPr lang="en-US" b="1" dirty="0"/>
              <a:t>PIPBHC</a:t>
            </a:r>
            <a:r>
              <a:rPr lang="en-US" dirty="0"/>
              <a:t> (level funding)</a:t>
            </a:r>
          </a:p>
          <a:p>
            <a:pPr lvl="2"/>
            <a:r>
              <a:rPr lang="en-US" b="1" dirty="0"/>
              <a:t>Mental Health First Aid </a:t>
            </a:r>
            <a:r>
              <a:rPr lang="en-US" dirty="0"/>
              <a:t>(+$5 million)</a:t>
            </a:r>
          </a:p>
          <a:p>
            <a:pPr lvl="2"/>
            <a:r>
              <a:rPr lang="en-US" b="1" dirty="0"/>
              <a:t>Opioid STR grants </a:t>
            </a:r>
            <a:r>
              <a:rPr lang="en-US" dirty="0"/>
              <a:t>(doubled to $1 billion)</a:t>
            </a:r>
          </a:p>
          <a:p>
            <a:pPr lvl="2"/>
            <a:r>
              <a:rPr lang="en-US" b="1" dirty="0"/>
              <a:t>And more!</a:t>
            </a:r>
          </a:p>
        </p:txBody>
      </p:sp>
    </p:spTree>
    <p:extLst>
      <p:ext uri="{BB962C8B-B14F-4D97-AF65-F5344CB8AC3E}">
        <p14:creationId xmlns:p14="http://schemas.microsoft.com/office/powerpoint/2010/main" val="2367273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310"/>
            <a:ext cx="8229600" cy="690416"/>
          </a:xfrm>
        </p:spPr>
        <p:txBody>
          <a:bodyPr/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Trump’s Health Care Team</a:t>
            </a:r>
          </a:p>
        </p:txBody>
      </p:sp>
      <p:sp>
        <p:nvSpPr>
          <p:cNvPr id="4" name="Rectangle 3"/>
          <p:cNvSpPr/>
          <p:nvPr/>
        </p:nvSpPr>
        <p:spPr>
          <a:xfrm>
            <a:off x="4830582" y="1921622"/>
            <a:ext cx="27741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>
                <a:solidFill>
                  <a:prstClr val="black"/>
                </a:solidFill>
                <a:latin typeface="Calibri"/>
              </a:rPr>
              <a:t>Alex Azar,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>
                <a:solidFill>
                  <a:prstClr val="black"/>
                </a:solidFill>
                <a:latin typeface="Calibri"/>
              </a:rPr>
              <a:t>Secretary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of HHS</a:t>
            </a:r>
          </a:p>
        </p:txBody>
      </p:sp>
      <p:sp>
        <p:nvSpPr>
          <p:cNvPr id="8" name="Rectangle 7"/>
          <p:cNvSpPr/>
          <p:nvPr/>
        </p:nvSpPr>
        <p:spPr>
          <a:xfrm>
            <a:off x="3340447" y="4224842"/>
            <a:ext cx="149013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Seema Verma, Administrator of CMS</a:t>
            </a:r>
          </a:p>
        </p:txBody>
      </p:sp>
      <p:pic>
        <p:nvPicPr>
          <p:cNvPr id="9" name="Picture 2" descr="Image result for seema verma">
            <a:extLst>
              <a:ext uri="{FF2B5EF4-FFF2-40B4-BE49-F238E27FC236}">
                <a16:creationId xmlns:a16="http://schemas.microsoft.com/office/drawing/2014/main" id="{9CCA7C07-8187-482D-802E-D0B369D89A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32" r="16759"/>
          <a:stretch/>
        </p:blipFill>
        <p:spPr bwMode="auto">
          <a:xfrm>
            <a:off x="1428287" y="4220621"/>
            <a:ext cx="1794602" cy="1798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Image result for elinore mccance-katz">
            <a:extLst>
              <a:ext uri="{FF2B5EF4-FFF2-40B4-BE49-F238E27FC236}">
                <a16:creationId xmlns:a16="http://schemas.microsoft.com/office/drawing/2014/main" id="{1D37B93C-4C9D-481E-8680-2734427DB4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77" t="9177" r="16507" b="16336"/>
          <a:stretch/>
        </p:blipFill>
        <p:spPr bwMode="auto">
          <a:xfrm>
            <a:off x="5470021" y="4112012"/>
            <a:ext cx="1591734" cy="1981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A242E37-204A-4786-9BF6-C93516E5A3F8}"/>
              </a:ext>
            </a:extLst>
          </p:cNvPr>
          <p:cNvSpPr/>
          <p:nvPr/>
        </p:nvSpPr>
        <p:spPr>
          <a:xfrm>
            <a:off x="7218180" y="4127463"/>
            <a:ext cx="149013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Dr. Elinore McCance-Katz, Assistant Sec. for Mental Health</a:t>
            </a:r>
          </a:p>
        </p:txBody>
      </p:sp>
      <p:pic>
        <p:nvPicPr>
          <p:cNvPr id="2050" name="Picture 2" descr="Image result for alex azar">
            <a:extLst>
              <a:ext uri="{FF2B5EF4-FFF2-40B4-BE49-F238E27FC236}">
                <a16:creationId xmlns:a16="http://schemas.microsoft.com/office/drawing/2014/main" id="{C55E6B39-CFB3-4E1B-8161-AA8E04FA5D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8120" y="1310988"/>
            <a:ext cx="1820117" cy="2426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93205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Likely Medicaid waiver proposals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7866"/>
            <a:ext cx="5105400" cy="4752993"/>
          </a:xfrm>
        </p:spPr>
        <p:txBody>
          <a:bodyPr>
            <a:normAutofit/>
          </a:bodyPr>
          <a:lstStyle/>
          <a:p>
            <a:r>
              <a:rPr lang="en-US" dirty="0"/>
              <a:t>Work requirements</a:t>
            </a:r>
          </a:p>
          <a:p>
            <a:r>
              <a:rPr lang="en-US" dirty="0"/>
              <a:t>Drug testing</a:t>
            </a:r>
          </a:p>
          <a:p>
            <a:r>
              <a:rPr lang="en-US" dirty="0"/>
              <a:t>Higher cost sharing </a:t>
            </a:r>
          </a:p>
          <a:p>
            <a:r>
              <a:rPr lang="en-US" dirty="0"/>
              <a:t>Use of HSAs</a:t>
            </a:r>
          </a:p>
          <a:p>
            <a:r>
              <a:rPr lang="en-US" dirty="0"/>
              <a:t>Special enrollment &amp; </a:t>
            </a:r>
            <a:br>
              <a:rPr lang="en-US" dirty="0"/>
            </a:br>
            <a:r>
              <a:rPr lang="en-US" dirty="0"/>
              <a:t>lockout periods</a:t>
            </a:r>
          </a:p>
          <a:p>
            <a:r>
              <a:rPr lang="en-US" dirty="0"/>
              <a:t>Time limit on coverage</a:t>
            </a:r>
          </a:p>
        </p:txBody>
      </p:sp>
      <p:sp>
        <p:nvSpPr>
          <p:cNvPr id="6" name="Rectangle 5"/>
          <p:cNvSpPr/>
          <p:nvPr/>
        </p:nvSpPr>
        <p:spPr>
          <a:xfrm>
            <a:off x="5401733" y="4250264"/>
            <a:ext cx="343746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“Disability” is often touted as a category of exemption from new waiver requirements.</a:t>
            </a:r>
          </a:p>
        </p:txBody>
      </p:sp>
      <p:pic>
        <p:nvPicPr>
          <p:cNvPr id="7" name="Picture 2" descr="Image result for not all disabilities are visible">
            <a:extLst>
              <a:ext uri="{FF2B5EF4-FFF2-40B4-BE49-F238E27FC236}">
                <a16:creationId xmlns:a16="http://schemas.microsoft.com/office/drawing/2014/main" id="{143E30A1-0B99-413A-94C2-28808CCD87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3719" y="1403877"/>
            <a:ext cx="4280281" cy="2846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25101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72A409EA-3993-48B5-85C0-C4EBB464CF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6804" y="4212189"/>
            <a:ext cx="2615712" cy="174380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414E909-6348-4B51-8579-E0A1B8D345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70" y="3993408"/>
            <a:ext cx="2726711" cy="218136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F53336E-5E67-4411-8E93-06B5695AE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8" y="126168"/>
            <a:ext cx="8229600" cy="690416"/>
          </a:xfrm>
        </p:spPr>
        <p:txBody>
          <a:bodyPr/>
          <a:lstStyle/>
          <a:p>
            <a:r>
              <a:rPr lang="en-US" sz="4000" dirty="0"/>
              <a:t>Medicaid Work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275172-DF19-4EB8-9C94-D28297E6A0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173" y="778101"/>
            <a:ext cx="8121650" cy="4525963"/>
          </a:xfrm>
        </p:spPr>
        <p:txBody>
          <a:bodyPr>
            <a:normAutofit/>
          </a:bodyPr>
          <a:lstStyle/>
          <a:p>
            <a:r>
              <a:rPr lang="en-US" sz="2400" dirty="0"/>
              <a:t>CMS released guidelines for states to create work requirements</a:t>
            </a:r>
          </a:p>
          <a:p>
            <a:r>
              <a:rPr lang="en-US" sz="2400" dirty="0"/>
              <a:t>At least 10 states have submitted waivers</a:t>
            </a:r>
          </a:p>
          <a:p>
            <a:r>
              <a:rPr lang="en-US" sz="2400" dirty="0"/>
              <a:t>Proposals approved in Kentucky, Indiana, Arkansas</a:t>
            </a:r>
          </a:p>
          <a:p>
            <a:pPr lvl="1"/>
            <a:r>
              <a:rPr lang="en-US" dirty="0"/>
              <a:t>Non-exempt individuals must complete 20+ </a:t>
            </a:r>
            <a:r>
              <a:rPr lang="en-US" dirty="0" err="1"/>
              <a:t>hrs</a:t>
            </a:r>
            <a:r>
              <a:rPr lang="en-US" dirty="0"/>
              <a:t>/week of work, job training, job search or “community engagement” activities</a:t>
            </a:r>
          </a:p>
          <a:p>
            <a:pPr lvl="1"/>
            <a:r>
              <a:rPr lang="en-US" dirty="0"/>
              <a:t>Lawsuit pending against HHS &amp; CMS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777AAF2-78DB-4265-8498-300C874B39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9739" y="4212189"/>
            <a:ext cx="2615711" cy="1743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10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BD5A89B-859D-4211-A8BD-490C58CCB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536" y="330179"/>
            <a:ext cx="8229600" cy="690416"/>
          </a:xfrm>
        </p:spPr>
        <p:txBody>
          <a:bodyPr/>
          <a:lstStyle/>
          <a:p>
            <a:r>
              <a:rPr lang="en-US" sz="3600" dirty="0"/>
              <a:t>House and Senate Opioid-Related Legislation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99B55A-0918-4254-903E-C60108575351}"/>
              </a:ext>
            </a:extLst>
          </p:cNvPr>
          <p:cNvSpPr txBox="1">
            <a:spLocks/>
          </p:cNvSpPr>
          <p:nvPr/>
        </p:nvSpPr>
        <p:spPr>
          <a:xfrm>
            <a:off x="627888" y="1394026"/>
            <a:ext cx="7930896" cy="495112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921FB54-84F2-464A-A345-5F63E8DC0A54}"/>
              </a:ext>
            </a:extLst>
          </p:cNvPr>
          <p:cNvSpPr txBox="1">
            <a:spLocks/>
          </p:cNvSpPr>
          <p:nvPr/>
        </p:nvSpPr>
        <p:spPr>
          <a:xfrm>
            <a:off x="627888" y="1641272"/>
            <a:ext cx="7930896" cy="495112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lvl="1"/>
            <a:r>
              <a:rPr lang="en-US" dirty="0"/>
              <a:t>Reauthorize the Opioid State Targeted Response Grant Program</a:t>
            </a:r>
          </a:p>
          <a:p>
            <a:pPr lvl="1"/>
            <a:r>
              <a:rPr lang="en-US" dirty="0"/>
              <a:t>Make medication-assisted treatment (MAT) available via telemedicine</a:t>
            </a:r>
          </a:p>
          <a:p>
            <a:pPr lvl="1"/>
            <a:r>
              <a:rPr lang="en-US" dirty="0"/>
              <a:t>Increase access to MAT with more prescribers</a:t>
            </a:r>
          </a:p>
          <a:p>
            <a:pPr lvl="1"/>
            <a:r>
              <a:rPr lang="en-US" dirty="0"/>
              <a:t>Require HHS to issue guidance on recovery housing best practices</a:t>
            </a:r>
          </a:p>
          <a:p>
            <a:pPr lvl="1"/>
            <a:r>
              <a:rPr lang="en-US" dirty="0"/>
              <a:t>Spur development for new pain &amp; addiction treatments</a:t>
            </a:r>
          </a:p>
          <a:p>
            <a:pPr lvl="1"/>
            <a:r>
              <a:rPr lang="en-US" dirty="0"/>
              <a:t>And a lot more …</a:t>
            </a:r>
          </a:p>
        </p:txBody>
      </p:sp>
    </p:spTree>
    <p:extLst>
      <p:ext uri="{BB962C8B-B14F-4D97-AF65-F5344CB8AC3E}">
        <p14:creationId xmlns:p14="http://schemas.microsoft.com/office/powerpoint/2010/main" val="36585951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690416"/>
          </a:xfrm>
        </p:spPr>
        <p:txBody>
          <a:bodyPr/>
          <a:lstStyle/>
          <a:p>
            <a:r>
              <a:rPr lang="en-US" dirty="0">
                <a:latin typeface="+mn-lt"/>
              </a:rPr>
              <a:t>Questions?</a:t>
            </a:r>
          </a:p>
        </p:txBody>
      </p:sp>
      <p:pic>
        <p:nvPicPr>
          <p:cNvPr id="5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89200" y="3198090"/>
            <a:ext cx="4165600" cy="3160923"/>
          </a:xfrm>
        </p:spPr>
      </p:pic>
    </p:spTree>
    <p:extLst>
      <p:ext uri="{BB962C8B-B14F-4D97-AF65-F5344CB8AC3E}">
        <p14:creationId xmlns:p14="http://schemas.microsoft.com/office/powerpoint/2010/main" val="3307240509"/>
      </p:ext>
    </p:extLst>
  </p:cSld>
  <p:clrMapOvr>
    <a:masterClrMapping/>
  </p:clrMapOvr>
</p:sld>
</file>

<file path=ppt/theme/theme1.xml><?xml version="1.0" encoding="utf-8"?>
<a:theme xmlns:a="http://schemas.openxmlformats.org/drawingml/2006/main" name="1_NatCon Slide Mast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NatCon Slide Mast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4726</TotalTime>
  <Words>324</Words>
  <Application>Microsoft Office PowerPoint</Application>
  <PresentationFormat>On-screen Show (4:3)</PresentationFormat>
  <Paragraphs>54</Paragraphs>
  <Slides>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1_NatCon Slide Master</vt:lpstr>
      <vt:lpstr>NatCon Slide Master</vt:lpstr>
      <vt:lpstr>Federal Policy Update</vt:lpstr>
      <vt:lpstr>FY 2018 Appropriations</vt:lpstr>
      <vt:lpstr>Trump’s Health Care Team</vt:lpstr>
      <vt:lpstr>Likely Medicaid waiver proposals</vt:lpstr>
      <vt:lpstr>Medicaid Work Requirements</vt:lpstr>
      <vt:lpstr>House and Senate Opioid-Related Legislation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Federal Policy Update</dc:title>
  <dc:creator>Rebecca Farley David</dc:creator>
  <cp:lastModifiedBy>Katiri Zuluaga</cp:lastModifiedBy>
  <cp:revision>202</cp:revision>
  <dcterms:created xsi:type="dcterms:W3CDTF">2017-09-13T13:31:54Z</dcterms:created>
  <dcterms:modified xsi:type="dcterms:W3CDTF">2018-06-06T14:14:38Z</dcterms:modified>
</cp:coreProperties>
</file>