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notesSlides/notesSlide2.xml" ContentType="application/vnd.openxmlformats-officedocument.presentationml.notesSlide+xml"/>
  <Override PartName="/ppt/charts/chart6.xml" ContentType="application/vnd.openxmlformats-officedocument.drawingml.chart+xml"/>
  <Override PartName="/ppt/notesSlides/notesSlide3.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4.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theme/themeOverride1.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drawings/drawing5.xml" ContentType="application/vnd.openxmlformats-officedocument.drawingml.chartshapes+xml"/>
  <Override PartName="/ppt/charts/chart13.xml" ContentType="application/vnd.openxmlformats-officedocument.drawingml.chart+xml"/>
  <Override PartName="/ppt/charts/style3.xml" ContentType="application/vnd.ms-office.chartstyle+xml"/>
  <Override PartName="/ppt/charts/colors3.xml" ContentType="application/vnd.ms-office.chartcolorstyle+xml"/>
  <Override PartName="/ppt/charts/chart1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drawings/drawing6.xml" ContentType="application/vnd.openxmlformats-officedocument.drawingml.chartshapes+xml"/>
  <Override PartName="/ppt/notesSlides/notesSlide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style5.xml" ContentType="application/vnd.ms-office.chartstyle+xml"/>
  <Override PartName="/ppt/charts/colors5.xml" ContentType="application/vnd.ms-office.chartcolorstyle+xml"/>
  <Override PartName="/ppt/charts/chart20.xml" ContentType="application/vnd.openxmlformats-officedocument.drawingml.chart+xml"/>
  <Override PartName="/ppt/charts/style6.xml" ContentType="application/vnd.ms-office.chartstyle+xml"/>
  <Override PartName="/ppt/charts/colors6.xml" ContentType="application/vnd.ms-office.chartcolorstyle+xml"/>
  <Override PartName="/ppt/charts/chart21.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377" r:id="rId2"/>
    <p:sldId id="381" r:id="rId3"/>
    <p:sldId id="375" r:id="rId4"/>
    <p:sldId id="362" r:id="rId5"/>
    <p:sldId id="361" r:id="rId6"/>
    <p:sldId id="386" r:id="rId7"/>
    <p:sldId id="338" r:id="rId8"/>
    <p:sldId id="387" r:id="rId9"/>
    <p:sldId id="388" r:id="rId10"/>
    <p:sldId id="389" r:id="rId11"/>
    <p:sldId id="390" r:id="rId12"/>
    <p:sldId id="349" r:id="rId13"/>
    <p:sldId id="350" r:id="rId14"/>
    <p:sldId id="376" r:id="rId15"/>
    <p:sldId id="352" r:id="rId16"/>
    <p:sldId id="391" r:id="rId17"/>
    <p:sldId id="385" r:id="rId18"/>
    <p:sldId id="341" r:id="rId19"/>
    <p:sldId id="342" r:id="rId20"/>
    <p:sldId id="345" r:id="rId21"/>
    <p:sldId id="382" r:id="rId22"/>
    <p:sldId id="353" r:id="rId23"/>
    <p:sldId id="354" r:id="rId24"/>
    <p:sldId id="355" r:id="rId25"/>
    <p:sldId id="357" r:id="rId26"/>
    <p:sldId id="370" r:id="rId27"/>
    <p:sldId id="358" r:id="rId28"/>
    <p:sldId id="360" r:id="rId29"/>
    <p:sldId id="392" r:id="rId30"/>
    <p:sldId id="262" r:id="rId3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th Seabury" initials="" lastIdx="1" clrIdx="0"/>
  <p:cmAuthor id="1" name="Cya Nelson"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3231"/>
    <a:srgbClr val="850002"/>
    <a:srgbClr val="B80904"/>
    <a:srgbClr val="FBD6AD"/>
    <a:srgbClr val="666666"/>
    <a:srgbClr val="595959"/>
    <a:srgbClr val="FFA200"/>
    <a:srgbClr val="FEC85F"/>
    <a:srgbClr val="98000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32" autoAdjust="0"/>
    <p:restoredTop sz="94674" autoAdjust="0"/>
  </p:normalViewPr>
  <p:slideViewPr>
    <p:cSldViewPr snapToGrid="0" snapToObjects="1">
      <p:cViewPr varScale="1">
        <p:scale>
          <a:sx n="119" d="100"/>
          <a:sy n="119" d="100"/>
        </p:scale>
        <p:origin x="384" y="192"/>
      </p:cViewPr>
      <p:guideLst>
        <p:guide orient="horz" pos="2160"/>
        <p:guide pos="2880"/>
      </p:guideLst>
    </p:cSldViewPr>
  </p:slideViewPr>
  <p:outlineViewPr>
    <p:cViewPr>
      <p:scale>
        <a:sx n="33" d="100"/>
        <a:sy n="33" d="100"/>
      </p:scale>
      <p:origin x="0" y="631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3.xml"/><Relationship Id="rId1" Type="http://schemas.microsoft.com/office/2011/relationships/chartStyle" Target="style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4.xml"/><Relationship Id="rId1" Type="http://schemas.microsoft.com/office/2011/relationships/chartStyle" Target="style4.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5.xml"/><Relationship Id="rId1" Type="http://schemas.microsoft.com/office/2011/relationships/chartStyle" Target="style5.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6.xml"/><Relationship Id="rId1" Type="http://schemas.microsoft.com/office/2011/relationships/chartStyle" Target="style6.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a:t>Past-year prevalence</a:t>
            </a:r>
          </a:p>
          <a:p>
            <a:pPr>
              <a:defRPr/>
            </a:pPr>
            <a:r>
              <a:rPr lang="en-US" sz="1400" b="0" dirty="0"/>
              <a:t>adults</a:t>
            </a:r>
          </a:p>
        </c:rich>
      </c:tx>
      <c:overlay val="0"/>
      <c:spPr>
        <a:noFill/>
        <a:ln>
          <a:noFill/>
        </a:ln>
        <a:effectLst/>
      </c:sp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B-58E5-4323-A64F-66483A1EFF9B}"/>
              </c:ext>
            </c:extLst>
          </c:dPt>
          <c:dPt>
            <c:idx val="1"/>
            <c:invertIfNegative val="0"/>
            <c:bubble3D val="0"/>
            <c:spPr>
              <a:solidFill>
                <a:schemeClr val="bg1">
                  <a:lumMod val="85000"/>
                </a:schemeClr>
              </a:solidFill>
              <a:ln>
                <a:noFill/>
              </a:ln>
              <a:effectLst/>
            </c:spPr>
            <c:extLst>
              <c:ext xmlns:c16="http://schemas.microsoft.com/office/drawing/2014/chart" uri="{C3380CC4-5D6E-409C-BE32-E72D297353CC}">
                <c16:uniqueId val="{0000000A-58E5-4323-A64F-66483A1EFF9B}"/>
              </c:ext>
            </c:extLst>
          </c:dPt>
          <c:dPt>
            <c:idx val="2"/>
            <c:invertIfNegative val="0"/>
            <c:bubble3D val="0"/>
            <c:spPr>
              <a:solidFill>
                <a:schemeClr val="bg1">
                  <a:lumMod val="85000"/>
                </a:schemeClr>
              </a:solidFill>
              <a:ln>
                <a:noFill/>
              </a:ln>
              <a:effectLst/>
            </c:spPr>
            <c:extLst>
              <c:ext xmlns:c16="http://schemas.microsoft.com/office/drawing/2014/chart" uri="{C3380CC4-5D6E-409C-BE32-E72D297353CC}">
                <c16:uniqueId val="{00000009-58E5-4323-A64F-66483A1EFF9B}"/>
              </c:ext>
            </c:extLst>
          </c:dPt>
          <c:dPt>
            <c:idx val="3"/>
            <c:invertIfNegative val="0"/>
            <c:bubble3D val="0"/>
            <c:spPr>
              <a:solidFill>
                <a:schemeClr val="bg1">
                  <a:lumMod val="85000"/>
                </a:schemeClr>
              </a:solidFill>
              <a:ln>
                <a:noFill/>
              </a:ln>
              <a:effectLst/>
            </c:spPr>
            <c:extLst>
              <c:ext xmlns:c16="http://schemas.microsoft.com/office/drawing/2014/chart" uri="{C3380CC4-5D6E-409C-BE32-E72D297353CC}">
                <c16:uniqueId val="{00000008-58E5-4323-A64F-66483A1EFF9B}"/>
              </c:ext>
            </c:extLst>
          </c:dPt>
          <c:dPt>
            <c:idx val="5"/>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7-58E5-4323-A64F-66483A1EFF9B}"/>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58E5-4323-A64F-66483A1EFF9B}"/>
              </c:ext>
            </c:extLst>
          </c:dPt>
          <c:dPt>
            <c:idx val="7"/>
            <c:invertIfNegative val="0"/>
            <c:bubble3D val="0"/>
            <c:spPr>
              <a:solidFill>
                <a:schemeClr val="accent2">
                  <a:lumMod val="50000"/>
                </a:schemeClr>
              </a:solidFill>
              <a:ln>
                <a:noFill/>
              </a:ln>
              <a:effectLst/>
            </c:spPr>
            <c:extLst>
              <c:ext xmlns:c16="http://schemas.microsoft.com/office/drawing/2014/chart" uri="{C3380CC4-5D6E-409C-BE32-E72D297353CC}">
                <c16:uniqueId val="{00000005-58E5-4323-A64F-66483A1EFF9B}"/>
              </c:ext>
            </c:extLst>
          </c:dPt>
          <c:dPt>
            <c:idx val="9"/>
            <c:invertIfNegative val="0"/>
            <c:bubble3D val="0"/>
            <c:spPr>
              <a:solidFill>
                <a:schemeClr val="tx2"/>
              </a:solidFill>
              <a:ln>
                <a:noFill/>
              </a:ln>
              <a:effectLst/>
            </c:spPr>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Obsessive compulsive disorder</c:v>
                </c:pt>
                <c:pt idx="1">
                  <c:v>Panic disorder</c:v>
                </c:pt>
                <c:pt idx="2">
                  <c:v>Generalized anxiety disorder</c:v>
                </c:pt>
                <c:pt idx="3">
                  <c:v>Post-traumatic stress disorder</c:v>
                </c:pt>
                <c:pt idx="5">
                  <c:v>Schizophrenia</c:v>
                </c:pt>
                <c:pt idx="6">
                  <c:v>Bipolar disorder</c:v>
                </c:pt>
                <c:pt idx="7">
                  <c:v>Major depressive disorder</c:v>
                </c:pt>
                <c:pt idx="9">
                  <c:v>Serious Psychological Distress</c:v>
                </c:pt>
              </c:strCache>
            </c:strRef>
          </c:cat>
          <c:val>
            <c:numRef>
              <c:f>Sheet1!$B$2:$B$11</c:f>
              <c:numCache>
                <c:formatCode>0.0%</c:formatCode>
                <c:ptCount val="10"/>
                <c:pt idx="0">
                  <c:v>1.2E-2</c:v>
                </c:pt>
                <c:pt idx="1">
                  <c:v>2.7E-2</c:v>
                </c:pt>
                <c:pt idx="2">
                  <c:v>2.7E-2</c:v>
                </c:pt>
                <c:pt idx="3">
                  <c:v>3.5999999999999997E-2</c:v>
                </c:pt>
                <c:pt idx="5">
                  <c:v>3.0000000000000001E-3</c:v>
                </c:pt>
                <c:pt idx="6">
                  <c:v>2.8000000000000001E-2</c:v>
                </c:pt>
                <c:pt idx="7">
                  <c:v>0.06</c:v>
                </c:pt>
                <c:pt idx="9">
                  <c:v>0.108</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32249040"/>
        <c:axId val="-2069731088"/>
      </c:barChart>
      <c:catAx>
        <c:axId val="-2132249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731088"/>
        <c:crosses val="autoZero"/>
        <c:auto val="1"/>
        <c:lblAlgn val="ctr"/>
        <c:lblOffset val="100"/>
        <c:noMultiLvlLbl val="0"/>
      </c:catAx>
      <c:valAx>
        <c:axId val="-2069731088"/>
        <c:scaling>
          <c:orientation val="minMax"/>
          <c:max val="0.12"/>
          <c:min val="0"/>
        </c:scaling>
        <c:delete val="1"/>
        <c:axPos val="b"/>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132249040"/>
        <c:crosses val="autoZero"/>
        <c:crossBetween val="between"/>
        <c:majorUnit val="0.05"/>
      </c:valAx>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a:t>Past-year prevalence</a:t>
            </a:r>
          </a:p>
          <a:p>
            <a:pPr>
              <a:defRPr/>
            </a:pPr>
            <a:r>
              <a:rPr lang="en-US" sz="1400" b="0" dirty="0"/>
              <a:t>adults</a:t>
            </a:r>
          </a:p>
        </c:rich>
      </c:tx>
      <c:layout>
        <c:manualLayout>
          <c:xMode val="edge"/>
          <c:yMode val="edge"/>
          <c:x val="0.33430679234771299"/>
          <c:y val="3.5087719298245598E-2"/>
        </c:manualLayout>
      </c:layout>
      <c:overlay val="0"/>
      <c:spPr>
        <a:noFill/>
        <a:ln>
          <a:noFill/>
        </a:ln>
        <a:effectLst/>
      </c:spPr>
    </c:title>
    <c:autoTitleDeleted val="0"/>
    <c:plotArea>
      <c:layout>
        <c:manualLayout>
          <c:layoutTarget val="inner"/>
          <c:xMode val="edge"/>
          <c:yMode val="edge"/>
          <c:x val="0.36035185817761201"/>
          <c:y val="0.17844235840384301"/>
          <c:w val="0.57391774513685601"/>
          <c:h val="0.64260398703642796"/>
        </c:manualLayout>
      </c:layout>
      <c:barChart>
        <c:barDir val="bar"/>
        <c:grouping val="clustered"/>
        <c:varyColors val="0"/>
        <c:ser>
          <c:idx val="0"/>
          <c:order val="0"/>
          <c:tx>
            <c:strRef>
              <c:f>Sheet1!$B$1</c:f>
              <c:strCache>
                <c:ptCount val="1"/>
                <c:pt idx="0">
                  <c:v>Column3</c:v>
                </c:pt>
              </c:strCache>
            </c:strRef>
          </c:tx>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4CA9-493D-9E04-0EBE3E7A827F}"/>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4CA9-493D-9E04-0EBE3E7A827F}"/>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5-4CA9-493D-9E04-0EBE3E7A827F}"/>
              </c:ext>
            </c:extLst>
          </c:dPt>
          <c:dPt>
            <c:idx val="3"/>
            <c:invertIfNegative val="0"/>
            <c:bubble3D val="0"/>
            <c:spPr>
              <a:solidFill>
                <a:schemeClr val="bg1">
                  <a:lumMod val="85000"/>
                </a:schemeClr>
              </a:solidFill>
              <a:ln>
                <a:noFill/>
              </a:ln>
              <a:effectLst/>
            </c:spPr>
            <c:extLst>
              <c:ext xmlns:c16="http://schemas.microsoft.com/office/drawing/2014/chart" uri="{C3380CC4-5D6E-409C-BE32-E72D297353CC}">
                <c16:uniqueId val="{00000007-4CA9-493D-9E04-0EBE3E7A827F}"/>
              </c:ext>
            </c:extLst>
          </c:dPt>
          <c:dPt>
            <c:idx val="4"/>
            <c:invertIfNegative val="0"/>
            <c:bubble3D val="0"/>
            <c:spPr>
              <a:solidFill>
                <a:schemeClr val="tx2"/>
              </a:solidFill>
              <a:ln>
                <a:noFill/>
              </a:ln>
              <a:effectLst/>
            </c:spPr>
            <c:extLst>
              <c:ext xmlns:c16="http://schemas.microsoft.com/office/drawing/2014/chart" uri="{C3380CC4-5D6E-409C-BE32-E72D297353CC}">
                <c16:uniqueId val="{00000009-4CA9-493D-9E04-0EBE3E7A827F}"/>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B-4CA9-493D-9E04-0EBE3E7A827F}"/>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D-4CA9-493D-9E04-0EBE3E7A827F}"/>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F-4CA9-493D-9E04-0EBE3E7A827F}"/>
              </c:ext>
            </c:extLst>
          </c:dPt>
          <c:dPt>
            <c:idx val="9"/>
            <c:invertIfNegative val="0"/>
            <c:bubble3D val="0"/>
            <c:spPr>
              <a:solidFill>
                <a:schemeClr val="tx2"/>
              </a:solidFill>
              <a:ln>
                <a:noFill/>
              </a:ln>
              <a:effectLst/>
            </c:spPr>
            <c:extLst>
              <c:ext xmlns:c16="http://schemas.microsoft.com/office/drawing/2014/chart" uri="{C3380CC4-5D6E-409C-BE32-E72D297353CC}">
                <c16:uniqueId val="{00000011-4CA9-493D-9E04-0EBE3E7A827F}"/>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Schizophrenia</c:v>
                </c:pt>
                <c:pt idx="1">
                  <c:v>Bipolar disorder</c:v>
                </c:pt>
                <c:pt idx="2">
                  <c:v>Major depressive disorder</c:v>
                </c:pt>
                <c:pt idx="4">
                  <c:v>Serious Psychological Distress</c:v>
                </c:pt>
              </c:strCache>
            </c:strRef>
          </c:cat>
          <c:val>
            <c:numRef>
              <c:f>Sheet1!$B$2:$B$6</c:f>
              <c:numCache>
                <c:formatCode>#,##0</c:formatCode>
                <c:ptCount val="5"/>
                <c:pt idx="0">
                  <c:v>29636</c:v>
                </c:pt>
                <c:pt idx="1">
                  <c:v>276607</c:v>
                </c:pt>
                <c:pt idx="2">
                  <c:v>592729</c:v>
                </c:pt>
                <c:pt idx="4">
                  <c:v>1066913</c:v>
                </c:pt>
              </c:numCache>
            </c:numRef>
          </c:val>
          <c:extLst>
            <c:ext xmlns:c16="http://schemas.microsoft.com/office/drawing/2014/chart" uri="{C3380CC4-5D6E-409C-BE32-E72D297353CC}">
              <c16:uniqueId val="{00000012-4CA9-493D-9E04-0EBE3E7A827F}"/>
            </c:ext>
          </c:extLst>
        </c:ser>
        <c:dLbls>
          <c:dLblPos val="outEnd"/>
          <c:showLegendKey val="0"/>
          <c:showVal val="1"/>
          <c:showCatName val="0"/>
          <c:showSerName val="0"/>
          <c:showPercent val="0"/>
          <c:showBubbleSize val="0"/>
        </c:dLbls>
        <c:gapWidth val="50"/>
        <c:axId val="-2120917296"/>
        <c:axId val="-2121008432"/>
      </c:barChart>
      <c:catAx>
        <c:axId val="-2120917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1008432"/>
        <c:crosses val="autoZero"/>
        <c:auto val="1"/>
        <c:lblAlgn val="ctr"/>
        <c:lblOffset val="100"/>
        <c:noMultiLvlLbl val="0"/>
      </c:catAx>
      <c:valAx>
        <c:axId val="-2121008432"/>
        <c:scaling>
          <c:orientation val="minMax"/>
          <c:max val="1300000"/>
          <c:min val="0"/>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2120917296"/>
        <c:crosses val="autoZero"/>
        <c:crossBetween val="between"/>
        <c:majorUnit val="5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48511749955401"/>
          <c:y val="0.19264502940064701"/>
          <c:w val="0.67662148995799998"/>
          <c:h val="0.75906588921022"/>
        </c:manualLayout>
      </c:layout>
      <c:ofPieChart>
        <c:ofPieType val="pie"/>
        <c:varyColors val="1"/>
        <c:ser>
          <c:idx val="0"/>
          <c:order val="0"/>
          <c:tx>
            <c:strRef>
              <c:f>Sheet1!$B$1</c:f>
              <c:strCache>
                <c:ptCount val="1"/>
                <c:pt idx="0">
                  <c:v>Series 1</c:v>
                </c:pt>
              </c:strCache>
            </c:strRef>
          </c:tx>
          <c:spPr>
            <a:ln w="25400">
              <a:solidFill>
                <a:schemeClr val="bg1"/>
              </a:solidFill>
            </a:ln>
          </c:spPr>
          <c:dPt>
            <c:idx val="0"/>
            <c:bubble3D val="0"/>
            <c:spPr>
              <a:solidFill>
                <a:schemeClr val="bg2">
                  <a:lumMod val="75000"/>
                </a:schemeClr>
              </a:solidFill>
              <a:ln w="25400">
                <a:solidFill>
                  <a:schemeClr val="bg1"/>
                </a:solidFill>
              </a:ln>
              <a:effectLst/>
            </c:spPr>
            <c:extLst>
              <c:ext xmlns:c16="http://schemas.microsoft.com/office/drawing/2014/chart" uri="{C3380CC4-5D6E-409C-BE32-E72D297353CC}">
                <c16:uniqueId val="{0000000B-58E5-4323-A64F-66483A1EFF9B}"/>
              </c:ext>
            </c:extLst>
          </c:dPt>
          <c:dPt>
            <c:idx val="1"/>
            <c:bubble3D val="0"/>
            <c:spPr>
              <a:solidFill>
                <a:schemeClr val="accent5"/>
              </a:solidFill>
              <a:ln w="25400">
                <a:solidFill>
                  <a:schemeClr val="bg1"/>
                </a:solidFill>
              </a:ln>
              <a:effectLst/>
            </c:spPr>
            <c:extLst>
              <c:ext xmlns:c16="http://schemas.microsoft.com/office/drawing/2014/chart" uri="{C3380CC4-5D6E-409C-BE32-E72D297353CC}">
                <c16:uniqueId val="{0000000A-58E5-4323-A64F-66483A1EFF9B}"/>
              </c:ext>
            </c:extLst>
          </c:dPt>
          <c:dPt>
            <c:idx val="2"/>
            <c:bubble3D val="0"/>
            <c:spPr>
              <a:solidFill>
                <a:schemeClr val="accent5"/>
              </a:solidFill>
              <a:ln w="25400">
                <a:solidFill>
                  <a:schemeClr val="bg1"/>
                </a:solidFill>
              </a:ln>
              <a:effectLst/>
            </c:spPr>
            <c:extLst>
              <c:ext xmlns:c16="http://schemas.microsoft.com/office/drawing/2014/chart" uri="{C3380CC4-5D6E-409C-BE32-E72D297353CC}">
                <c16:uniqueId val="{00000009-58E5-4323-A64F-66483A1EFF9B}"/>
              </c:ext>
            </c:extLst>
          </c:dPt>
          <c:dPt>
            <c:idx val="3"/>
            <c:bubble3D val="0"/>
            <c:spPr>
              <a:solidFill>
                <a:schemeClr val="bg1">
                  <a:lumMod val="85000"/>
                </a:schemeClr>
              </a:solidFill>
              <a:ln w="25400">
                <a:solidFill>
                  <a:schemeClr val="bg1"/>
                </a:solidFill>
              </a:ln>
              <a:effectLst/>
            </c:spPr>
            <c:extLst>
              <c:ext xmlns:c16="http://schemas.microsoft.com/office/drawing/2014/chart" uri="{C3380CC4-5D6E-409C-BE32-E72D297353CC}">
                <c16:uniqueId val="{00000008-58E5-4323-A64F-66483A1EFF9B}"/>
              </c:ext>
            </c:extLst>
          </c:dPt>
          <c:dPt>
            <c:idx val="4"/>
            <c:bubble3D val="0"/>
            <c:spPr>
              <a:solidFill>
                <a:schemeClr val="tx2"/>
              </a:solidFill>
              <a:ln w="25400">
                <a:solidFill>
                  <a:schemeClr val="bg1"/>
                </a:solidFill>
              </a:ln>
              <a:effectLst/>
            </c:spPr>
            <c:extLst>
              <c:ext xmlns:c16="http://schemas.microsoft.com/office/drawing/2014/chart" uri="{C3380CC4-5D6E-409C-BE32-E72D297353CC}">
                <c16:uniqueId val="{00000000-ACF7-4AA2-B133-299177947371}"/>
              </c:ext>
            </c:extLst>
          </c:dPt>
          <c:dPt>
            <c:idx val="5"/>
            <c:bubble3D val="0"/>
            <c:spPr>
              <a:solidFill>
                <a:schemeClr val="accent5"/>
              </a:solidFill>
              <a:ln w="25400">
                <a:solidFill>
                  <a:schemeClr val="bg1"/>
                </a:solidFill>
              </a:ln>
              <a:effectLst/>
            </c:spPr>
            <c:extLst>
              <c:ext xmlns:c16="http://schemas.microsoft.com/office/drawing/2014/chart" uri="{C3380CC4-5D6E-409C-BE32-E72D297353CC}">
                <c16:uniqueId val="{00000007-58E5-4323-A64F-66483A1EFF9B}"/>
              </c:ext>
            </c:extLst>
          </c:dPt>
          <c:dPt>
            <c:idx val="6"/>
            <c:bubble3D val="0"/>
            <c:spPr>
              <a:solidFill>
                <a:schemeClr val="accent5"/>
              </a:solidFill>
              <a:ln w="25400">
                <a:solidFill>
                  <a:schemeClr val="bg1"/>
                </a:solidFill>
              </a:ln>
              <a:effectLst/>
            </c:spPr>
            <c:extLst>
              <c:ext xmlns:c16="http://schemas.microsoft.com/office/drawing/2014/chart" uri="{C3380CC4-5D6E-409C-BE32-E72D297353CC}">
                <c16:uniqueId val="{00000006-58E5-4323-A64F-66483A1EFF9B}"/>
              </c:ext>
            </c:extLst>
          </c:dPt>
          <c:dPt>
            <c:idx val="7"/>
            <c:bubble3D val="0"/>
            <c:spPr>
              <a:solidFill>
                <a:schemeClr val="accent5"/>
              </a:solidFill>
              <a:ln w="25400">
                <a:solidFill>
                  <a:schemeClr val="bg1"/>
                </a:solidFill>
              </a:ln>
              <a:effectLst/>
            </c:spPr>
            <c:extLst>
              <c:ext xmlns:c16="http://schemas.microsoft.com/office/drawing/2014/chart" uri="{C3380CC4-5D6E-409C-BE32-E72D297353CC}">
                <c16:uniqueId val="{00000005-58E5-4323-A64F-66483A1EFF9B}"/>
              </c:ext>
            </c:extLst>
          </c:dPt>
          <c:dPt>
            <c:idx val="8"/>
            <c:bubble3D val="0"/>
            <c:spPr>
              <a:solidFill>
                <a:schemeClr val="accent3">
                  <a:lumMod val="60000"/>
                </a:schemeClr>
              </a:solidFill>
              <a:ln w="25400">
                <a:solidFill>
                  <a:schemeClr val="bg1"/>
                </a:solidFill>
              </a:ln>
              <a:effectLst/>
            </c:spPr>
            <c:extLst>
              <c:ext xmlns:c16="http://schemas.microsoft.com/office/drawing/2014/chart" uri="{C3380CC4-5D6E-409C-BE32-E72D297353CC}">
                <c16:uniqueId val="{00000011-4B93-4F91-A853-C0E641973F47}"/>
              </c:ext>
            </c:extLst>
          </c:dPt>
          <c:dPt>
            <c:idx val="9"/>
            <c:bubble3D val="0"/>
            <c:spPr>
              <a:solidFill>
                <a:schemeClr val="tx2"/>
              </a:solidFill>
              <a:ln w="25400">
                <a:solidFill>
                  <a:schemeClr val="bg1"/>
                </a:solidFill>
              </a:ln>
              <a:effectLst/>
            </c:spPr>
            <c:extLst>
              <c:ext xmlns:c16="http://schemas.microsoft.com/office/drawing/2014/chart" uri="{C3380CC4-5D6E-409C-BE32-E72D297353CC}">
                <c16:uniqueId val="{00000004-58E5-4323-A64F-66483A1EFF9B}"/>
              </c:ext>
            </c:extLst>
          </c:dPt>
          <c:cat>
            <c:strRef>
              <c:f>Sheet1!$A$2:$A$5</c:f>
              <c:strCache>
                <c:ptCount val="4"/>
                <c:pt idx="0">
                  <c:v>No unmet need</c:v>
                </c:pt>
                <c:pt idx="2">
                  <c:v>Could not afford due to cost</c:v>
                </c:pt>
                <c:pt idx="3">
                  <c:v>Other reason</c:v>
                </c:pt>
              </c:strCache>
            </c:strRef>
          </c:cat>
          <c:val>
            <c:numRef>
              <c:f>Sheet1!$B$2:$B$5</c:f>
              <c:numCache>
                <c:formatCode>General</c:formatCode>
                <c:ptCount val="4"/>
                <c:pt idx="0" formatCode="0.0%">
                  <c:v>0.72499999999999998</c:v>
                </c:pt>
                <c:pt idx="2" formatCode="0.0%">
                  <c:v>0.113</c:v>
                </c:pt>
                <c:pt idx="3" formatCode="0.0%">
                  <c:v>0.16</c:v>
                </c:pt>
              </c:numCache>
            </c:numRef>
          </c:val>
          <c:extLst>
            <c:ext xmlns:c16="http://schemas.microsoft.com/office/drawing/2014/chart" uri="{C3380CC4-5D6E-409C-BE32-E72D297353CC}">
              <c16:uniqueId val="{00000000-58E5-4323-A64F-66483A1EFF9B}"/>
            </c:ext>
          </c:extLst>
        </c:ser>
        <c:dLbls>
          <c:showLegendKey val="0"/>
          <c:showVal val="0"/>
          <c:showCatName val="0"/>
          <c:showSerName val="0"/>
          <c:showPercent val="0"/>
          <c:showBubbleSize val="0"/>
          <c:showLeaderLines val="1"/>
        </c:dLbls>
        <c:gapWidth val="5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b="0" dirty="0"/>
              <a:t>Percentage of adults with past-year serious psychological distress and unmet need of treatment,</a:t>
            </a:r>
          </a:p>
          <a:p>
            <a:pPr>
              <a:defRPr sz="1400"/>
            </a:pPr>
            <a:r>
              <a:rPr lang="en-US" sz="1400" dirty="0"/>
              <a:t> who could not afford mental health care</a:t>
            </a:r>
          </a:p>
        </c:rich>
      </c:tx>
      <c:overlay val="0"/>
      <c:spPr>
        <a:noFill/>
        <a:ln>
          <a:noFill/>
        </a:ln>
        <a:effectLst/>
      </c:spPr>
    </c:title>
    <c:autoTitleDeleted val="0"/>
    <c:plotArea>
      <c:layout>
        <c:manualLayout>
          <c:layoutTarget val="inner"/>
          <c:xMode val="edge"/>
          <c:yMode val="edge"/>
          <c:x val="0.32893454002955302"/>
          <c:y val="0.20116663199873"/>
          <c:w val="0.67106545997044698"/>
          <c:h val="0.64260398703642796"/>
        </c:manualLayout>
      </c:layout>
      <c:barChart>
        <c:barDir val="bar"/>
        <c:grouping val="clustered"/>
        <c:varyColors val="0"/>
        <c:ser>
          <c:idx val="0"/>
          <c:order val="0"/>
          <c:tx>
            <c:strRef>
              <c:f>Sheet1!$B$1</c:f>
              <c:strCache>
                <c:ptCount val="1"/>
                <c:pt idx="0">
                  <c:v>Column3</c:v>
                </c:pt>
              </c:strCache>
            </c:strRef>
          </c:tx>
          <c:spPr>
            <a:solidFill>
              <a:schemeClr val="bg2"/>
            </a:solidFill>
            <a:ln>
              <a:noFill/>
            </a:ln>
            <a:effectLst/>
          </c:spPr>
          <c:invertIfNegative val="0"/>
          <c:dPt>
            <c:idx val="0"/>
            <c:invertIfNegative val="0"/>
            <c:bubble3D val="0"/>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Uninsured</c:v>
                </c:pt>
                <c:pt idx="1">
                  <c:v>Private insurance</c:v>
                </c:pt>
                <c:pt idx="2">
                  <c:v>Medicaid</c:v>
                </c:pt>
                <c:pt idx="3">
                  <c:v>Medicare</c:v>
                </c:pt>
                <c:pt idx="4">
                  <c:v>VA/military 
health insurance</c:v>
                </c:pt>
              </c:strCache>
            </c:strRef>
          </c:cat>
          <c:val>
            <c:numRef>
              <c:f>Sheet1!$B$2:$B$6</c:f>
              <c:numCache>
                <c:formatCode>0.0%</c:formatCode>
                <c:ptCount val="5"/>
                <c:pt idx="0">
                  <c:v>0.75</c:v>
                </c:pt>
                <c:pt idx="1">
                  <c:v>0.40400000000000003</c:v>
                </c:pt>
                <c:pt idx="2">
                  <c:v>0.28399999999999997</c:v>
                </c:pt>
                <c:pt idx="3">
                  <c:v>0.25</c:v>
                </c:pt>
                <c:pt idx="4">
                  <c:v>0.13200000000000001</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21252992"/>
        <c:axId val="-2127109760"/>
      </c:barChart>
      <c:catAx>
        <c:axId val="-21212529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7109760"/>
        <c:crosses val="autoZero"/>
        <c:auto val="1"/>
        <c:lblAlgn val="ctr"/>
        <c:lblOffset val="100"/>
        <c:noMultiLvlLbl val="0"/>
      </c:catAx>
      <c:valAx>
        <c:axId val="-2127109760"/>
        <c:scaling>
          <c:orientation val="minMax"/>
          <c:max val="1"/>
          <c:min val="0"/>
        </c:scaling>
        <c:delete val="1"/>
        <c:axPos val="t"/>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121252992"/>
        <c:crosses val="autoZero"/>
        <c:crossBetween val="between"/>
        <c:majorUnit val="2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93946075197"/>
          <c:y val="4.2317154600769E-2"/>
          <c:w val="0.89780605392480395"/>
          <c:h val="0.79335530544148802"/>
        </c:manualLayout>
      </c:layout>
      <c:barChart>
        <c:barDir val="col"/>
        <c:grouping val="clustered"/>
        <c:varyColors val="0"/>
        <c:ser>
          <c:idx val="0"/>
          <c:order val="0"/>
          <c:tx>
            <c:strRef>
              <c:f>Sheet1!$C$1</c:f>
              <c:strCache>
                <c:ptCount val="1"/>
                <c:pt idx="0">
                  <c:v>Column2</c:v>
                </c:pt>
              </c:strCache>
            </c:strRef>
          </c:tx>
          <c:spPr>
            <a:solidFill>
              <a:schemeClr val="tx2"/>
            </a:solidFill>
            <a:ln>
              <a:noFill/>
            </a:ln>
            <a:effectLst/>
          </c:spPr>
          <c:invertIfNegative val="0"/>
          <c:dPt>
            <c:idx val="0"/>
            <c:invertIfNegative val="0"/>
            <c:bubble3D val="0"/>
            <c:spPr>
              <a:solidFill>
                <a:schemeClr val="bg2"/>
              </a:solidFill>
              <a:ln>
                <a:noFill/>
              </a:ln>
              <a:effectLst/>
            </c:spPr>
            <c:extLst>
              <c:ext xmlns:c16="http://schemas.microsoft.com/office/drawing/2014/chart" uri="{C3380CC4-5D6E-409C-BE32-E72D297353CC}">
                <c16:uniqueId val="{0000000B-58E5-4323-A64F-66483A1EFF9B}"/>
              </c:ext>
            </c:extLst>
          </c:dPt>
          <c:dPt>
            <c:idx val="1"/>
            <c:invertIfNegative val="0"/>
            <c:bubble3D val="0"/>
            <c:spPr>
              <a:solidFill>
                <a:schemeClr val="bg2"/>
              </a:solidFill>
              <a:ln>
                <a:noFill/>
              </a:ln>
              <a:effectLst/>
            </c:spPr>
            <c:extLst>
              <c:ext xmlns:c16="http://schemas.microsoft.com/office/drawing/2014/chart" uri="{C3380CC4-5D6E-409C-BE32-E72D297353CC}">
                <c16:uniqueId val="{0000000A-58E5-4323-A64F-66483A1EFF9B}"/>
              </c:ext>
            </c:extLst>
          </c:dPt>
          <c:dPt>
            <c:idx val="2"/>
            <c:invertIfNegative val="0"/>
            <c:bubble3D val="0"/>
            <c:spPr>
              <a:solidFill>
                <a:schemeClr val="bg2"/>
              </a:solidFill>
              <a:ln>
                <a:noFill/>
              </a:ln>
              <a:effectLst/>
            </c:spPr>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Private health
insurance</c:v>
                </c:pt>
                <c:pt idx="1">
                  <c:v>Medicare</c:v>
                </c:pt>
                <c:pt idx="2">
                  <c:v>VA/military
health
insurance</c:v>
                </c:pt>
                <c:pt idx="3">
                  <c:v>Medicaid/
CHIP</c:v>
                </c:pt>
                <c:pt idx="4">
                  <c:v>Uninsured</c:v>
                </c:pt>
              </c:strCache>
            </c:strRef>
          </c:cat>
          <c:val>
            <c:numRef>
              <c:f>Sheet1!$C$2:$C$6</c:f>
              <c:numCache>
                <c:formatCode>0.0%</c:formatCode>
                <c:ptCount val="5"/>
                <c:pt idx="0">
                  <c:v>8.8999999999999996E-2</c:v>
                </c:pt>
                <c:pt idx="1">
                  <c:v>6.3E-2</c:v>
                </c:pt>
                <c:pt idx="2">
                  <c:v>8.7999999999999995E-2</c:v>
                </c:pt>
                <c:pt idx="3">
                  <c:v>0.19700000000000001</c:v>
                </c:pt>
                <c:pt idx="4">
                  <c:v>0.14199999999999999</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069338080"/>
        <c:axId val="-2069260144"/>
      </c:barChart>
      <c:catAx>
        <c:axId val="-206933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260144"/>
        <c:crosses val="autoZero"/>
        <c:auto val="1"/>
        <c:lblAlgn val="ctr"/>
        <c:lblOffset val="100"/>
        <c:noMultiLvlLbl val="0"/>
      </c:catAx>
      <c:valAx>
        <c:axId val="-2069260144"/>
        <c:scaling>
          <c:orientation val="minMax"/>
          <c:max val="0.3"/>
          <c:min val="0"/>
        </c:scaling>
        <c:delete val="0"/>
        <c:axPos val="l"/>
        <c:numFmt formatCode="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069338080"/>
        <c:crosses val="autoZero"/>
        <c:crossBetween val="between"/>
        <c:majorUnit val="0.1"/>
      </c:valAx>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0" cap="none" baseline="0" dirty="0">
                <a:effectLst/>
              </a:rPr>
              <a:t>Medicaid-to-Medicare fee ratio, 2016</a:t>
            </a:r>
            <a:endParaRPr lang="en-US" cap="none" baseline="0" dirty="0">
              <a:effectLst/>
            </a:endParaRPr>
          </a:p>
        </c:rich>
      </c:tx>
      <c:overlay val="0"/>
    </c:title>
    <c:autoTitleDeleted val="0"/>
    <c:plotArea>
      <c:layout>
        <c:manualLayout>
          <c:layoutTarget val="inner"/>
          <c:xMode val="edge"/>
          <c:yMode val="edge"/>
          <c:x val="9.8671450235102598E-2"/>
          <c:y val="0.124796747576365"/>
          <c:w val="0.89780605392480395"/>
          <c:h val="0.71087571246589198"/>
        </c:manualLayout>
      </c:layout>
      <c:barChart>
        <c:barDir val="col"/>
        <c:grouping val="clustered"/>
        <c:varyColors val="0"/>
        <c:ser>
          <c:idx val="0"/>
          <c:order val="0"/>
          <c:tx>
            <c:strRef>
              <c:f>Sheet1!$B$1</c:f>
              <c:strCache>
                <c:ptCount val="1"/>
                <c:pt idx="0">
                  <c:v>Column1</c:v>
                </c:pt>
              </c:strCache>
            </c:strRef>
          </c:tx>
          <c:spPr>
            <a:solidFill>
              <a:schemeClr val="accent4">
                <a:alpha val="40000"/>
              </a:schemeClr>
            </a:solidFill>
            <a:ln>
              <a:noFill/>
            </a:ln>
            <a:effectLst/>
          </c:spPr>
          <c:invertIfNegative val="0"/>
          <c:dPt>
            <c:idx val="0"/>
            <c:invertIfNegative val="0"/>
            <c:bubble3D val="0"/>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Pt>
            <c:idx val="11"/>
            <c:invertIfNegative val="0"/>
            <c:bubble3D val="0"/>
            <c:extLst>
              <c:ext xmlns:c16="http://schemas.microsoft.com/office/drawing/2014/chart" uri="{C3380CC4-5D6E-409C-BE32-E72D297353CC}">
                <c16:uniqueId val="{00000014-6C04-4D51-B391-0942DB8B967D}"/>
              </c:ext>
            </c:extLst>
          </c:dPt>
          <c:dPt>
            <c:idx val="14"/>
            <c:invertIfNegative val="0"/>
            <c:bubble3D val="0"/>
            <c:extLst>
              <c:ext xmlns:c16="http://schemas.microsoft.com/office/drawing/2014/chart" uri="{C3380CC4-5D6E-409C-BE32-E72D297353CC}">
                <c16:uniqueId val="{00000001-40AC-48D1-A633-F32577D58BB7}"/>
              </c:ext>
            </c:extLst>
          </c:dPt>
          <c:dPt>
            <c:idx val="17"/>
            <c:invertIfNegative val="0"/>
            <c:bubble3D val="0"/>
            <c:spPr>
              <a:solidFill>
                <a:schemeClr val="accent4"/>
              </a:solidFill>
              <a:ln>
                <a:noFill/>
              </a:ln>
              <a:effectLst/>
            </c:spPr>
            <c:extLst>
              <c:ext xmlns:c16="http://schemas.microsoft.com/office/drawing/2014/chart" uri="{C3380CC4-5D6E-409C-BE32-E72D297353CC}">
                <c16:uniqueId val="{0000000D-2348-496D-8FC7-9E14F09F609A}"/>
              </c:ext>
            </c:extLst>
          </c:dPt>
          <c:dLbls>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E5-4323-A64F-66483A1EFF9B}"/>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48-496D-8FC7-9E14F09F609A}"/>
                </c:ext>
              </c:extLst>
            </c:dLbl>
            <c:numFmt formatCode="#,##0.00" sourceLinked="0"/>
            <c:spPr>
              <a:noFill/>
              <a:ln>
                <a:noFill/>
              </a:ln>
              <a:effectLst/>
            </c:spPr>
            <c:txPr>
              <a:bodyPr wrap="square" lIns="38100" tIns="19050" rIns="38100" bIns="19050" anchor="ctr">
                <a:spAutoFit/>
              </a:bodyPr>
              <a:lstStyle/>
              <a:p>
                <a:pPr>
                  <a:defRPr b="1"/>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U.S. average</c:v>
                </c:pt>
                <c:pt idx="18">
                  <c:v>AL</c:v>
                </c:pt>
                <c:pt idx="19">
                  <c:v>MN</c:v>
                </c:pt>
                <c:pt idx="20">
                  <c:v>CT</c:v>
                </c:pt>
                <c:pt idx="21">
                  <c:v>GA</c:v>
                </c:pt>
                <c:pt idx="22">
                  <c:v>IN</c:v>
                </c:pt>
                <c:pt idx="23">
                  <c:v>KY</c:v>
                </c:pt>
                <c:pt idx="24">
                  <c:v>KS</c:v>
                </c:pt>
                <c:pt idx="25">
                  <c:v>NC</c:v>
                </c:pt>
                <c:pt idx="26">
                  <c:v>DC</c:v>
                </c:pt>
                <c:pt idx="27">
                  <c:v>MA</c:v>
                </c:pt>
                <c:pt idx="28">
                  <c:v>SC</c:v>
                </c:pt>
                <c:pt idx="29">
                  <c:v>AZ</c:v>
                </c:pt>
                <c:pt idx="30">
                  <c:v>AR</c:v>
                </c:pt>
                <c:pt idx="31">
                  <c:v>CO</c:v>
                </c:pt>
                <c:pt idx="32">
                  <c:v>VT</c:v>
                </c:pt>
                <c:pt idx="33">
                  <c:v>OR</c:v>
                </c:pt>
                <c:pt idx="34">
                  <c:v>WV</c:v>
                </c:pt>
                <c:pt idx="35">
                  <c:v>IA</c:v>
                </c:pt>
                <c:pt idx="36">
                  <c:v>SD</c:v>
                </c:pt>
                <c:pt idx="37">
                  <c:v>OK</c:v>
                </c:pt>
                <c:pt idx="38">
                  <c:v>UT</c:v>
                </c:pt>
                <c:pt idx="39">
                  <c:v>MD</c:v>
                </c:pt>
                <c:pt idx="40">
                  <c:v>MS</c:v>
                </c:pt>
                <c:pt idx="41">
                  <c:v>NM</c:v>
                </c:pt>
                <c:pt idx="42">
                  <c:v>NE</c:v>
                </c:pt>
                <c:pt idx="43">
                  <c:v>VA</c:v>
                </c:pt>
                <c:pt idx="44">
                  <c:v>ID</c:v>
                </c:pt>
                <c:pt idx="45">
                  <c:v>NV</c:v>
                </c:pt>
                <c:pt idx="46">
                  <c:v>DE</c:v>
                </c:pt>
                <c:pt idx="47">
                  <c:v>ND</c:v>
                </c:pt>
                <c:pt idx="48">
                  <c:v>WY</c:v>
                </c:pt>
                <c:pt idx="49">
                  <c:v>MT</c:v>
                </c:pt>
                <c:pt idx="50">
                  <c:v>AK</c:v>
                </c:pt>
              </c:strCache>
            </c:strRef>
          </c:cat>
          <c:val>
            <c:numRef>
              <c:f>Sheet1!$B$2:$B$52</c:f>
              <c:numCache>
                <c:formatCode>#,##0</c:formatCode>
                <c:ptCount val="51"/>
                <c:pt idx="0">
                  <c:v>0.38</c:v>
                </c:pt>
                <c:pt idx="1">
                  <c:v>0.42</c:v>
                </c:pt>
                <c:pt idx="2">
                  <c:v>0.52</c:v>
                </c:pt>
                <c:pt idx="3">
                  <c:v>0.56000000000000005</c:v>
                </c:pt>
                <c:pt idx="4">
                  <c:v>0.56000000000000005</c:v>
                </c:pt>
                <c:pt idx="5">
                  <c:v>0.57999999999999996</c:v>
                </c:pt>
                <c:pt idx="6">
                  <c:v>0.6</c:v>
                </c:pt>
                <c:pt idx="7">
                  <c:v>0.61</c:v>
                </c:pt>
                <c:pt idx="8">
                  <c:v>0.62</c:v>
                </c:pt>
                <c:pt idx="9">
                  <c:v>0.62</c:v>
                </c:pt>
                <c:pt idx="10">
                  <c:v>0.63</c:v>
                </c:pt>
                <c:pt idx="11">
                  <c:v>0.64</c:v>
                </c:pt>
                <c:pt idx="12">
                  <c:v>0.65</c:v>
                </c:pt>
                <c:pt idx="13">
                  <c:v>0.65</c:v>
                </c:pt>
                <c:pt idx="14">
                  <c:v>0.69</c:v>
                </c:pt>
                <c:pt idx="15">
                  <c:v>0.7</c:v>
                </c:pt>
                <c:pt idx="16">
                  <c:v>0.71</c:v>
                </c:pt>
                <c:pt idx="17">
                  <c:v>0.72</c:v>
                </c:pt>
                <c:pt idx="18">
                  <c:v>0.75</c:v>
                </c:pt>
                <c:pt idx="19">
                  <c:v>0.75</c:v>
                </c:pt>
                <c:pt idx="20">
                  <c:v>0.76</c:v>
                </c:pt>
                <c:pt idx="21">
                  <c:v>0.77</c:v>
                </c:pt>
                <c:pt idx="22">
                  <c:v>0.77</c:v>
                </c:pt>
                <c:pt idx="23">
                  <c:v>0.77</c:v>
                </c:pt>
                <c:pt idx="24">
                  <c:v>0.78</c:v>
                </c:pt>
                <c:pt idx="25">
                  <c:v>0.78</c:v>
                </c:pt>
                <c:pt idx="26">
                  <c:v>0.79</c:v>
                </c:pt>
                <c:pt idx="27">
                  <c:v>0.79</c:v>
                </c:pt>
                <c:pt idx="28">
                  <c:v>0.79</c:v>
                </c:pt>
                <c:pt idx="29">
                  <c:v>0.8</c:v>
                </c:pt>
                <c:pt idx="30">
                  <c:v>0.8</c:v>
                </c:pt>
                <c:pt idx="31">
                  <c:v>0.8</c:v>
                </c:pt>
                <c:pt idx="32">
                  <c:v>0.8</c:v>
                </c:pt>
                <c:pt idx="33">
                  <c:v>0.81</c:v>
                </c:pt>
                <c:pt idx="34">
                  <c:v>0.81</c:v>
                </c:pt>
                <c:pt idx="35">
                  <c:v>0.82</c:v>
                </c:pt>
                <c:pt idx="36">
                  <c:v>0.84</c:v>
                </c:pt>
                <c:pt idx="37">
                  <c:v>0.86</c:v>
                </c:pt>
                <c:pt idx="38">
                  <c:v>0.86</c:v>
                </c:pt>
                <c:pt idx="39">
                  <c:v>0.88</c:v>
                </c:pt>
                <c:pt idx="40">
                  <c:v>0.89</c:v>
                </c:pt>
                <c:pt idx="41">
                  <c:v>0.89</c:v>
                </c:pt>
                <c:pt idx="42">
                  <c:v>0.92</c:v>
                </c:pt>
                <c:pt idx="43">
                  <c:v>0.92</c:v>
                </c:pt>
                <c:pt idx="44">
                  <c:v>0.95</c:v>
                </c:pt>
                <c:pt idx="45">
                  <c:v>0.95</c:v>
                </c:pt>
                <c:pt idx="46">
                  <c:v>0.96</c:v>
                </c:pt>
                <c:pt idx="47">
                  <c:v>0.98</c:v>
                </c:pt>
                <c:pt idx="48">
                  <c:v>0.98</c:v>
                </c:pt>
                <c:pt idx="49">
                  <c:v>1.0900000000000001</c:v>
                </c:pt>
                <c:pt idx="50">
                  <c:v>1.26</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40"/>
        <c:axId val="-2065658816"/>
        <c:axId val="-2065655616"/>
      </c:barChart>
      <c:lineChart>
        <c:grouping val="standard"/>
        <c:varyColors val="0"/>
        <c:ser>
          <c:idx val="1"/>
          <c:order val="1"/>
          <c:tx>
            <c:strRef>
              <c:f>Sheet1!$C$1</c:f>
              <c:strCache>
                <c:ptCount val="1"/>
                <c:pt idx="0">
                  <c:v>Column3</c:v>
                </c:pt>
              </c:strCache>
            </c:strRef>
          </c:tx>
          <c:spPr>
            <a:ln w="19050" cap="rnd">
              <a:solidFill>
                <a:schemeClr val="accent2"/>
              </a:solidFill>
              <a:prstDash val="sysDash"/>
              <a:round/>
            </a:ln>
            <a:effectLst/>
          </c:spPr>
          <c:marker>
            <c:symbol val="none"/>
          </c:marker>
          <c:cat>
            <c:strRef>
              <c:f>Sheet1!$A$2:$A$52</c:f>
              <c:strCache>
                <c:ptCount val="51"/>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U.S. average</c:v>
                </c:pt>
                <c:pt idx="18">
                  <c:v>AL</c:v>
                </c:pt>
                <c:pt idx="19">
                  <c:v>MN</c:v>
                </c:pt>
                <c:pt idx="20">
                  <c:v>CT</c:v>
                </c:pt>
                <c:pt idx="21">
                  <c:v>GA</c:v>
                </c:pt>
                <c:pt idx="22">
                  <c:v>IN</c:v>
                </c:pt>
                <c:pt idx="23">
                  <c:v>KY</c:v>
                </c:pt>
                <c:pt idx="24">
                  <c:v>KS</c:v>
                </c:pt>
                <c:pt idx="25">
                  <c:v>NC</c:v>
                </c:pt>
                <c:pt idx="26">
                  <c:v>DC</c:v>
                </c:pt>
                <c:pt idx="27">
                  <c:v>MA</c:v>
                </c:pt>
                <c:pt idx="28">
                  <c:v>SC</c:v>
                </c:pt>
                <c:pt idx="29">
                  <c:v>AZ</c:v>
                </c:pt>
                <c:pt idx="30">
                  <c:v>AR</c:v>
                </c:pt>
                <c:pt idx="31">
                  <c:v>CO</c:v>
                </c:pt>
                <c:pt idx="32">
                  <c:v>VT</c:v>
                </c:pt>
                <c:pt idx="33">
                  <c:v>OR</c:v>
                </c:pt>
                <c:pt idx="34">
                  <c:v>WV</c:v>
                </c:pt>
                <c:pt idx="35">
                  <c:v>IA</c:v>
                </c:pt>
                <c:pt idx="36">
                  <c:v>SD</c:v>
                </c:pt>
                <c:pt idx="37">
                  <c:v>OK</c:v>
                </c:pt>
                <c:pt idx="38">
                  <c:v>UT</c:v>
                </c:pt>
                <c:pt idx="39">
                  <c:v>MD</c:v>
                </c:pt>
                <c:pt idx="40">
                  <c:v>MS</c:v>
                </c:pt>
                <c:pt idx="41">
                  <c:v>NM</c:v>
                </c:pt>
                <c:pt idx="42">
                  <c:v>NE</c:v>
                </c:pt>
                <c:pt idx="43">
                  <c:v>VA</c:v>
                </c:pt>
                <c:pt idx="44">
                  <c:v>ID</c:v>
                </c:pt>
                <c:pt idx="45">
                  <c:v>NV</c:v>
                </c:pt>
                <c:pt idx="46">
                  <c:v>DE</c:v>
                </c:pt>
                <c:pt idx="47">
                  <c:v>ND</c:v>
                </c:pt>
                <c:pt idx="48">
                  <c:v>WY</c:v>
                </c:pt>
                <c:pt idx="49">
                  <c:v>MT</c:v>
                </c:pt>
                <c:pt idx="50">
                  <c:v>AK</c:v>
                </c:pt>
              </c:strCache>
            </c:strRef>
          </c:cat>
          <c:val>
            <c:numRef>
              <c:f>Sheet1!$C$2:$C$52</c:f>
              <c:numCache>
                <c:formatCode>0.00</c:formatCode>
                <c:ptCount val="51"/>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numCache>
            </c:numRef>
          </c:val>
          <c:smooth val="0"/>
          <c:extLst>
            <c:ext xmlns:c16="http://schemas.microsoft.com/office/drawing/2014/chart" uri="{C3380CC4-5D6E-409C-BE32-E72D297353CC}">
              <c16:uniqueId val="{00000000-40AC-48D1-A633-F32577D58BB7}"/>
            </c:ext>
          </c:extLst>
        </c:ser>
        <c:dLbls>
          <c:showLegendKey val="0"/>
          <c:showVal val="0"/>
          <c:showCatName val="0"/>
          <c:showSerName val="0"/>
          <c:showPercent val="0"/>
          <c:showBubbleSize val="0"/>
        </c:dLbls>
        <c:marker val="1"/>
        <c:smooth val="0"/>
        <c:axId val="-2065658816"/>
        <c:axId val="-2065655616"/>
      </c:lineChart>
      <c:catAx>
        <c:axId val="-206565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700"/>
            </a:pPr>
            <a:endParaRPr lang="en-US"/>
          </a:p>
        </c:txPr>
        <c:crossAx val="-2065655616"/>
        <c:crosses val="autoZero"/>
        <c:auto val="1"/>
        <c:lblAlgn val="ctr"/>
        <c:lblOffset val="100"/>
        <c:noMultiLvlLbl val="0"/>
      </c:catAx>
      <c:valAx>
        <c:axId val="-2065655616"/>
        <c:scaling>
          <c:orientation val="minMax"/>
          <c:max val="1.4"/>
          <c:min val="0"/>
        </c:scaling>
        <c:delete val="0"/>
        <c:axPos val="l"/>
        <c:majorGridlines>
          <c:spPr>
            <a:ln w="6350" cap="flat" cmpd="sng" algn="ctr">
              <a:solidFill>
                <a:schemeClr val="bg1">
                  <a:lumMod val="85000"/>
                </a:schemeClr>
              </a:solidFill>
              <a:round/>
            </a:ln>
            <a:effectLst/>
          </c:spPr>
        </c:majorGridlines>
        <c:numFmt formatCode="#,##0.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065658816"/>
        <c:crosses val="autoZero"/>
        <c:crossBetween val="between"/>
        <c:majorUnit val="0.2"/>
      </c:valAx>
      <c:spPr>
        <a:noFill/>
        <a:ln w="25400">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Per capita </a:t>
            </a:r>
          </a:p>
          <a:p>
            <a:pPr>
              <a:defRPr sz="1400"/>
            </a:pPr>
            <a:r>
              <a:rPr lang="en-US" sz="1400" dirty="0"/>
              <a:t>State Mental Health Agency expenditures</a:t>
            </a:r>
          </a:p>
          <a:p>
            <a:pPr>
              <a:defRPr sz="1400"/>
            </a:pPr>
            <a:r>
              <a:rPr lang="en-US" sz="1400" b="0" dirty="0"/>
              <a:t>(in 2015 U.S. $)</a:t>
            </a:r>
          </a:p>
        </c:rich>
      </c:tx>
      <c:layout>
        <c:manualLayout>
          <c:xMode val="edge"/>
          <c:yMode val="edge"/>
          <c:x val="0.20517128056699299"/>
          <c:y val="2.5010650126436901E-2"/>
        </c:manualLayout>
      </c:layout>
      <c:overlay val="0"/>
      <c:spPr>
        <a:noFill/>
        <a:ln>
          <a:noFill/>
        </a:ln>
        <a:effectLst/>
      </c:spPr>
    </c:title>
    <c:autoTitleDeleted val="0"/>
    <c:plotArea>
      <c:layout>
        <c:manualLayout>
          <c:layoutTarget val="inner"/>
          <c:xMode val="edge"/>
          <c:yMode val="edge"/>
          <c:x val="9.1910150409845306E-2"/>
          <c:y val="0.23063193383959299"/>
          <c:w val="0.88080036177946697"/>
          <c:h val="0.56883023512813702"/>
        </c:manualLayout>
      </c:layout>
      <c:barChart>
        <c:barDir val="col"/>
        <c:grouping val="stacked"/>
        <c:varyColors val="0"/>
        <c:ser>
          <c:idx val="0"/>
          <c:order val="0"/>
          <c:tx>
            <c:strRef>
              <c:f>Sheet1!$E$1</c:f>
              <c:strCache>
                <c:ptCount val="1"/>
                <c:pt idx="0">
                  <c:v>Community-based programs</c:v>
                </c:pt>
              </c:strCache>
            </c:strRef>
          </c:tx>
          <c:spPr>
            <a:solidFill>
              <a:schemeClr val="tx2">
                <a:alpha val="40000"/>
              </a:schemeClr>
            </a:solidFill>
            <a:ln>
              <a:noFill/>
            </a:ln>
            <a:effectLst/>
          </c:spPr>
          <c:invertIfNegative val="0"/>
          <c:dPt>
            <c:idx val="13"/>
            <c:invertIfNegative val="0"/>
            <c:bubble3D val="0"/>
            <c:spPr>
              <a:solidFill>
                <a:schemeClr val="tx2"/>
              </a:solidFill>
              <a:ln>
                <a:noFill/>
              </a:ln>
              <a:effectLst/>
            </c:spPr>
            <c:extLst>
              <c:ext xmlns:c16="http://schemas.microsoft.com/office/drawing/2014/chart" uri="{C3380CC4-5D6E-409C-BE32-E72D297353CC}">
                <c16:uniqueId val="{00000010-DE7B-4501-AE47-ABA3053C2845}"/>
              </c:ext>
            </c:extLst>
          </c:dPt>
          <c:dPt>
            <c:idx val="19"/>
            <c:invertIfNegative val="0"/>
            <c:bubble3D val="0"/>
            <c:extLst>
              <c:ext xmlns:c16="http://schemas.microsoft.com/office/drawing/2014/chart" uri="{C3380CC4-5D6E-409C-BE32-E72D297353CC}">
                <c16:uniqueId val="{00000001-7DA7-43C5-9E92-18DF46B30109}"/>
              </c:ext>
            </c:extLst>
          </c:dPt>
          <c:dPt>
            <c:idx val="25"/>
            <c:invertIfNegative val="0"/>
            <c:bubble3D val="0"/>
            <c:extLst>
              <c:ext xmlns:c16="http://schemas.microsoft.com/office/drawing/2014/chart" uri="{C3380CC4-5D6E-409C-BE32-E72D297353CC}">
                <c16:uniqueId val="{00000003-7DA7-43C5-9E92-18DF46B30109}"/>
              </c:ext>
            </c:extLst>
          </c:dPt>
          <c:dPt>
            <c:idx val="31"/>
            <c:invertIfNegative val="0"/>
            <c:bubble3D val="0"/>
            <c:extLst>
              <c:ext xmlns:c16="http://schemas.microsoft.com/office/drawing/2014/chart" uri="{C3380CC4-5D6E-409C-BE32-E72D297353CC}">
                <c16:uniqueId val="{00000005-7DA7-43C5-9E92-18DF46B30109}"/>
              </c:ext>
            </c:extLst>
          </c:dPt>
          <c:dPt>
            <c:idx val="33"/>
            <c:invertIfNegative val="0"/>
            <c:bubble3D val="0"/>
            <c:spPr>
              <a:solidFill>
                <a:schemeClr val="tx2"/>
              </a:solidFill>
              <a:ln>
                <a:noFill/>
              </a:ln>
              <a:effectLst/>
            </c:spPr>
            <c:extLst>
              <c:ext xmlns:c16="http://schemas.microsoft.com/office/drawing/2014/chart" uri="{C3380CC4-5D6E-409C-BE32-E72D297353CC}">
                <c16:uniqueId val="{00000007-7DA7-43C5-9E92-18DF46B30109}"/>
              </c:ext>
            </c:extLst>
          </c:dPt>
          <c:cat>
            <c:strRef>
              <c:f>Sheet1!$A$2:$A$54</c:f>
              <c:strCache>
                <c:ptCount val="53"/>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Total US</c:v>
                </c:pt>
                <c:pt idx="34">
                  <c:v>HI</c:v>
                </c:pt>
                <c:pt idx="35">
                  <c:v>MI</c:v>
                </c:pt>
                <c:pt idx="36">
                  <c:v>NM</c:v>
                </c:pt>
                <c:pt idx="37">
                  <c:v>NH</c:v>
                </c:pt>
                <c:pt idx="38">
                  <c:v>IA</c:v>
                </c:pt>
                <c:pt idx="39">
                  <c:v>CA</c:v>
                </c:pt>
                <c:pt idx="40">
                  <c:v>MN</c:v>
                </c:pt>
                <c:pt idx="41">
                  <c:v>MD</c:v>
                </c:pt>
                <c:pt idx="42">
                  <c:v>OR</c:v>
                </c:pt>
                <c:pt idx="43">
                  <c:v>AZ</c:v>
                </c:pt>
                <c:pt idx="44">
                  <c:v>MT</c:v>
                </c:pt>
                <c:pt idx="45">
                  <c:v>NJ</c:v>
                </c:pt>
                <c:pt idx="46">
                  <c:v>CT</c:v>
                </c:pt>
                <c:pt idx="47">
                  <c:v>NY</c:v>
                </c:pt>
                <c:pt idx="48">
                  <c:v>PA</c:v>
                </c:pt>
                <c:pt idx="49">
                  <c:v>VT</c:v>
                </c:pt>
                <c:pt idx="50">
                  <c:v>DC</c:v>
                </c:pt>
                <c:pt idx="51">
                  <c:v>AK</c:v>
                </c:pt>
                <c:pt idx="52">
                  <c:v>ME</c:v>
                </c:pt>
              </c:strCache>
            </c:strRef>
          </c:cat>
          <c:val>
            <c:numRef>
              <c:f>Sheet1!$E$2:$E$54</c:f>
              <c:numCache>
                <c:formatCode>General</c:formatCode>
                <c:ptCount val="53"/>
                <c:pt idx="0">
                  <c:v>10.61027032532559</c:v>
                </c:pt>
                <c:pt idx="1">
                  <c:v>14.95720347619555</c:v>
                </c:pt>
                <c:pt idx="2">
                  <c:v>19.663930616344611</c:v>
                </c:pt>
                <c:pt idx="3">
                  <c:v>25.020054946422992</c:v>
                </c:pt>
                <c:pt idx="4">
                  <c:v>26.334967964295139</c:v>
                </c:pt>
                <c:pt idx="5">
                  <c:v>39.845591309437978</c:v>
                </c:pt>
                <c:pt idx="6">
                  <c:v>26.2962629772063</c:v>
                </c:pt>
                <c:pt idx="7">
                  <c:v>28.0451681445345</c:v>
                </c:pt>
                <c:pt idx="8">
                  <c:v>11.802845935537061</c:v>
                </c:pt>
                <c:pt idx="9">
                  <c:v>35.009230323514572</c:v>
                </c:pt>
                <c:pt idx="10">
                  <c:v>38.560206697736191</c:v>
                </c:pt>
                <c:pt idx="11">
                  <c:v>47.303138488368873</c:v>
                </c:pt>
                <c:pt idx="12">
                  <c:v>52.785138539204759</c:v>
                </c:pt>
                <c:pt idx="13">
                  <c:v>53.011224207850468</c:v>
                </c:pt>
                <c:pt idx="14">
                  <c:v>51.147962271516477</c:v>
                </c:pt>
                <c:pt idx="15">
                  <c:v>32.514270057061367</c:v>
                </c:pt>
                <c:pt idx="16">
                  <c:v>66.862920368895928</c:v>
                </c:pt>
                <c:pt idx="17">
                  <c:v>70.885917742637602</c:v>
                </c:pt>
                <c:pt idx="18">
                  <c:v>64.142251264131929</c:v>
                </c:pt>
                <c:pt idx="19">
                  <c:v>65.069102445737698</c:v>
                </c:pt>
                <c:pt idx="20">
                  <c:v>47.518706946233273</c:v>
                </c:pt>
                <c:pt idx="21">
                  <c:v>64.580181259006082</c:v>
                </c:pt>
                <c:pt idx="22">
                  <c:v>63.444231832147644</c:v>
                </c:pt>
                <c:pt idx="23">
                  <c:v>57.369489234987022</c:v>
                </c:pt>
                <c:pt idx="24">
                  <c:v>76.823217091785708</c:v>
                </c:pt>
                <c:pt idx="25">
                  <c:v>55.970429400905402</c:v>
                </c:pt>
                <c:pt idx="26">
                  <c:v>79.366161047992506</c:v>
                </c:pt>
                <c:pt idx="27">
                  <c:v>69.859763207232263</c:v>
                </c:pt>
                <c:pt idx="28">
                  <c:v>95.026301444039149</c:v>
                </c:pt>
                <c:pt idx="29">
                  <c:v>80.764872325697269</c:v>
                </c:pt>
                <c:pt idx="30">
                  <c:v>79.088038677467907</c:v>
                </c:pt>
                <c:pt idx="31">
                  <c:v>54.83017932063062</c:v>
                </c:pt>
                <c:pt idx="32">
                  <c:v>92.251935948460854</c:v>
                </c:pt>
                <c:pt idx="33">
                  <c:v>94.134894033318474</c:v>
                </c:pt>
                <c:pt idx="34">
                  <c:v>80.50706234226034</c:v>
                </c:pt>
                <c:pt idx="35">
                  <c:v>105.8901814821847</c:v>
                </c:pt>
                <c:pt idx="36">
                  <c:v>121.0499628314472</c:v>
                </c:pt>
                <c:pt idx="37">
                  <c:v>97.633073516443986</c:v>
                </c:pt>
                <c:pt idx="38">
                  <c:v>129.7786966440116</c:v>
                </c:pt>
                <c:pt idx="39">
                  <c:v>134.4493383604877</c:v>
                </c:pt>
                <c:pt idx="40">
                  <c:v>157.18349976876149</c:v>
                </c:pt>
                <c:pt idx="41">
                  <c:v>134.57449045927231</c:v>
                </c:pt>
                <c:pt idx="42">
                  <c:v>123.53910014587549</c:v>
                </c:pt>
                <c:pt idx="43">
                  <c:v>194.8684210757695</c:v>
                </c:pt>
                <c:pt idx="44">
                  <c:v>177.79547811104601</c:v>
                </c:pt>
                <c:pt idx="45">
                  <c:v>146.31474246550221</c:v>
                </c:pt>
                <c:pt idx="46">
                  <c:v>153.54448031031009</c:v>
                </c:pt>
                <c:pt idx="47">
                  <c:v>193.23812477628891</c:v>
                </c:pt>
                <c:pt idx="48">
                  <c:v>263.20209514697302</c:v>
                </c:pt>
                <c:pt idx="49">
                  <c:v>267.90233149545952</c:v>
                </c:pt>
                <c:pt idx="50">
                  <c:v>113.4761855287888</c:v>
                </c:pt>
                <c:pt idx="51">
                  <c:v>283.16790875842702</c:v>
                </c:pt>
                <c:pt idx="52">
                  <c:v>306.30797874963667</c:v>
                </c:pt>
              </c:numCache>
            </c:numRef>
          </c:val>
          <c:extLst>
            <c:ext xmlns:c16="http://schemas.microsoft.com/office/drawing/2014/chart" uri="{C3380CC4-5D6E-409C-BE32-E72D297353CC}">
              <c16:uniqueId val="{00000008-7DA7-43C5-9E92-18DF46B30109}"/>
            </c:ext>
          </c:extLst>
        </c:ser>
        <c:ser>
          <c:idx val="1"/>
          <c:order val="1"/>
          <c:tx>
            <c:strRef>
              <c:f>Sheet1!$F$1</c:f>
              <c:strCache>
                <c:ptCount val="1"/>
                <c:pt idx="0">
                  <c:v>Psychiatric hospitals</c:v>
                </c:pt>
              </c:strCache>
            </c:strRef>
          </c:tx>
          <c:spPr>
            <a:solidFill>
              <a:schemeClr val="accent5">
                <a:alpha val="70000"/>
              </a:schemeClr>
            </a:solidFill>
            <a:ln>
              <a:noFill/>
            </a:ln>
            <a:effectLst/>
          </c:spPr>
          <c:invertIfNegative val="0"/>
          <c:dPt>
            <c:idx val="13"/>
            <c:invertIfNegative val="0"/>
            <c:bubble3D val="0"/>
            <c:spPr>
              <a:solidFill>
                <a:schemeClr val="accent5"/>
              </a:solidFill>
              <a:ln>
                <a:noFill/>
              </a:ln>
              <a:effectLst/>
            </c:spPr>
            <c:extLst>
              <c:ext xmlns:c16="http://schemas.microsoft.com/office/drawing/2014/chart" uri="{C3380CC4-5D6E-409C-BE32-E72D297353CC}">
                <c16:uniqueId val="{00000012-DE7B-4501-AE47-ABA3053C2845}"/>
              </c:ext>
            </c:extLst>
          </c:dPt>
          <c:dPt>
            <c:idx val="25"/>
            <c:invertIfNegative val="0"/>
            <c:bubble3D val="0"/>
            <c:extLst>
              <c:ext xmlns:c16="http://schemas.microsoft.com/office/drawing/2014/chart" uri="{C3380CC4-5D6E-409C-BE32-E72D297353CC}">
                <c16:uniqueId val="{0000000A-7DA7-43C5-9E92-18DF46B30109}"/>
              </c:ext>
            </c:extLst>
          </c:dPt>
          <c:dPt>
            <c:idx val="33"/>
            <c:invertIfNegative val="0"/>
            <c:bubble3D val="0"/>
            <c:spPr>
              <a:solidFill>
                <a:schemeClr val="accent5"/>
              </a:solidFill>
              <a:ln>
                <a:noFill/>
              </a:ln>
              <a:effectLst/>
            </c:spPr>
            <c:extLst>
              <c:ext xmlns:c16="http://schemas.microsoft.com/office/drawing/2014/chart" uri="{C3380CC4-5D6E-409C-BE32-E72D297353CC}">
                <c16:uniqueId val="{0000000C-7DA7-43C5-9E92-18DF46B30109}"/>
              </c:ext>
            </c:extLst>
          </c:dPt>
          <c:cat>
            <c:strRef>
              <c:f>Sheet1!$A$2:$A$54</c:f>
              <c:strCache>
                <c:ptCount val="53"/>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Total US</c:v>
                </c:pt>
                <c:pt idx="34">
                  <c:v>HI</c:v>
                </c:pt>
                <c:pt idx="35">
                  <c:v>MI</c:v>
                </c:pt>
                <c:pt idx="36">
                  <c:v>NM</c:v>
                </c:pt>
                <c:pt idx="37">
                  <c:v>NH</c:v>
                </c:pt>
                <c:pt idx="38">
                  <c:v>IA</c:v>
                </c:pt>
                <c:pt idx="39">
                  <c:v>CA</c:v>
                </c:pt>
                <c:pt idx="40">
                  <c:v>MN</c:v>
                </c:pt>
                <c:pt idx="41">
                  <c:v>MD</c:v>
                </c:pt>
                <c:pt idx="42">
                  <c:v>OR</c:v>
                </c:pt>
                <c:pt idx="43">
                  <c:v>AZ</c:v>
                </c:pt>
                <c:pt idx="44">
                  <c:v>MT</c:v>
                </c:pt>
                <c:pt idx="45">
                  <c:v>NJ</c:v>
                </c:pt>
                <c:pt idx="46">
                  <c:v>CT</c:v>
                </c:pt>
                <c:pt idx="47">
                  <c:v>NY</c:v>
                </c:pt>
                <c:pt idx="48">
                  <c:v>PA</c:v>
                </c:pt>
                <c:pt idx="49">
                  <c:v>VT</c:v>
                </c:pt>
                <c:pt idx="50">
                  <c:v>DC</c:v>
                </c:pt>
                <c:pt idx="51">
                  <c:v>AK</c:v>
                </c:pt>
                <c:pt idx="52">
                  <c:v>ME</c:v>
                </c:pt>
              </c:strCache>
            </c:strRef>
          </c:cat>
          <c:val>
            <c:numRef>
              <c:f>Sheet1!$F$2:$F$54</c:f>
              <c:numCache>
                <c:formatCode>General</c:formatCode>
                <c:ptCount val="53"/>
                <c:pt idx="0">
                  <c:v>8.7527694195656807</c:v>
                </c:pt>
                <c:pt idx="1">
                  <c:v>16.598078119153719</c:v>
                </c:pt>
                <c:pt idx="2">
                  <c:v>16.619897959408501</c:v>
                </c:pt>
                <c:pt idx="3">
                  <c:v>14.90662867733535</c:v>
                </c:pt>
                <c:pt idx="4">
                  <c:v>17.121167162165769</c:v>
                </c:pt>
                <c:pt idx="5">
                  <c:v>10.8069276164192</c:v>
                </c:pt>
                <c:pt idx="6">
                  <c:v>26.921262185291312</c:v>
                </c:pt>
                <c:pt idx="7">
                  <c:v>23.909880606360002</c:v>
                </c:pt>
                <c:pt idx="8">
                  <c:v>43.707945323242271</c:v>
                </c:pt>
                <c:pt idx="9">
                  <c:v>20.903259249767231</c:v>
                </c:pt>
                <c:pt idx="10">
                  <c:v>21.42346841617039</c:v>
                </c:pt>
                <c:pt idx="11">
                  <c:v>23.72124653492002</c:v>
                </c:pt>
                <c:pt idx="12">
                  <c:v>18.764152238189059</c:v>
                </c:pt>
                <c:pt idx="13">
                  <c:v>18.757696289279689</c:v>
                </c:pt>
                <c:pt idx="14">
                  <c:v>20.901204335644461</c:v>
                </c:pt>
                <c:pt idx="15">
                  <c:v>52.022832091298497</c:v>
                </c:pt>
                <c:pt idx="16">
                  <c:v>19.687676482478849</c:v>
                </c:pt>
                <c:pt idx="17">
                  <c:v>18.143419422222781</c:v>
                </c:pt>
                <c:pt idx="18">
                  <c:v>24.103483846271281</c:v>
                </c:pt>
                <c:pt idx="19">
                  <c:v>24.557460420943681</c:v>
                </c:pt>
                <c:pt idx="20">
                  <c:v>41.865237146253712</c:v>
                </c:pt>
                <c:pt idx="21">
                  <c:v>31.16528713263844</c:v>
                </c:pt>
                <c:pt idx="22">
                  <c:v>33.049682076378453</c:v>
                </c:pt>
                <c:pt idx="23">
                  <c:v>37.696809976246243</c:v>
                </c:pt>
                <c:pt idx="24">
                  <c:v>22.054327279743411</c:v>
                </c:pt>
                <c:pt idx="25">
                  <c:v>41.342368303345452</c:v>
                </c:pt>
                <c:pt idx="26">
                  <c:v>18.94904465526518</c:v>
                </c:pt>
                <c:pt idx="27">
                  <c:v>35.607192327231949</c:v>
                </c:pt>
                <c:pt idx="28">
                  <c:v>13.9400285433025</c:v>
                </c:pt>
                <c:pt idx="29">
                  <c:v>31.87395756402654</c:v>
                </c:pt>
                <c:pt idx="30">
                  <c:v>35.646311339396547</c:v>
                </c:pt>
                <c:pt idx="31">
                  <c:v>63.38648118913639</c:v>
                </c:pt>
                <c:pt idx="32">
                  <c:v>33.996807188323807</c:v>
                </c:pt>
                <c:pt idx="33">
                  <c:v>30.09523040464839</c:v>
                </c:pt>
                <c:pt idx="34">
                  <c:v>43.33323427603208</c:v>
                </c:pt>
                <c:pt idx="35">
                  <c:v>25.765685483479459</c:v>
                </c:pt>
                <c:pt idx="36">
                  <c:v>11.856163227747549</c:v>
                </c:pt>
                <c:pt idx="37">
                  <c:v>41.590151789288527</c:v>
                </c:pt>
                <c:pt idx="38">
                  <c:v>13.59680408776682</c:v>
                </c:pt>
                <c:pt idx="39">
                  <c:v>34.950723275706117</c:v>
                </c:pt>
                <c:pt idx="40">
                  <c:v>22.280488921127279</c:v>
                </c:pt>
                <c:pt idx="41">
                  <c:v>41.185766016609733</c:v>
                </c:pt>
                <c:pt idx="42">
                  <c:v>61.018788567440943</c:v>
                </c:pt>
                <c:pt idx="43">
                  <c:v>10.54795188142559</c:v>
                </c:pt>
                <c:pt idx="44">
                  <c:v>29.96665611905453</c:v>
                </c:pt>
                <c:pt idx="45">
                  <c:v>63.096660702227403</c:v>
                </c:pt>
                <c:pt idx="46">
                  <c:v>52.086859821500077</c:v>
                </c:pt>
                <c:pt idx="47">
                  <c:v>67.146404099983684</c:v>
                </c:pt>
                <c:pt idx="48">
                  <c:v>27.805674509247481</c:v>
                </c:pt>
                <c:pt idx="49">
                  <c:v>18.022520482421779</c:v>
                </c:pt>
                <c:pt idx="50">
                  <c:v>131.2609413744936</c:v>
                </c:pt>
                <c:pt idx="51">
                  <c:v>43.873033761691772</c:v>
                </c:pt>
                <c:pt idx="52">
                  <c:v>35.923591406246288</c:v>
                </c:pt>
              </c:numCache>
            </c:numRef>
          </c:val>
          <c:extLst>
            <c:ext xmlns:c16="http://schemas.microsoft.com/office/drawing/2014/chart" uri="{C3380CC4-5D6E-409C-BE32-E72D297353CC}">
              <c16:uniqueId val="{0000000D-7DA7-43C5-9E92-18DF46B30109}"/>
            </c:ext>
          </c:extLst>
        </c:ser>
        <c:ser>
          <c:idx val="2"/>
          <c:order val="2"/>
          <c:tx>
            <c:strRef>
              <c:f>Sheet1!$G$1</c:f>
              <c:strCache>
                <c:ptCount val="1"/>
                <c:pt idx="0">
                  <c:v>Administration</c:v>
                </c:pt>
              </c:strCache>
            </c:strRef>
          </c:tx>
          <c:spPr>
            <a:solidFill>
              <a:schemeClr val="tx1">
                <a:lumMod val="50000"/>
                <a:lumOff val="50000"/>
                <a:alpha val="70000"/>
              </a:schemeClr>
            </a:solidFill>
            <a:ln>
              <a:noFill/>
            </a:ln>
            <a:effectLst/>
          </c:spPr>
          <c:invertIfNegative val="0"/>
          <c:dPt>
            <c:idx val="13"/>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13-DE7B-4501-AE47-ABA3053C2845}"/>
              </c:ext>
            </c:extLst>
          </c:dPt>
          <c:dPt>
            <c:idx val="25"/>
            <c:invertIfNegative val="0"/>
            <c:bubble3D val="0"/>
            <c:extLst>
              <c:ext xmlns:c16="http://schemas.microsoft.com/office/drawing/2014/chart" uri="{C3380CC4-5D6E-409C-BE32-E72D297353CC}">
                <c16:uniqueId val="{0000000F-7DA7-43C5-9E92-18DF46B30109}"/>
              </c:ext>
            </c:extLst>
          </c:dPt>
          <c:dPt>
            <c:idx val="33"/>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11-7DA7-43C5-9E92-18DF46B30109}"/>
              </c:ext>
            </c:extLst>
          </c:dPt>
          <c:cat>
            <c:strRef>
              <c:f>Sheet1!$A$2:$A$54</c:f>
              <c:strCache>
                <c:ptCount val="53"/>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Total US</c:v>
                </c:pt>
                <c:pt idx="34">
                  <c:v>HI</c:v>
                </c:pt>
                <c:pt idx="35">
                  <c:v>MI</c:v>
                </c:pt>
                <c:pt idx="36">
                  <c:v>NM</c:v>
                </c:pt>
                <c:pt idx="37">
                  <c:v>NH</c:v>
                </c:pt>
                <c:pt idx="38">
                  <c:v>IA</c:v>
                </c:pt>
                <c:pt idx="39">
                  <c:v>CA</c:v>
                </c:pt>
                <c:pt idx="40">
                  <c:v>MN</c:v>
                </c:pt>
                <c:pt idx="41">
                  <c:v>MD</c:v>
                </c:pt>
                <c:pt idx="42">
                  <c:v>OR</c:v>
                </c:pt>
                <c:pt idx="43">
                  <c:v>AZ</c:v>
                </c:pt>
                <c:pt idx="44">
                  <c:v>MT</c:v>
                </c:pt>
                <c:pt idx="45">
                  <c:v>NJ</c:v>
                </c:pt>
                <c:pt idx="46">
                  <c:v>CT</c:v>
                </c:pt>
                <c:pt idx="47">
                  <c:v>NY</c:v>
                </c:pt>
                <c:pt idx="48">
                  <c:v>PA</c:v>
                </c:pt>
                <c:pt idx="49">
                  <c:v>VT</c:v>
                </c:pt>
                <c:pt idx="50">
                  <c:v>DC</c:v>
                </c:pt>
                <c:pt idx="51">
                  <c:v>AK</c:v>
                </c:pt>
                <c:pt idx="52">
                  <c:v>ME</c:v>
                </c:pt>
              </c:strCache>
            </c:strRef>
          </c:cat>
          <c:val>
            <c:numRef>
              <c:f>Sheet1!$G$2:$G$54</c:f>
              <c:numCache>
                <c:formatCode>General</c:formatCode>
                <c:ptCount val="53"/>
                <c:pt idx="0">
                  <c:v>0</c:v>
                </c:pt>
                <c:pt idx="1">
                  <c:v>1.703985206148861</c:v>
                </c:pt>
                <c:pt idx="2">
                  <c:v>1.0563053493299699</c:v>
                </c:pt>
                <c:pt idx="3">
                  <c:v>1.230999013354144</c:v>
                </c:pt>
                <c:pt idx="4">
                  <c:v>2.1659307855751879</c:v>
                </c:pt>
                <c:pt idx="5">
                  <c:v>2.9857770676170379</c:v>
                </c:pt>
                <c:pt idx="6">
                  <c:v>2.5462930699759632</c:v>
                </c:pt>
                <c:pt idx="7">
                  <c:v>2.3535945031099539</c:v>
                </c:pt>
                <c:pt idx="8">
                  <c:v>1.0884468874270481</c:v>
                </c:pt>
                <c:pt idx="9">
                  <c:v>2.9405196498143709</c:v>
                </c:pt>
                <c:pt idx="10">
                  <c:v>0</c:v>
                </c:pt>
                <c:pt idx="11">
                  <c:v>0.83612748882877896</c:v>
                </c:pt>
                <c:pt idx="12">
                  <c:v>0.420878181043493</c:v>
                </c:pt>
                <c:pt idx="13">
                  <c:v>1.7533509794610911</c:v>
                </c:pt>
                <c:pt idx="14">
                  <c:v>1.6207378991385939</c:v>
                </c:pt>
                <c:pt idx="15">
                  <c:v>0.72253933460136799</c:v>
                </c:pt>
                <c:pt idx="16">
                  <c:v>2.1770779881181861</c:v>
                </c:pt>
                <c:pt idx="17">
                  <c:v>0.140646662187773</c:v>
                </c:pt>
                <c:pt idx="18">
                  <c:v>2.3337715070519862</c:v>
                </c:pt>
                <c:pt idx="19">
                  <c:v>1.3612782938438841</c:v>
                </c:pt>
                <c:pt idx="20">
                  <c:v>3.48569053027061</c:v>
                </c:pt>
                <c:pt idx="21">
                  <c:v>0.27434231630843697</c:v>
                </c:pt>
                <c:pt idx="22">
                  <c:v>1.1984254832322301</c:v>
                </c:pt>
                <c:pt idx="23">
                  <c:v>2.637677665976415</c:v>
                </c:pt>
                <c:pt idx="24">
                  <c:v>0.94628899886814999</c:v>
                </c:pt>
                <c:pt idx="25">
                  <c:v>3.3666423699792589</c:v>
                </c:pt>
                <c:pt idx="26">
                  <c:v>3.6315338480856298</c:v>
                </c:pt>
                <c:pt idx="27">
                  <c:v>2.2254495204519968</c:v>
                </c:pt>
                <c:pt idx="28">
                  <c:v>3.1923729488479</c:v>
                </c:pt>
                <c:pt idx="29">
                  <c:v>2.1453625283479401</c:v>
                </c:pt>
                <c:pt idx="30">
                  <c:v>0.230319109051767</c:v>
                </c:pt>
                <c:pt idx="31">
                  <c:v>1.9208024602768701</c:v>
                </c:pt>
                <c:pt idx="32">
                  <c:v>0.31641289006713003</c:v>
                </c:pt>
                <c:pt idx="33">
                  <c:v>2.6970166911662239</c:v>
                </c:pt>
                <c:pt idx="34">
                  <c:v>5.7246245949942089</c:v>
                </c:pt>
                <c:pt idx="35">
                  <c:v>0.65802229486938801</c:v>
                </c:pt>
                <c:pt idx="36">
                  <c:v>0</c:v>
                </c:pt>
                <c:pt idx="37">
                  <c:v>1.46065228095468</c:v>
                </c:pt>
                <c:pt idx="38">
                  <c:v>1.4156478832299599</c:v>
                </c:pt>
                <c:pt idx="39">
                  <c:v>1.197051655326818</c:v>
                </c:pt>
                <c:pt idx="40">
                  <c:v>1.4453223647235061</c:v>
                </c:pt>
                <c:pt idx="41">
                  <c:v>5.3198281104787561</c:v>
                </c:pt>
                <c:pt idx="42">
                  <c:v>2.3299494998174328</c:v>
                </c:pt>
                <c:pt idx="43">
                  <c:v>2.748301873035198</c:v>
                </c:pt>
                <c:pt idx="44">
                  <c:v>3.4075796255781081</c:v>
                </c:pt>
                <c:pt idx="45">
                  <c:v>2.9038869031284231</c:v>
                </c:pt>
                <c:pt idx="46">
                  <c:v>14.400984057112201</c:v>
                </c:pt>
                <c:pt idx="47">
                  <c:v>12.384470553408971</c:v>
                </c:pt>
                <c:pt idx="48">
                  <c:v>1.027479808562854</c:v>
                </c:pt>
                <c:pt idx="49">
                  <c:v>10.553728210427209</c:v>
                </c:pt>
                <c:pt idx="50">
                  <c:v>66.102632346867026</c:v>
                </c:pt>
                <c:pt idx="51">
                  <c:v>8.7192464573709216</c:v>
                </c:pt>
                <c:pt idx="52">
                  <c:v>8.8085565281841092</c:v>
                </c:pt>
              </c:numCache>
            </c:numRef>
          </c:val>
          <c:extLst>
            <c:ext xmlns:c16="http://schemas.microsoft.com/office/drawing/2014/chart" uri="{C3380CC4-5D6E-409C-BE32-E72D297353CC}">
              <c16:uniqueId val="{00000012-7DA7-43C5-9E92-18DF46B30109}"/>
            </c:ext>
          </c:extLst>
        </c:ser>
        <c:dLbls>
          <c:showLegendKey val="0"/>
          <c:showVal val="0"/>
          <c:showCatName val="0"/>
          <c:showSerName val="0"/>
          <c:showPercent val="0"/>
          <c:showBubbleSize val="0"/>
        </c:dLbls>
        <c:gapWidth val="20"/>
        <c:overlap val="100"/>
        <c:axId val="2126276344"/>
        <c:axId val="2126279736"/>
      </c:barChart>
      <c:dateAx>
        <c:axId val="2126276344"/>
        <c:scaling>
          <c:orientation val="minMax"/>
        </c:scaling>
        <c:delete val="0"/>
        <c:axPos val="b"/>
        <c:numFmt formatCode="General" sourceLinked="1"/>
        <c:majorTickMark val="none"/>
        <c:minorTickMark val="none"/>
        <c:tickLblPos val="low"/>
        <c:spPr>
          <a:noFill/>
          <a:ln w="15875" cap="flat" cmpd="sng" algn="ctr">
            <a:solidFill>
              <a:schemeClr val="tx1">
                <a:lumMod val="25000"/>
                <a:lumOff val="75000"/>
              </a:schemeClr>
            </a:solidFill>
            <a:round/>
          </a:ln>
          <a:effectLst/>
        </c:spPr>
        <c:txPr>
          <a:bodyPr rot="-5400000"/>
          <a:lstStyle/>
          <a:p>
            <a:pPr>
              <a:defRPr sz="800"/>
            </a:pPr>
            <a:endParaRPr lang="en-US"/>
          </a:p>
        </c:txPr>
        <c:crossAx val="2126279736"/>
        <c:crossesAt val="0"/>
        <c:auto val="0"/>
        <c:lblOffset val="100"/>
        <c:baseTimeUnit val="days"/>
        <c:majorUnit val="1"/>
      </c:dateAx>
      <c:valAx>
        <c:axId val="2126279736"/>
        <c:scaling>
          <c:orientation val="minMax"/>
          <c:max val="400"/>
          <c:min val="0"/>
        </c:scaling>
        <c:delete val="0"/>
        <c:axPos val="l"/>
        <c:majorGridlines>
          <c:spPr>
            <a:ln w="9525" cap="flat" cmpd="sng" algn="ctr">
              <a:solidFill>
                <a:schemeClr val="tx1">
                  <a:lumMod val="5000"/>
                  <a:lumOff val="95000"/>
                </a:schemeClr>
              </a:solidFill>
              <a:round/>
            </a:ln>
            <a:effectLst/>
          </c:spPr>
        </c:majorGridlines>
        <c:numFmt formatCode="&quot;$&quot;#,##0" sourceLinked="0"/>
        <c:majorTickMark val="out"/>
        <c:minorTickMark val="none"/>
        <c:tickLblPos val="nextTo"/>
        <c:spPr>
          <a:noFill/>
          <a:ln>
            <a:noFill/>
          </a:ln>
          <a:effectLst/>
        </c:spPr>
        <c:txPr>
          <a:bodyPr rot="-60000000" vert="horz"/>
          <a:lstStyle/>
          <a:p>
            <a:pPr>
              <a:defRPr/>
            </a:pPr>
            <a:endParaRPr lang="en-US"/>
          </a:p>
        </c:txPr>
        <c:crossAx val="2126276344"/>
        <c:crosses val="autoZero"/>
        <c:crossBetween val="between"/>
        <c:majorUnit val="100"/>
      </c:valAx>
      <c:spPr>
        <a:noFill/>
        <a:ln>
          <a:noFill/>
        </a:ln>
        <a:effectLst/>
      </c:spPr>
    </c:plotArea>
    <c:legend>
      <c:legendPos val="r"/>
      <c:layout>
        <c:manualLayout>
          <c:xMode val="edge"/>
          <c:yMode val="edge"/>
          <c:x val="0.112697572033487"/>
          <c:y val="0.91106911135549495"/>
          <c:w val="0.83237179875919098"/>
          <c:h val="7.3070666406575696E-2"/>
        </c:manualLayout>
      </c:layout>
      <c:overlay val="0"/>
      <c:spPr>
        <a:noFill/>
        <a:ln>
          <a:noFill/>
        </a:ln>
        <a:effectLst/>
      </c:spPr>
      <c:txPr>
        <a:bodyPr rot="0" vert="horz"/>
        <a:lstStyle/>
        <a:p>
          <a:pPr>
            <a:defRPr sz="1100"/>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sz="1600" b="1" dirty="0">
                <a:solidFill>
                  <a:srgbClr val="000000"/>
                </a:solidFill>
              </a:rPr>
              <a:t>Number of behavioral health care professionals</a:t>
            </a:r>
            <a:endParaRPr lang="en-US" sz="1600" b="1" baseline="0" dirty="0">
              <a:solidFill>
                <a:srgbClr val="000000"/>
              </a:solidFill>
            </a:endParaRPr>
          </a:p>
          <a:p>
            <a:pPr>
              <a:defRPr b="1"/>
            </a:pPr>
            <a:r>
              <a:rPr lang="en-US" sz="1600" b="0" baseline="0" dirty="0">
                <a:solidFill>
                  <a:srgbClr val="000000"/>
                </a:solidFill>
              </a:rPr>
              <a:t>per 10,000 residents</a:t>
            </a:r>
          </a:p>
        </c:rich>
      </c:tx>
      <c:layout>
        <c:manualLayout>
          <c:xMode val="edge"/>
          <c:yMode val="edge"/>
          <c:x val="0.23506250000000001"/>
          <c:y val="5.8115046000662897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3041994750656194E-2"/>
          <c:y val="0.23309668212551601"/>
          <c:w val="0.88487467191601099"/>
          <c:h val="0.63623277204845619"/>
        </c:manualLayout>
      </c:layout>
      <c:barChart>
        <c:barDir val="col"/>
        <c:grouping val="clustered"/>
        <c:varyColors val="0"/>
        <c:ser>
          <c:idx val="0"/>
          <c:order val="0"/>
          <c:tx>
            <c:strRef>
              <c:f>Sheet1!$B$1</c:f>
              <c:strCache>
                <c:ptCount val="1"/>
                <c:pt idx="0">
                  <c:v>Series 1</c:v>
                </c:pt>
              </c:strCache>
            </c:strRef>
          </c:tx>
          <c:spPr>
            <a:solidFill>
              <a:schemeClr val="accent3">
                <a:alpha val="40000"/>
              </a:schemeClr>
            </a:solidFill>
            <a:ln>
              <a:noFill/>
            </a:ln>
            <a:effectLst/>
          </c:spPr>
          <c:invertIfNegative val="0"/>
          <c:dPt>
            <c:idx val="24"/>
            <c:invertIfNegative val="0"/>
            <c:bubble3D val="0"/>
            <c:spPr>
              <a:solidFill>
                <a:schemeClr val="accent3"/>
              </a:solidFill>
              <a:ln>
                <a:noFill/>
              </a:ln>
              <a:effectLst/>
            </c:spPr>
            <c:extLst>
              <c:ext xmlns:c16="http://schemas.microsoft.com/office/drawing/2014/chart" uri="{C3380CC4-5D6E-409C-BE32-E72D297353CC}">
                <c16:uniqueId val="{00000004-5E03-430C-ABF4-2EACEB4E5170}"/>
              </c:ext>
            </c:extLst>
          </c:dPt>
          <c:dPt>
            <c:idx val="25"/>
            <c:invertIfNegative val="0"/>
            <c:bubble3D val="0"/>
            <c:spPr>
              <a:solidFill>
                <a:schemeClr val="accent3">
                  <a:alpha val="40000"/>
                </a:schemeClr>
              </a:solidFill>
              <a:ln>
                <a:noFill/>
              </a:ln>
              <a:effectLst/>
            </c:spPr>
            <c:extLst>
              <c:ext xmlns:c16="http://schemas.microsoft.com/office/drawing/2014/chart" uri="{C3380CC4-5D6E-409C-BE32-E72D297353CC}">
                <c16:uniqueId val="{00000001-680C-434D-902E-14850CA03CD0}"/>
              </c:ext>
            </c:extLst>
          </c:dPt>
          <c:dPt>
            <c:idx val="29"/>
            <c:invertIfNegative val="0"/>
            <c:bubble3D val="0"/>
            <c:spPr>
              <a:solidFill>
                <a:schemeClr val="accent3">
                  <a:alpha val="40000"/>
                </a:schemeClr>
              </a:solidFill>
              <a:ln>
                <a:noFill/>
              </a:ln>
              <a:effectLst/>
            </c:spPr>
            <c:extLst>
              <c:ext xmlns:c16="http://schemas.microsoft.com/office/drawing/2014/chart" uri="{C3380CC4-5D6E-409C-BE32-E72D297353CC}">
                <c16:uniqueId val="{00000003-680C-434D-902E-14850CA03CD0}"/>
              </c:ext>
            </c:extLst>
          </c:dPt>
          <c:dPt>
            <c:idx val="31"/>
            <c:invertIfNegative val="0"/>
            <c:bubble3D val="0"/>
            <c:spPr>
              <a:solidFill>
                <a:schemeClr val="accent3"/>
              </a:solidFill>
              <a:ln>
                <a:noFill/>
              </a:ln>
              <a:effectLst/>
            </c:spPr>
            <c:extLst>
              <c:ext xmlns:c16="http://schemas.microsoft.com/office/drawing/2014/chart" uri="{C3380CC4-5D6E-409C-BE32-E72D297353CC}">
                <c16:uniqueId val="{00000005-5E03-430C-ABF4-2EACEB4E5170}"/>
              </c:ext>
            </c:extLst>
          </c:dPt>
          <c:dLbls>
            <c:dLbl>
              <c:idx val="2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E03-430C-ABF4-2EACEB4E5170}"/>
                </c:ext>
              </c:extLst>
            </c:dLbl>
            <c:dLbl>
              <c:idx val="3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E03-430C-ABF4-2EACEB4E517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Sheet1!$A$2:$A$53</c:f>
              <c:strCache>
                <c:ptCount val="52"/>
                <c:pt idx="0">
                  <c:v>MA</c:v>
                </c:pt>
                <c:pt idx="1">
                  <c:v>DC</c:v>
                </c:pt>
                <c:pt idx="2">
                  <c:v>ME</c:v>
                </c:pt>
                <c:pt idx="3">
                  <c:v>OR</c:v>
                </c:pt>
                <c:pt idx="4">
                  <c:v>VT</c:v>
                </c:pt>
                <c:pt idx="5">
                  <c:v>OK</c:v>
                </c:pt>
                <c:pt idx="6">
                  <c:v>NM</c:v>
                </c:pt>
                <c:pt idx="7">
                  <c:v>RI</c:v>
                </c:pt>
                <c:pt idx="8">
                  <c:v>AK</c:v>
                </c:pt>
                <c:pt idx="9">
                  <c:v>CT</c:v>
                </c:pt>
                <c:pt idx="10">
                  <c:v>CO</c:v>
                </c:pt>
                <c:pt idx="11">
                  <c:v>CA</c:v>
                </c:pt>
                <c:pt idx="12">
                  <c:v>WY</c:v>
                </c:pt>
                <c:pt idx="13">
                  <c:v>WA</c:v>
                </c:pt>
                <c:pt idx="14">
                  <c:v>UT</c:v>
                </c:pt>
                <c:pt idx="15">
                  <c:v>NH</c:v>
                </c:pt>
                <c:pt idx="16">
                  <c:v>MT</c:v>
                </c:pt>
                <c:pt idx="17">
                  <c:v>NY</c:v>
                </c:pt>
                <c:pt idx="18">
                  <c:v>NE</c:v>
                </c:pt>
                <c:pt idx="19">
                  <c:v>MI</c:v>
                </c:pt>
                <c:pt idx="20">
                  <c:v>DE</c:v>
                </c:pt>
                <c:pt idx="21">
                  <c:v>HI</c:v>
                </c:pt>
                <c:pt idx="22">
                  <c:v>MD</c:v>
                </c:pt>
                <c:pt idx="23">
                  <c:v>NC</c:v>
                </c:pt>
                <c:pt idx="24">
                  <c:v>U.S. average</c:v>
                </c:pt>
                <c:pt idx="25">
                  <c:v>AR</c:v>
                </c:pt>
                <c:pt idx="26">
                  <c:v>MN</c:v>
                </c:pt>
                <c:pt idx="27">
                  <c:v>ID</c:v>
                </c:pt>
                <c:pt idx="28">
                  <c:v>KY</c:v>
                </c:pt>
                <c:pt idx="29">
                  <c:v>NV</c:v>
                </c:pt>
                <c:pt idx="30">
                  <c:v>NJ</c:v>
                </c:pt>
                <c:pt idx="31">
                  <c:v>IL</c:v>
                </c:pt>
                <c:pt idx="32">
                  <c:v>KS</c:v>
                </c:pt>
                <c:pt idx="33">
                  <c:v>LA</c:v>
                </c:pt>
                <c:pt idx="34">
                  <c:v>WI</c:v>
                </c:pt>
                <c:pt idx="35">
                  <c:v>PA</c:v>
                </c:pt>
                <c:pt idx="36">
                  <c:v>OH</c:v>
                </c:pt>
                <c:pt idx="37">
                  <c:v>MO</c:v>
                </c:pt>
                <c:pt idx="38">
                  <c:v>ND</c:v>
                </c:pt>
                <c:pt idx="39">
                  <c:v>SD</c:v>
                </c:pt>
                <c:pt idx="40">
                  <c:v>SC</c:v>
                </c:pt>
                <c:pt idx="41">
                  <c:v>IN</c:v>
                </c:pt>
                <c:pt idx="42">
                  <c:v>VA</c:v>
                </c:pt>
                <c:pt idx="43">
                  <c:v>FL</c:v>
                </c:pt>
                <c:pt idx="44">
                  <c:v>TN</c:v>
                </c:pt>
                <c:pt idx="45">
                  <c:v>IA</c:v>
                </c:pt>
                <c:pt idx="46">
                  <c:v>MS</c:v>
                </c:pt>
                <c:pt idx="47">
                  <c:v>AZ</c:v>
                </c:pt>
                <c:pt idx="48">
                  <c:v>GA</c:v>
                </c:pt>
                <c:pt idx="49">
                  <c:v>WV</c:v>
                </c:pt>
                <c:pt idx="50">
                  <c:v>TX</c:v>
                </c:pt>
                <c:pt idx="51">
                  <c:v>AL</c:v>
                </c:pt>
              </c:strCache>
            </c:strRef>
          </c:cat>
          <c:val>
            <c:numRef>
              <c:f>Sheet1!$B$2:$B$53</c:f>
              <c:numCache>
                <c:formatCode>0.0</c:formatCode>
                <c:ptCount val="52"/>
                <c:pt idx="0">
                  <c:v>50</c:v>
                </c:pt>
                <c:pt idx="1">
                  <c:v>43.5</c:v>
                </c:pt>
                <c:pt idx="2">
                  <c:v>41.7</c:v>
                </c:pt>
                <c:pt idx="3">
                  <c:v>40</c:v>
                </c:pt>
                <c:pt idx="4">
                  <c:v>38.5</c:v>
                </c:pt>
                <c:pt idx="5">
                  <c:v>37</c:v>
                </c:pt>
                <c:pt idx="6">
                  <c:v>35.700000000000003</c:v>
                </c:pt>
                <c:pt idx="7">
                  <c:v>34.5</c:v>
                </c:pt>
                <c:pt idx="8">
                  <c:v>33.299999999999997</c:v>
                </c:pt>
                <c:pt idx="9">
                  <c:v>32.299999999999997</c:v>
                </c:pt>
                <c:pt idx="10">
                  <c:v>28.6</c:v>
                </c:pt>
                <c:pt idx="11">
                  <c:v>28.6</c:v>
                </c:pt>
                <c:pt idx="12">
                  <c:v>28.6</c:v>
                </c:pt>
                <c:pt idx="13">
                  <c:v>27.8</c:v>
                </c:pt>
                <c:pt idx="14">
                  <c:v>26.3</c:v>
                </c:pt>
                <c:pt idx="15">
                  <c:v>25.6</c:v>
                </c:pt>
                <c:pt idx="16">
                  <c:v>24.4</c:v>
                </c:pt>
                <c:pt idx="17">
                  <c:v>23.8</c:v>
                </c:pt>
                <c:pt idx="18">
                  <c:v>22.7</c:v>
                </c:pt>
                <c:pt idx="19">
                  <c:v>21.7</c:v>
                </c:pt>
                <c:pt idx="20">
                  <c:v>21.7</c:v>
                </c:pt>
                <c:pt idx="21">
                  <c:v>21.3</c:v>
                </c:pt>
                <c:pt idx="22">
                  <c:v>20.399999999999999</c:v>
                </c:pt>
                <c:pt idx="23">
                  <c:v>20.399999999999999</c:v>
                </c:pt>
                <c:pt idx="24">
                  <c:v>19.899999999999999</c:v>
                </c:pt>
                <c:pt idx="25">
                  <c:v>19.600000000000001</c:v>
                </c:pt>
                <c:pt idx="26">
                  <c:v>19.600000000000001</c:v>
                </c:pt>
                <c:pt idx="27">
                  <c:v>18.2</c:v>
                </c:pt>
                <c:pt idx="28">
                  <c:v>17.899999999999999</c:v>
                </c:pt>
                <c:pt idx="29">
                  <c:v>17.2</c:v>
                </c:pt>
                <c:pt idx="30">
                  <c:v>17.2</c:v>
                </c:pt>
                <c:pt idx="31">
                  <c:v>17.2</c:v>
                </c:pt>
                <c:pt idx="32">
                  <c:v>17.2</c:v>
                </c:pt>
                <c:pt idx="33">
                  <c:v>16.7</c:v>
                </c:pt>
                <c:pt idx="34">
                  <c:v>16.7</c:v>
                </c:pt>
                <c:pt idx="35">
                  <c:v>16.7</c:v>
                </c:pt>
                <c:pt idx="36">
                  <c:v>15.9</c:v>
                </c:pt>
                <c:pt idx="37">
                  <c:v>15.9</c:v>
                </c:pt>
                <c:pt idx="38">
                  <c:v>15.6</c:v>
                </c:pt>
                <c:pt idx="39">
                  <c:v>15.2</c:v>
                </c:pt>
                <c:pt idx="40">
                  <c:v>14.7</c:v>
                </c:pt>
                <c:pt idx="41">
                  <c:v>13.7</c:v>
                </c:pt>
                <c:pt idx="42">
                  <c:v>13.7</c:v>
                </c:pt>
                <c:pt idx="43">
                  <c:v>13.3</c:v>
                </c:pt>
                <c:pt idx="44">
                  <c:v>12.8</c:v>
                </c:pt>
                <c:pt idx="45">
                  <c:v>12.2</c:v>
                </c:pt>
                <c:pt idx="46">
                  <c:v>12.2</c:v>
                </c:pt>
                <c:pt idx="47">
                  <c:v>11.8</c:v>
                </c:pt>
                <c:pt idx="48">
                  <c:v>11.1</c:v>
                </c:pt>
                <c:pt idx="49">
                  <c:v>10.5</c:v>
                </c:pt>
                <c:pt idx="50">
                  <c:v>9.3000000000000007</c:v>
                </c:pt>
                <c:pt idx="51">
                  <c:v>7.9</c:v>
                </c:pt>
              </c:numCache>
            </c:numRef>
          </c:val>
          <c:extLst>
            <c:ext xmlns:c16="http://schemas.microsoft.com/office/drawing/2014/chart" uri="{C3380CC4-5D6E-409C-BE32-E72D297353CC}">
              <c16:uniqueId val="{00000004-680C-434D-902E-14850CA03CD0}"/>
            </c:ext>
          </c:extLst>
        </c:ser>
        <c:dLbls>
          <c:showLegendKey val="0"/>
          <c:showVal val="0"/>
          <c:showCatName val="0"/>
          <c:showSerName val="0"/>
          <c:showPercent val="0"/>
          <c:showBubbleSize val="0"/>
        </c:dLbls>
        <c:gapWidth val="40"/>
        <c:axId val="-2120977312"/>
        <c:axId val="-2121041888"/>
      </c:barChart>
      <c:catAx>
        <c:axId val="-212097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n-US"/>
          </a:p>
        </c:txPr>
        <c:crossAx val="-2121041888"/>
        <c:crosses val="autoZero"/>
        <c:auto val="1"/>
        <c:lblAlgn val="ctr"/>
        <c:lblOffset val="100"/>
        <c:noMultiLvlLbl val="0"/>
      </c:catAx>
      <c:valAx>
        <c:axId val="-2121041888"/>
        <c:scaling>
          <c:orientation val="minMax"/>
          <c:max val="50"/>
          <c:min val="0"/>
        </c:scaling>
        <c:delete val="0"/>
        <c:axPos val="l"/>
        <c:majorGridlines>
          <c:spPr>
            <a:ln w="9525" cap="flat" cmpd="sng" algn="ctr">
              <a:solidFill>
                <a:schemeClr val="bg1">
                  <a:lumMod val="85000"/>
                  <a:alpha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120977312"/>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i="0" baseline="0" dirty="0">
                <a:solidFill>
                  <a:schemeClr val="tx1"/>
                </a:solidFill>
                <a:effectLst/>
              </a:rPr>
              <a:t>State population </a:t>
            </a:r>
            <a:r>
              <a:rPr lang="en-US" sz="1600" b="0" i="0" baseline="0" dirty="0">
                <a:solidFill>
                  <a:schemeClr val="tx1"/>
                </a:solidFill>
                <a:effectLst/>
              </a:rPr>
              <a:t>in designated </a:t>
            </a:r>
          </a:p>
          <a:p>
            <a:pPr>
              <a:defRPr/>
            </a:pPr>
            <a:r>
              <a:rPr lang="en-US" sz="1600" b="0" i="0" baseline="0" dirty="0">
                <a:solidFill>
                  <a:schemeClr val="tx1"/>
                </a:solidFill>
                <a:effectLst/>
              </a:rPr>
              <a:t>behavioral health care </a:t>
            </a:r>
          </a:p>
          <a:p>
            <a:pPr>
              <a:defRPr/>
            </a:pPr>
            <a:r>
              <a:rPr lang="en-US" sz="1600" b="0" i="0" baseline="0" dirty="0">
                <a:solidFill>
                  <a:schemeClr val="tx1"/>
                </a:solidFill>
                <a:effectLst/>
              </a:rPr>
              <a:t>professional </a:t>
            </a:r>
            <a:r>
              <a:rPr lang="en-US" sz="1600" b="1" i="0" baseline="0" dirty="0">
                <a:solidFill>
                  <a:schemeClr val="tx1"/>
                </a:solidFill>
                <a:effectLst/>
              </a:rPr>
              <a:t>shortage areas</a:t>
            </a:r>
            <a:endParaRPr lang="en-US" sz="1800" b="1" dirty="0">
              <a:solidFill>
                <a:schemeClr val="tx1"/>
              </a:solidFill>
              <a:effectLst/>
            </a:endParaRPr>
          </a:p>
        </c:rich>
      </c:tx>
      <c:layout>
        <c:manualLayout>
          <c:xMode val="edge"/>
          <c:yMode val="edge"/>
          <c:x val="0.18245514675914262"/>
          <c:y val="0.13193817525747656"/>
        </c:manualLayout>
      </c:layout>
      <c:overlay val="0"/>
      <c:spPr>
        <a:solidFill>
          <a:schemeClr val="bg1"/>
        </a:solid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2164382876435427E-2"/>
          <c:y val="0.13614991458514863"/>
          <c:w val="0.88484935441838919"/>
          <c:h val="0.68712357767084142"/>
        </c:manualLayout>
      </c:layout>
      <c:barChart>
        <c:barDir val="col"/>
        <c:grouping val="clustered"/>
        <c:varyColors val="0"/>
        <c:ser>
          <c:idx val="0"/>
          <c:order val="0"/>
          <c:tx>
            <c:strRef>
              <c:f>Sheet1!$B$1</c:f>
              <c:strCache>
                <c:ptCount val="1"/>
                <c:pt idx="0">
                  <c:v>Column1</c:v>
                </c:pt>
              </c:strCache>
            </c:strRef>
          </c:tx>
          <c:spPr>
            <a:solidFill>
              <a:schemeClr val="accent6">
                <a:lumMod val="60000"/>
                <a:lumOff val="40000"/>
                <a:alpha val="40000"/>
              </a:schemeClr>
            </a:solidFill>
            <a:ln>
              <a:noFill/>
            </a:ln>
            <a:effectLst/>
          </c:spPr>
          <c:invertIfNegative val="0"/>
          <c:dPt>
            <c:idx val="16"/>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4-6FEA-4273-96D2-C626427A7CC8}"/>
              </c:ext>
            </c:extLst>
          </c:dPt>
          <c:dPt>
            <c:idx val="18"/>
            <c:invertIfNegative val="0"/>
            <c:bubble3D val="0"/>
            <c:spPr>
              <a:solidFill>
                <a:schemeClr val="accent3">
                  <a:lumMod val="75000"/>
                  <a:alpha val="80000"/>
                </a:schemeClr>
              </a:solidFill>
              <a:ln>
                <a:noFill/>
              </a:ln>
              <a:effectLst/>
            </c:spPr>
            <c:extLst>
              <c:ext xmlns:c16="http://schemas.microsoft.com/office/drawing/2014/chart" uri="{C3380CC4-5D6E-409C-BE32-E72D297353CC}">
                <c16:uniqueId val="{00000006-1A0E-43CC-AFF2-AB48DCDC8CF1}"/>
              </c:ext>
            </c:extLst>
          </c:dPt>
          <c:dPt>
            <c:idx val="19"/>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7-1A0E-43CC-AFF2-AB48DCDC8CF1}"/>
              </c:ext>
            </c:extLst>
          </c:dPt>
          <c:dPt>
            <c:idx val="21"/>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4-9F0C-436D-BA05-4EE6C60068FB}"/>
              </c:ext>
            </c:extLst>
          </c:dPt>
          <c:dPt>
            <c:idx val="26"/>
            <c:invertIfNegative val="0"/>
            <c:bubble3D val="0"/>
            <c:spPr>
              <a:solidFill>
                <a:schemeClr val="accent3">
                  <a:lumMod val="75000"/>
                  <a:alpha val="80000"/>
                </a:schemeClr>
              </a:solidFill>
              <a:ln>
                <a:noFill/>
              </a:ln>
              <a:effectLst/>
            </c:spPr>
            <c:extLst>
              <c:ext xmlns:c16="http://schemas.microsoft.com/office/drawing/2014/chart" uri="{C3380CC4-5D6E-409C-BE32-E72D297353CC}">
                <c16:uniqueId val="{00000000-ACEF-4447-AE32-07481C4A1F1C}"/>
              </c:ext>
            </c:extLst>
          </c:dPt>
          <c:dPt>
            <c:idx val="28"/>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3-9F0C-436D-BA05-4EE6C60068FB}"/>
              </c:ext>
            </c:extLst>
          </c:dPt>
          <c:dLbls>
            <c:dLbl>
              <c:idx val="18"/>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A0E-43CC-AFF2-AB48DCDC8CF1}"/>
                </c:ext>
              </c:extLst>
            </c:dLbl>
            <c:dLbl>
              <c:idx val="2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EF-4447-AE32-07481C4A1F1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NJ</c:v>
                </c:pt>
                <c:pt idx="1">
                  <c:v>MA</c:v>
                </c:pt>
                <c:pt idx="2">
                  <c:v>HI</c:v>
                </c:pt>
                <c:pt idx="3">
                  <c:v>NH</c:v>
                </c:pt>
                <c:pt idx="4">
                  <c:v>DE</c:v>
                </c:pt>
                <c:pt idx="5">
                  <c:v>PA</c:v>
                </c:pt>
                <c:pt idx="6">
                  <c:v>CA</c:v>
                </c:pt>
                <c:pt idx="7">
                  <c:v>NY</c:v>
                </c:pt>
                <c:pt idx="8">
                  <c:v>ME</c:v>
                </c:pt>
                <c:pt idx="9">
                  <c:v>DC</c:v>
                </c:pt>
                <c:pt idx="10">
                  <c:v>OH</c:v>
                </c:pt>
                <c:pt idx="11">
                  <c:v>VA</c:v>
                </c:pt>
                <c:pt idx="12">
                  <c:v>MD</c:v>
                </c:pt>
                <c:pt idx="13">
                  <c:v>FL</c:v>
                </c:pt>
                <c:pt idx="14">
                  <c:v>NC</c:v>
                </c:pt>
                <c:pt idx="15">
                  <c:v>TX</c:v>
                </c:pt>
                <c:pt idx="16">
                  <c:v>AK</c:v>
                </c:pt>
                <c:pt idx="17">
                  <c:v>MO</c:v>
                </c:pt>
                <c:pt idx="18">
                  <c:v>U.S. average</c:v>
                </c:pt>
                <c:pt idx="19">
                  <c:v>MN</c:v>
                </c:pt>
                <c:pt idx="20">
                  <c:v>MI</c:v>
                </c:pt>
                <c:pt idx="21">
                  <c:v>WI</c:v>
                </c:pt>
                <c:pt idx="22">
                  <c:v>OR</c:v>
                </c:pt>
                <c:pt idx="23">
                  <c:v>AR</c:v>
                </c:pt>
                <c:pt idx="24">
                  <c:v>CO</c:v>
                </c:pt>
                <c:pt idx="25">
                  <c:v>SC</c:v>
                </c:pt>
                <c:pt idx="26">
                  <c:v>IL</c:v>
                </c:pt>
                <c:pt idx="27">
                  <c:v>WA</c:v>
                </c:pt>
                <c:pt idx="28">
                  <c:v>ND</c:v>
                </c:pt>
                <c:pt idx="29">
                  <c:v>WV</c:v>
                </c:pt>
                <c:pt idx="30">
                  <c:v>OK</c:v>
                </c:pt>
                <c:pt idx="31">
                  <c:v>RI</c:v>
                </c:pt>
                <c:pt idx="32">
                  <c:v>AZ</c:v>
                </c:pt>
                <c:pt idx="33">
                  <c:v>GA</c:v>
                </c:pt>
                <c:pt idx="34">
                  <c:v>KY</c:v>
                </c:pt>
                <c:pt idx="35">
                  <c:v>KS</c:v>
                </c:pt>
                <c:pt idx="36">
                  <c:v>UT</c:v>
                </c:pt>
                <c:pt idx="37">
                  <c:v>SD</c:v>
                </c:pt>
                <c:pt idx="38">
                  <c:v>TN</c:v>
                </c:pt>
                <c:pt idx="39">
                  <c:v>IA</c:v>
                </c:pt>
                <c:pt idx="40">
                  <c:v>MT</c:v>
                </c:pt>
                <c:pt idx="41">
                  <c:v>CT</c:v>
                </c:pt>
                <c:pt idx="42">
                  <c:v>NE</c:v>
                </c:pt>
                <c:pt idx="43">
                  <c:v>AL</c:v>
                </c:pt>
                <c:pt idx="44">
                  <c:v>IN</c:v>
                </c:pt>
                <c:pt idx="45">
                  <c:v>NM</c:v>
                </c:pt>
                <c:pt idx="46">
                  <c:v>LA</c:v>
                </c:pt>
                <c:pt idx="47">
                  <c:v>ID</c:v>
                </c:pt>
                <c:pt idx="48">
                  <c:v>MS</c:v>
                </c:pt>
                <c:pt idx="49">
                  <c:v>NV</c:v>
                </c:pt>
                <c:pt idx="50">
                  <c:v>WY</c:v>
                </c:pt>
              </c:strCache>
            </c:strRef>
          </c:cat>
          <c:val>
            <c:numRef>
              <c:f>Sheet1!$B$2:$B$52</c:f>
              <c:numCache>
                <c:formatCode>0%</c:formatCode>
                <c:ptCount val="51"/>
                <c:pt idx="0">
                  <c:v>3.4975844037361458E-3</c:v>
                </c:pt>
                <c:pt idx="1">
                  <c:v>3.2671124413049382E-2</c:v>
                </c:pt>
                <c:pt idx="2">
                  <c:v>3.644176197060954E-2</c:v>
                </c:pt>
                <c:pt idx="3">
                  <c:v>6.8985958392755412E-2</c:v>
                </c:pt>
                <c:pt idx="4">
                  <c:v>9.2902980334511859E-2</c:v>
                </c:pt>
                <c:pt idx="5">
                  <c:v>0.12963548502495445</c:v>
                </c:pt>
                <c:pt idx="6">
                  <c:v>0.16029578932743752</c:v>
                </c:pt>
                <c:pt idx="7">
                  <c:v>0.17413141828626649</c:v>
                </c:pt>
                <c:pt idx="8">
                  <c:v>0.17627274952522892</c:v>
                </c:pt>
                <c:pt idx="9">
                  <c:v>0.1930121099986743</c:v>
                </c:pt>
                <c:pt idx="10">
                  <c:v>0.20204382872776674</c:v>
                </c:pt>
                <c:pt idx="11">
                  <c:v>0.21368261231968755</c:v>
                </c:pt>
                <c:pt idx="12">
                  <c:v>0.22437992147288488</c:v>
                </c:pt>
                <c:pt idx="13">
                  <c:v>0.23518551876632166</c:v>
                </c:pt>
                <c:pt idx="14">
                  <c:v>0.2404928680510354</c:v>
                </c:pt>
                <c:pt idx="15">
                  <c:v>0.2484084563510463</c:v>
                </c:pt>
                <c:pt idx="16">
                  <c:v>0.24906494366682663</c:v>
                </c:pt>
                <c:pt idx="17">
                  <c:v>0.2877212387209227</c:v>
                </c:pt>
                <c:pt idx="18">
                  <c:v>0.30166785964424286</c:v>
                </c:pt>
                <c:pt idx="19">
                  <c:v>0.31918733365778396</c:v>
                </c:pt>
                <c:pt idx="20">
                  <c:v>0.33446717332956177</c:v>
                </c:pt>
                <c:pt idx="21">
                  <c:v>0.35521163637267161</c:v>
                </c:pt>
                <c:pt idx="22">
                  <c:v>0.3619099849955682</c:v>
                </c:pt>
                <c:pt idx="23">
                  <c:v>0.36227760470981557</c:v>
                </c:pt>
                <c:pt idx="24">
                  <c:v>0.37176346503056629</c:v>
                </c:pt>
                <c:pt idx="25">
                  <c:v>0.37617818277280191</c:v>
                </c:pt>
                <c:pt idx="26">
                  <c:v>0.38175700824783709</c:v>
                </c:pt>
                <c:pt idx="27">
                  <c:v>0.3833406047171769</c:v>
                </c:pt>
                <c:pt idx="28">
                  <c:v>0.38584286589894268</c:v>
                </c:pt>
                <c:pt idx="29">
                  <c:v>0.39258928428835532</c:v>
                </c:pt>
                <c:pt idx="30">
                  <c:v>0.39466285274687701</c:v>
                </c:pt>
                <c:pt idx="31">
                  <c:v>0.41728550949898974</c:v>
                </c:pt>
                <c:pt idx="32">
                  <c:v>0.42314135573459971</c:v>
                </c:pt>
                <c:pt idx="33">
                  <c:v>0.46450560479200154</c:v>
                </c:pt>
                <c:pt idx="34">
                  <c:v>0.47556805514988248</c:v>
                </c:pt>
                <c:pt idx="35">
                  <c:v>0.47675158240829513</c:v>
                </c:pt>
                <c:pt idx="36">
                  <c:v>0.49576298917446554</c:v>
                </c:pt>
                <c:pt idx="37">
                  <c:v>0.50319317991044843</c:v>
                </c:pt>
                <c:pt idx="38">
                  <c:v>0.50631850820371227</c:v>
                </c:pt>
                <c:pt idx="39">
                  <c:v>0.51280743844555332</c:v>
                </c:pt>
                <c:pt idx="40">
                  <c:v>0.51624998929074251</c:v>
                </c:pt>
                <c:pt idx="41">
                  <c:v>0.52120822120604737</c:v>
                </c:pt>
                <c:pt idx="42">
                  <c:v>0.54112128894897915</c:v>
                </c:pt>
                <c:pt idx="43">
                  <c:v>0.55674048314712543</c:v>
                </c:pt>
                <c:pt idx="44">
                  <c:v>0.58028582751171554</c:v>
                </c:pt>
                <c:pt idx="45">
                  <c:v>0.59924954623168758</c:v>
                </c:pt>
                <c:pt idx="46">
                  <c:v>0.66823665183495706</c:v>
                </c:pt>
                <c:pt idx="47">
                  <c:v>0.74362806453097163</c:v>
                </c:pt>
                <c:pt idx="48">
                  <c:v>0.80024496498106634</c:v>
                </c:pt>
                <c:pt idx="49">
                  <c:v>0.81586930657006129</c:v>
                </c:pt>
                <c:pt idx="50">
                  <c:v>0.96870787050223106</c:v>
                </c:pt>
              </c:numCache>
            </c:numRef>
          </c:val>
          <c:extLst>
            <c:ext xmlns:c16="http://schemas.microsoft.com/office/drawing/2014/chart" uri="{C3380CC4-5D6E-409C-BE32-E72D297353CC}">
              <c16:uniqueId val="{00000000-9F0C-436D-BA05-4EE6C60068FB}"/>
            </c:ext>
          </c:extLst>
        </c:ser>
        <c:dLbls>
          <c:showLegendKey val="0"/>
          <c:showVal val="0"/>
          <c:showCatName val="0"/>
          <c:showSerName val="0"/>
          <c:showPercent val="0"/>
          <c:showBubbleSize val="0"/>
        </c:dLbls>
        <c:gapWidth val="40"/>
        <c:axId val="7253784"/>
        <c:axId val="7253128"/>
      </c:barChart>
      <c:catAx>
        <c:axId val="725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50" b="0" i="0" u="none" strike="noStrike" kern="1200" baseline="0">
                <a:solidFill>
                  <a:schemeClr val="tx1"/>
                </a:solidFill>
                <a:latin typeface="+mn-lt"/>
                <a:ea typeface="+mn-ea"/>
                <a:cs typeface="+mn-cs"/>
              </a:defRPr>
            </a:pPr>
            <a:endParaRPr lang="en-US"/>
          </a:p>
        </c:txPr>
        <c:crossAx val="7253128"/>
        <c:crosses val="autoZero"/>
        <c:auto val="1"/>
        <c:lblAlgn val="ctr"/>
        <c:lblOffset val="100"/>
        <c:noMultiLvlLbl val="0"/>
      </c:catAx>
      <c:valAx>
        <c:axId val="7253128"/>
        <c:scaling>
          <c:orientation val="minMax"/>
          <c:max val="1"/>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725378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a:pPr>
            <a:r>
              <a:rPr lang="en-US" sz="1400" dirty="0"/>
              <a:t>Hospitalizations</a:t>
            </a:r>
          </a:p>
          <a:p>
            <a:pPr>
              <a:defRPr sz="1400"/>
            </a:pPr>
            <a:r>
              <a:rPr lang="en-US" sz="1400" b="0" dirty="0"/>
              <a:t>Illinois - adults</a:t>
            </a:r>
            <a:endParaRPr lang="en-US" sz="1400" dirty="0"/>
          </a:p>
        </c:rich>
      </c:tx>
      <c:layout>
        <c:manualLayout>
          <c:xMode val="edge"/>
          <c:yMode val="edge"/>
          <c:x val="0.25367356528601898"/>
          <c:y val="0.116082390113802"/>
        </c:manualLayout>
      </c:layout>
      <c:overlay val="0"/>
      <c:spPr>
        <a:noFill/>
        <a:ln>
          <a:noFill/>
        </a:ln>
        <a:effectLst/>
      </c:spPr>
    </c:title>
    <c:autoTitleDeleted val="0"/>
    <c:plotArea>
      <c:layout>
        <c:manualLayout>
          <c:layoutTarget val="inner"/>
          <c:xMode val="edge"/>
          <c:yMode val="edge"/>
          <c:x val="0.101694828242962"/>
          <c:y val="0.17367354341375499"/>
          <c:w val="0.82441461670857497"/>
          <c:h val="0.53675212729518895"/>
        </c:manualLayout>
      </c:layout>
      <c:barChart>
        <c:barDir val="col"/>
        <c:grouping val="clustered"/>
        <c:varyColors val="0"/>
        <c:ser>
          <c:idx val="0"/>
          <c:order val="0"/>
          <c:tx>
            <c:strRef>
              <c:f>Sheet1!$C$1</c:f>
              <c:strCache>
                <c:ptCount val="1"/>
                <c:pt idx="0">
                  <c:v>Schizophrenia</c:v>
                </c:pt>
              </c:strCache>
            </c:strRef>
          </c:tx>
          <c:spPr>
            <a:solidFill>
              <a:srgbClr val="DD9320">
                <a:lumMod val="60000"/>
                <a:lumOff val="40000"/>
              </a:srgbClr>
            </a:solidFill>
            <a:ln>
              <a:noFill/>
            </a:ln>
            <a:effectLst/>
          </c:spPr>
          <c:invertIfNegative val="0"/>
          <c:dPt>
            <c:idx val="0"/>
            <c:invertIfNegative val="0"/>
            <c:bubble3D val="0"/>
            <c:spPr>
              <a:solidFill>
                <a:srgbClr val="DD9320">
                  <a:lumMod val="60000"/>
                  <a:lumOff val="40000"/>
                </a:srgbClr>
              </a:solidFill>
              <a:ln>
                <a:noFill/>
              </a:ln>
              <a:effectLst/>
            </c:spPr>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18707</c:v>
                </c:pt>
              </c:numCache>
            </c:numRef>
          </c:val>
          <c:extLst>
            <c:ext xmlns:c16="http://schemas.microsoft.com/office/drawing/2014/chart" uri="{C3380CC4-5D6E-409C-BE32-E72D297353CC}">
              <c16:uniqueId val="{00000000-58E5-4323-A64F-66483A1EFF9B}"/>
            </c:ext>
          </c:extLst>
        </c:ser>
        <c:ser>
          <c:idx val="1"/>
          <c:order val="1"/>
          <c:tx>
            <c:strRef>
              <c:f>Sheet1!$D$1</c:f>
              <c:strCache>
                <c:ptCount val="1"/>
                <c:pt idx="0">
                  <c:v>Bipolar Disorder</c:v>
                </c:pt>
              </c:strCache>
            </c:strRef>
          </c:tx>
          <c:spPr>
            <a:solidFill>
              <a:srgbClr val="DD3231"/>
            </a:solidFill>
            <a:ln>
              <a:noFill/>
            </a:ln>
            <a:effectLst/>
          </c:spPr>
          <c:invertIfNegative val="0"/>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19563</c:v>
                </c:pt>
              </c:numCache>
            </c:numRef>
          </c:val>
          <c:extLst>
            <c:ext xmlns:c16="http://schemas.microsoft.com/office/drawing/2014/chart" uri="{C3380CC4-5D6E-409C-BE32-E72D297353CC}">
              <c16:uniqueId val="{00000000-9DBB-455E-88F3-C296AAB4112B}"/>
            </c:ext>
          </c:extLst>
        </c:ser>
        <c:ser>
          <c:idx val="2"/>
          <c:order val="2"/>
          <c:tx>
            <c:strRef>
              <c:f>Sheet1!$E$1</c:f>
              <c:strCache>
                <c:ptCount val="1"/>
                <c:pt idx="0">
                  <c:v>Major Depressive Disorder</c:v>
                </c:pt>
              </c:strCache>
            </c:strRef>
          </c:tx>
          <c:spPr>
            <a:solidFill>
              <a:srgbClr val="5B693B"/>
            </a:solidFill>
            <a:ln>
              <a:noFill/>
            </a:ln>
            <a:effectLst/>
          </c:spPr>
          <c:invertIfNegative val="0"/>
          <c:dPt>
            <c:idx val="0"/>
            <c:invertIfNegative val="0"/>
            <c:bubble3D val="0"/>
            <c:spPr>
              <a:solidFill>
                <a:srgbClr val="5B693B">
                  <a:lumMod val="50000"/>
                </a:srgbClr>
              </a:solidFill>
              <a:ln>
                <a:noFill/>
              </a:ln>
              <a:effectLst/>
            </c:spPr>
            <c:extLst>
              <c:ext xmlns:c16="http://schemas.microsoft.com/office/drawing/2014/chart" uri="{C3380CC4-5D6E-409C-BE32-E72D297353CC}">
                <c16:uniqueId val="{0000000A-0249-41E0-9E71-067D191E3D17}"/>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19804</c:v>
                </c:pt>
              </c:numCache>
            </c:numRef>
          </c:val>
          <c:extLst>
            <c:ext xmlns:c16="http://schemas.microsoft.com/office/drawing/2014/chart" uri="{C3380CC4-5D6E-409C-BE32-E72D297353CC}">
              <c16:uniqueId val="{00000001-9DBB-455E-88F3-C296AAB4112B}"/>
            </c:ext>
          </c:extLst>
        </c:ser>
        <c:dLbls>
          <c:dLblPos val="outEnd"/>
          <c:showLegendKey val="0"/>
          <c:showVal val="1"/>
          <c:showCatName val="0"/>
          <c:showSerName val="0"/>
          <c:showPercent val="0"/>
          <c:showBubbleSize val="0"/>
        </c:dLbls>
        <c:gapWidth val="50"/>
        <c:overlap val="-15"/>
        <c:axId val="-2069070496"/>
        <c:axId val="-2069376608"/>
      </c:barChart>
      <c:catAx>
        <c:axId val="-206907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376608"/>
        <c:crosses val="autoZero"/>
        <c:auto val="1"/>
        <c:lblAlgn val="ctr"/>
        <c:lblOffset val="100"/>
        <c:noMultiLvlLbl val="0"/>
      </c:catAx>
      <c:valAx>
        <c:axId val="-2069376608"/>
        <c:scaling>
          <c:orientation val="minMax"/>
          <c:max val="30000"/>
          <c:min val="0"/>
        </c:scaling>
        <c:delete val="1"/>
        <c:axPos val="l"/>
        <c:numFmt formatCode="#,##0" sourceLinked="0"/>
        <c:majorTickMark val="out"/>
        <c:minorTickMark val="none"/>
        <c:tickLblPos val="nextTo"/>
        <c:crossAx val="-2069070496"/>
        <c:crosses val="autoZero"/>
        <c:crossBetween val="between"/>
        <c:majorUnit val="10000"/>
      </c:valAx>
      <c:spPr>
        <a:noFill/>
        <a:ln>
          <a:noFill/>
        </a:ln>
        <a:effectLst/>
      </c:spPr>
    </c:plotArea>
    <c:legend>
      <c:legendPos val="b"/>
      <c:layout>
        <c:manualLayout>
          <c:xMode val="edge"/>
          <c:yMode val="edge"/>
          <c:x val="0.15728044426054499"/>
          <c:y val="0.80385395459461095"/>
          <c:w val="0.72021079513971897"/>
          <c:h val="0.17170764748669401"/>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Hospitalization rate </a:t>
            </a:r>
          </a:p>
          <a:p>
            <a:pPr>
              <a:defRPr sz="1400"/>
            </a:pPr>
            <a:r>
              <a:rPr lang="en-US" sz="1400" b="0" dirty="0"/>
              <a:t>per 100 patients - adults</a:t>
            </a:r>
          </a:p>
        </c:rich>
      </c:tx>
      <c:layout>
        <c:manualLayout>
          <c:xMode val="edge"/>
          <c:yMode val="edge"/>
          <c:x val="0.205986264365279"/>
          <c:y val="0.10691799089429101"/>
        </c:manualLayout>
      </c:layout>
      <c:overlay val="0"/>
      <c:spPr>
        <a:noFill/>
        <a:ln>
          <a:noFill/>
        </a:ln>
        <a:effectLst/>
      </c:spPr>
    </c:title>
    <c:autoTitleDeleted val="0"/>
    <c:plotArea>
      <c:layout>
        <c:manualLayout>
          <c:layoutTarget val="inner"/>
          <c:xMode val="edge"/>
          <c:yMode val="edge"/>
          <c:x val="7.99623120522375E-2"/>
          <c:y val="4.53719543406058E-2"/>
          <c:w val="0.84614713289929899"/>
          <c:h val="0.66199891662850197"/>
        </c:manualLayout>
      </c:layout>
      <c:barChart>
        <c:barDir val="col"/>
        <c:grouping val="clustered"/>
        <c:varyColors val="0"/>
        <c:ser>
          <c:idx val="0"/>
          <c:order val="0"/>
          <c:tx>
            <c:strRef>
              <c:f>Sheet1!$B$1</c:f>
              <c:strCache>
                <c:ptCount val="1"/>
                <c:pt idx="0">
                  <c:v>Schizophrenia</c:v>
                </c:pt>
              </c:strCache>
            </c:strRef>
          </c:tx>
          <c:spPr>
            <a:solidFill>
              <a:schemeClr val="accent5">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85A0-41BD-BD7A-0F0DA3051A58}"/>
              </c:ext>
            </c:extLst>
          </c:dPt>
          <c:dPt>
            <c:idx val="1"/>
            <c:invertIfNegative val="0"/>
            <c:bubble3D val="0"/>
            <c:extLst>
              <c:ext xmlns:c16="http://schemas.microsoft.com/office/drawing/2014/chart" uri="{C3380CC4-5D6E-409C-BE32-E72D297353CC}">
                <c16:uniqueId val="{00000003-85A0-41BD-BD7A-0F0DA3051A58}"/>
              </c:ext>
            </c:extLst>
          </c:dPt>
          <c:dPt>
            <c:idx val="2"/>
            <c:invertIfNegative val="0"/>
            <c:bubble3D val="0"/>
            <c:extLst>
              <c:ext xmlns:c16="http://schemas.microsoft.com/office/drawing/2014/chart" uri="{C3380CC4-5D6E-409C-BE32-E72D297353CC}">
                <c16:uniqueId val="{00000005-85A0-41BD-BD7A-0F0DA3051A58}"/>
              </c:ext>
            </c:extLst>
          </c:dPt>
          <c:dPt>
            <c:idx val="3"/>
            <c:invertIfNegative val="0"/>
            <c:bubble3D val="0"/>
            <c:extLst>
              <c:ext xmlns:c16="http://schemas.microsoft.com/office/drawing/2014/chart" uri="{C3380CC4-5D6E-409C-BE32-E72D297353CC}">
                <c16:uniqueId val="{00000007-85A0-41BD-BD7A-0F0DA3051A58}"/>
              </c:ext>
            </c:extLst>
          </c:dPt>
          <c:dPt>
            <c:idx val="4"/>
            <c:invertIfNegative val="0"/>
            <c:bubble3D val="0"/>
            <c:extLst>
              <c:ext xmlns:c16="http://schemas.microsoft.com/office/drawing/2014/chart" uri="{C3380CC4-5D6E-409C-BE32-E72D297353CC}">
                <c16:uniqueId val="{00000009-85A0-41BD-BD7A-0F0DA3051A58}"/>
              </c:ext>
            </c:extLst>
          </c:dPt>
          <c:dPt>
            <c:idx val="5"/>
            <c:invertIfNegative val="0"/>
            <c:bubble3D val="0"/>
            <c:extLst>
              <c:ext xmlns:c16="http://schemas.microsoft.com/office/drawing/2014/chart" uri="{C3380CC4-5D6E-409C-BE32-E72D297353CC}">
                <c16:uniqueId val="{0000000B-85A0-41BD-BD7A-0F0DA3051A58}"/>
              </c:ext>
            </c:extLst>
          </c:dPt>
          <c:dPt>
            <c:idx val="6"/>
            <c:invertIfNegative val="0"/>
            <c:bubble3D val="0"/>
            <c:extLst>
              <c:ext xmlns:c16="http://schemas.microsoft.com/office/drawing/2014/chart" uri="{C3380CC4-5D6E-409C-BE32-E72D297353CC}">
                <c16:uniqueId val="{0000000D-85A0-41BD-BD7A-0F0DA3051A58}"/>
              </c:ext>
            </c:extLst>
          </c:dPt>
          <c:dPt>
            <c:idx val="7"/>
            <c:invertIfNegative val="0"/>
            <c:bubble3D val="0"/>
            <c:extLst>
              <c:ext xmlns:c16="http://schemas.microsoft.com/office/drawing/2014/chart" uri="{C3380CC4-5D6E-409C-BE32-E72D297353CC}">
                <c16:uniqueId val="{0000000F-85A0-41BD-BD7A-0F0DA3051A58}"/>
              </c:ext>
            </c:extLst>
          </c:dPt>
          <c:dPt>
            <c:idx val="9"/>
            <c:invertIfNegative val="0"/>
            <c:bubble3D val="0"/>
            <c:extLst>
              <c:ext xmlns:c16="http://schemas.microsoft.com/office/drawing/2014/chart" uri="{C3380CC4-5D6E-409C-BE32-E72D297353CC}">
                <c16:uniqueId val="{00000011-85A0-41BD-BD7A-0F0DA3051A58}"/>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Illinois</c:v>
                </c:pt>
                <c:pt idx="1">
                  <c:v>U.S.</c:v>
                </c:pt>
              </c:strCache>
            </c:strRef>
          </c:cat>
          <c:val>
            <c:numRef>
              <c:f>Sheet1!$B$2:$B$3</c:f>
              <c:numCache>
                <c:formatCode>0.0</c:formatCode>
                <c:ptCount val="2"/>
                <c:pt idx="0">
                  <c:v>63</c:v>
                </c:pt>
                <c:pt idx="1">
                  <c:v>40.4</c:v>
                </c:pt>
              </c:numCache>
            </c:numRef>
          </c:val>
          <c:extLst>
            <c:ext xmlns:c16="http://schemas.microsoft.com/office/drawing/2014/chart" uri="{C3380CC4-5D6E-409C-BE32-E72D297353CC}">
              <c16:uniqueId val="{00000012-85A0-41BD-BD7A-0F0DA3051A58}"/>
            </c:ext>
          </c:extLst>
        </c:ser>
        <c:ser>
          <c:idx val="1"/>
          <c:order val="1"/>
          <c:tx>
            <c:strRef>
              <c:f>Sheet1!$C$1</c:f>
              <c:strCache>
                <c:ptCount val="1"/>
                <c:pt idx="0">
                  <c:v>Bipolar Disorder</c:v>
                </c:pt>
              </c:strCache>
            </c:strRef>
          </c:tx>
          <c:spPr>
            <a:solidFill>
              <a:schemeClr val="accent4"/>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Illinois</c:v>
                </c:pt>
                <c:pt idx="1">
                  <c:v>U.S.</c:v>
                </c:pt>
              </c:strCache>
            </c:strRef>
          </c:cat>
          <c:val>
            <c:numRef>
              <c:f>Sheet1!$C$2:$C$3</c:f>
              <c:numCache>
                <c:formatCode>0.0</c:formatCode>
                <c:ptCount val="2"/>
                <c:pt idx="0">
                  <c:v>7.1</c:v>
                </c:pt>
                <c:pt idx="1">
                  <c:v>4.7</c:v>
                </c:pt>
              </c:numCache>
            </c:numRef>
          </c:val>
          <c:extLst>
            <c:ext xmlns:c16="http://schemas.microsoft.com/office/drawing/2014/chart" uri="{C3380CC4-5D6E-409C-BE32-E72D297353CC}">
              <c16:uniqueId val="{00000013-85A0-41BD-BD7A-0F0DA3051A58}"/>
            </c:ext>
          </c:extLst>
        </c:ser>
        <c:ser>
          <c:idx val="2"/>
          <c:order val="2"/>
          <c:tx>
            <c:strRef>
              <c:f>Sheet1!$D$1</c:f>
              <c:strCache>
                <c:ptCount val="1"/>
                <c:pt idx="0">
                  <c:v>Major Depressive Disorder</c:v>
                </c:pt>
              </c:strCache>
            </c:strRef>
          </c:tx>
          <c:spPr>
            <a:solidFill>
              <a:schemeClr val="accent2"/>
            </a:solidFill>
            <a:ln>
              <a:noFill/>
            </a:ln>
            <a:effectLst/>
          </c:spPr>
          <c:invertIfNegative val="0"/>
          <c:dPt>
            <c:idx val="0"/>
            <c:invertIfNegative val="0"/>
            <c:bubble3D val="0"/>
            <c:spPr>
              <a:solidFill>
                <a:schemeClr val="accent2">
                  <a:lumMod val="50000"/>
                </a:schemeClr>
              </a:solidFill>
              <a:ln>
                <a:noFill/>
              </a:ln>
              <a:effectLst/>
            </c:spPr>
            <c:extLst>
              <c:ext xmlns:c16="http://schemas.microsoft.com/office/drawing/2014/chart" uri="{C3380CC4-5D6E-409C-BE32-E72D297353CC}">
                <c16:uniqueId val="{00000009-CF32-4FC7-9322-76E84035207B}"/>
              </c:ext>
            </c:extLst>
          </c:dPt>
          <c:dPt>
            <c:idx val="1"/>
            <c:invertIfNegative val="0"/>
            <c:bubble3D val="0"/>
            <c:spPr>
              <a:solidFill>
                <a:schemeClr val="accent2">
                  <a:lumMod val="50000"/>
                </a:schemeClr>
              </a:solidFill>
              <a:ln>
                <a:noFill/>
              </a:ln>
              <a:effectLst/>
            </c:spPr>
            <c:extLst>
              <c:ext xmlns:c16="http://schemas.microsoft.com/office/drawing/2014/chart" uri="{C3380CC4-5D6E-409C-BE32-E72D297353CC}">
                <c16:uniqueId val="{0000000A-CF32-4FC7-9322-76E84035207B}"/>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Illinois</c:v>
                </c:pt>
                <c:pt idx="1">
                  <c:v>U.S.</c:v>
                </c:pt>
              </c:strCache>
            </c:strRef>
          </c:cat>
          <c:val>
            <c:numRef>
              <c:f>Sheet1!$D$2:$D$3</c:f>
              <c:numCache>
                <c:formatCode>0.0</c:formatCode>
                <c:ptCount val="2"/>
                <c:pt idx="0">
                  <c:v>3.3</c:v>
                </c:pt>
                <c:pt idx="1">
                  <c:v>2.2000000000000002</c:v>
                </c:pt>
              </c:numCache>
            </c:numRef>
          </c:val>
          <c:extLst>
            <c:ext xmlns:c16="http://schemas.microsoft.com/office/drawing/2014/chart" uri="{C3380CC4-5D6E-409C-BE32-E72D297353CC}">
              <c16:uniqueId val="{00000014-85A0-41BD-BD7A-0F0DA3051A58}"/>
            </c:ext>
          </c:extLst>
        </c:ser>
        <c:dLbls>
          <c:dLblPos val="outEnd"/>
          <c:showLegendKey val="0"/>
          <c:showVal val="1"/>
          <c:showCatName val="0"/>
          <c:showSerName val="0"/>
          <c:showPercent val="0"/>
          <c:showBubbleSize val="0"/>
        </c:dLbls>
        <c:gapWidth val="50"/>
        <c:overlap val="-15"/>
        <c:axId val="-2069418992"/>
        <c:axId val="-2069235792"/>
      </c:barChart>
      <c:catAx>
        <c:axId val="-206941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en-US"/>
          </a:p>
        </c:txPr>
        <c:crossAx val="-2069235792"/>
        <c:crosses val="autoZero"/>
        <c:auto val="1"/>
        <c:lblAlgn val="ctr"/>
        <c:lblOffset val="100"/>
        <c:noMultiLvlLbl val="0"/>
      </c:catAx>
      <c:valAx>
        <c:axId val="-2069235792"/>
        <c:scaling>
          <c:orientation val="minMax"/>
          <c:max val="100"/>
          <c:min val="0"/>
        </c:scaling>
        <c:delete val="1"/>
        <c:axPos val="l"/>
        <c:numFmt formatCode="#,##0" sourceLinked="0"/>
        <c:majorTickMark val="out"/>
        <c:minorTickMark val="none"/>
        <c:tickLblPos val="nextTo"/>
        <c:crossAx val="-2069418992"/>
        <c:crosses val="autoZero"/>
        <c:crossBetween val="between"/>
        <c:majorUnit val="10"/>
      </c:valAx>
      <c:spPr>
        <a:noFill/>
        <a:ln>
          <a:noFill/>
        </a:ln>
        <a:effectLst/>
      </c:spPr>
    </c:plotArea>
    <c:legend>
      <c:legendPos val="b"/>
      <c:layout>
        <c:manualLayout>
          <c:xMode val="edge"/>
          <c:yMode val="edge"/>
          <c:x val="0.22247799283271899"/>
          <c:y val="0.80079915485477504"/>
          <c:w val="0.69413177571085005"/>
          <c:h val="0.17476244722653"/>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defRPr/>
            </a:pPr>
            <a:r>
              <a:rPr lang="en-US" dirty="0"/>
              <a:t>Average length of stay in hospital</a:t>
            </a:r>
          </a:p>
          <a:p>
            <a:pPr>
              <a:defRPr/>
            </a:pPr>
            <a:r>
              <a:rPr lang="en-US" b="0" dirty="0"/>
              <a:t>all ages</a:t>
            </a:r>
          </a:p>
        </c:rich>
      </c:tx>
      <c:layout>
        <c:manualLayout>
          <c:xMode val="edge"/>
          <c:yMode val="edge"/>
          <c:x val="0.14368780142554"/>
          <c:y val="5.0120938156046103E-2"/>
        </c:manualLayout>
      </c:layout>
      <c:overlay val="0"/>
      <c:spPr>
        <a:noFill/>
        <a:ln>
          <a:noFill/>
        </a:ln>
        <a:effectLst/>
      </c:spPr>
    </c:title>
    <c:autoTitleDeleted val="0"/>
    <c:plotArea>
      <c:layout>
        <c:manualLayout>
          <c:layoutTarget val="inner"/>
          <c:xMode val="edge"/>
          <c:yMode val="edge"/>
          <c:x val="0.100315118102353"/>
          <c:y val="0.180146699719238"/>
          <c:w val="0.63062633984229299"/>
          <c:h val="0.70220581938204696"/>
        </c:manualLayout>
      </c:layout>
      <c:lineChart>
        <c:grouping val="standard"/>
        <c:varyColors val="0"/>
        <c:ser>
          <c:idx val="0"/>
          <c:order val="0"/>
          <c:tx>
            <c:strRef>
              <c:f>Sheet1!$B$1</c:f>
              <c:strCache>
                <c:ptCount val="1"/>
                <c:pt idx="0">
                  <c:v>Schizophrenia</c:v>
                </c:pt>
              </c:strCache>
            </c:strRef>
          </c:tx>
          <c:spPr>
            <a:ln w="28575" cap="rnd">
              <a:solidFill>
                <a:schemeClr val="accent5">
                  <a:alpha val="70000"/>
                </a:schemeClr>
              </a:solidFill>
              <a:round/>
            </a:ln>
            <a:effectLst/>
          </c:spPr>
          <c:marker>
            <c:symbol val="circle"/>
            <c:size val="6"/>
            <c:spPr>
              <a:solidFill>
                <a:schemeClr val="accent5">
                  <a:alpha val="70000"/>
                </a:schemeClr>
              </a:solidFill>
              <a:ln>
                <a:solidFill>
                  <a:schemeClr val="accent5">
                    <a:alpha val="70000"/>
                  </a:schemeClr>
                </a:solidFill>
              </a:ln>
              <a:effectLst/>
            </c:spPr>
          </c:marker>
          <c:dLbls>
            <c:dLbl>
              <c:idx val="14"/>
              <c:layout>
                <c:manualLayout>
                  <c:x val="1.43165958264853E-3"/>
                  <c:y val="-2.48739118459213E-2"/>
                </c:manualLayout>
              </c:layout>
              <c:dLblPos val="r"/>
              <c:showLegendKey val="0"/>
              <c:showVal val="0"/>
              <c:showCatName val="0"/>
              <c:showSerName val="1"/>
              <c:showPercent val="0"/>
              <c:showBubbleSize val="0"/>
              <c:extLst>
                <c:ext xmlns:c15="http://schemas.microsoft.com/office/drawing/2012/chart" uri="{CE6537A1-D6FC-4f65-9D91-7224C49458BB}">
                  <c15:layout>
                    <c:manualLayout>
                      <c:w val="0.22671108597424278"/>
                      <c:h val="8.997960832239682E-2"/>
                    </c:manualLayout>
                  </c15:layout>
                </c:ext>
                <c:ext xmlns:c16="http://schemas.microsoft.com/office/drawing/2014/chart" uri="{C3380CC4-5D6E-409C-BE32-E72D297353CC}">
                  <c16:uniqueId val="{00000000-1035-4009-A24E-B35AE51FC85A}"/>
                </c:ext>
              </c:extLst>
            </c:dLbl>
            <c:spPr>
              <a:solidFill>
                <a:srgbClr val="FFFFFF"/>
              </a:solidFill>
              <a:ln>
                <a:noFill/>
              </a:ln>
              <a:effectLst/>
            </c:spPr>
            <c:txPr>
              <a:bodyPr rot="0" vert="horz"/>
              <a:lstStyle/>
              <a:p>
                <a:pPr>
                  <a:defRPr b="1">
                    <a:solidFill>
                      <a:schemeClr val="accent5"/>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c15:spPr>
                <c15:showLeaderLines val="0"/>
              </c:ext>
            </c:extLst>
          </c:dLbls>
          <c:cat>
            <c:numRef>
              <c:f>Sheet1!$A$2:$A$16</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Sheet1!$B$2:$B$16</c:f>
              <c:numCache>
                <c:formatCode>General</c:formatCode>
                <c:ptCount val="15"/>
                <c:pt idx="0">
                  <c:v>11.124000000000001</c:v>
                </c:pt>
                <c:pt idx="1">
                  <c:v>11.42</c:v>
                </c:pt>
                <c:pt idx="2">
                  <c:v>12.869</c:v>
                </c:pt>
                <c:pt idx="3">
                  <c:v>11.343999999999999</c:v>
                </c:pt>
                <c:pt idx="4">
                  <c:v>11.725</c:v>
                </c:pt>
                <c:pt idx="5">
                  <c:v>11.67</c:v>
                </c:pt>
                <c:pt idx="6">
                  <c:v>11.414</c:v>
                </c:pt>
                <c:pt idx="7">
                  <c:v>11.803000000000001</c:v>
                </c:pt>
                <c:pt idx="8">
                  <c:v>11.692</c:v>
                </c:pt>
                <c:pt idx="9">
                  <c:v>11.476000000000001</c:v>
                </c:pt>
                <c:pt idx="10">
                  <c:v>11.49</c:v>
                </c:pt>
                <c:pt idx="11">
                  <c:v>12.308</c:v>
                </c:pt>
                <c:pt idx="12">
                  <c:v>11.157999999999999</c:v>
                </c:pt>
                <c:pt idx="13">
                  <c:v>11.167</c:v>
                </c:pt>
                <c:pt idx="14">
                  <c:v>11.327999999999999</c:v>
                </c:pt>
              </c:numCache>
            </c:numRef>
          </c:val>
          <c:smooth val="0"/>
          <c:extLst>
            <c:ext xmlns:c16="http://schemas.microsoft.com/office/drawing/2014/chart" uri="{C3380CC4-5D6E-409C-BE32-E72D297353CC}">
              <c16:uniqueId val="{00000001-2C22-48D5-B58F-39E6DD40E996}"/>
            </c:ext>
          </c:extLst>
        </c:ser>
        <c:ser>
          <c:idx val="3"/>
          <c:order val="1"/>
          <c:tx>
            <c:strRef>
              <c:f>Sheet1!$E$1</c:f>
              <c:strCache>
                <c:ptCount val="1"/>
                <c:pt idx="0">
                  <c:v>Heart Attack</c:v>
                </c:pt>
              </c:strCache>
            </c:strRef>
          </c:tx>
          <c:spPr>
            <a:ln w="28575" cap="rnd">
              <a:solidFill>
                <a:srgbClr val="757575">
                  <a:alpha val="70000"/>
                </a:srgbClr>
              </a:solidFill>
              <a:round/>
            </a:ln>
            <a:effectLst/>
          </c:spPr>
          <c:marker>
            <c:symbol val="circle"/>
            <c:size val="6"/>
            <c:spPr>
              <a:solidFill>
                <a:srgbClr val="757575">
                  <a:alpha val="70000"/>
                </a:srgbClr>
              </a:solidFill>
              <a:ln>
                <a:solidFill>
                  <a:srgbClr val="757575">
                    <a:alpha val="70000"/>
                  </a:srgbClr>
                </a:solidFill>
              </a:ln>
              <a:effectLst/>
            </c:spPr>
          </c:marker>
          <c:dLbls>
            <c:dLbl>
              <c:idx val="14"/>
              <c:layout>
                <c:manualLayout>
                  <c:x val="2.7503362961541399E-2"/>
                  <c:y val="-1.87015524061485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1035-4009-A24E-B35AE51FC85A}"/>
                </c:ext>
              </c:extLst>
            </c:dLbl>
            <c:spPr>
              <a:solidFill>
                <a:srgbClr val="FFFFFF"/>
              </a:solidFill>
              <a:ln>
                <a:noFill/>
              </a:ln>
              <a:effectLst/>
            </c:spPr>
            <c:txPr>
              <a:bodyPr rot="0" vert="horz"/>
              <a:lstStyle/>
              <a:p>
                <a:pPr>
                  <a:defRPr b="1">
                    <a:solidFill>
                      <a:srgbClr val="757575"/>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Sheet1!$A$2:$A$16</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Sheet1!$E$2:$E$16</c:f>
              <c:numCache>
                <c:formatCode>General</c:formatCode>
                <c:ptCount val="15"/>
                <c:pt idx="0">
                  <c:v>5.4859999999999998</c:v>
                </c:pt>
                <c:pt idx="1">
                  <c:v>5.3979999999999864</c:v>
                </c:pt>
                <c:pt idx="2">
                  <c:v>5.4119999999999999</c:v>
                </c:pt>
                <c:pt idx="3">
                  <c:v>5.375</c:v>
                </c:pt>
                <c:pt idx="4">
                  <c:v>5.3519999999999976</c:v>
                </c:pt>
                <c:pt idx="5">
                  <c:v>5.226</c:v>
                </c:pt>
                <c:pt idx="6">
                  <c:v>5.1289999999999862</c:v>
                </c:pt>
                <c:pt idx="7">
                  <c:v>5.032</c:v>
                </c:pt>
                <c:pt idx="8">
                  <c:v>4.9779999999999998</c:v>
                </c:pt>
                <c:pt idx="9">
                  <c:v>4.9420000000000002</c:v>
                </c:pt>
                <c:pt idx="10">
                  <c:v>4.7119999999999997</c:v>
                </c:pt>
                <c:pt idx="11">
                  <c:v>4.6339999999999977</c:v>
                </c:pt>
                <c:pt idx="12">
                  <c:v>4.593</c:v>
                </c:pt>
                <c:pt idx="13">
                  <c:v>4.5549999999999864</c:v>
                </c:pt>
                <c:pt idx="14">
                  <c:v>4.5019999999999998</c:v>
                </c:pt>
              </c:numCache>
            </c:numRef>
          </c:val>
          <c:smooth val="0"/>
          <c:extLst>
            <c:ext xmlns:c16="http://schemas.microsoft.com/office/drawing/2014/chart" uri="{C3380CC4-5D6E-409C-BE32-E72D297353CC}">
              <c16:uniqueId val="{0000000F-2C22-48D5-B58F-39E6DD40E996}"/>
            </c:ext>
          </c:extLst>
        </c:ser>
        <c:ser>
          <c:idx val="4"/>
          <c:order val="2"/>
          <c:tx>
            <c:strRef>
              <c:f>Sheet1!$F$1</c:f>
              <c:strCache>
                <c:ptCount val="1"/>
                <c:pt idx="0">
                  <c:v>Hip replacement</c:v>
                </c:pt>
              </c:strCache>
            </c:strRef>
          </c:tx>
          <c:spPr>
            <a:ln w="28575" cap="rnd">
              <a:solidFill>
                <a:srgbClr val="757575">
                  <a:alpha val="70000"/>
                </a:srgbClr>
              </a:solidFill>
              <a:round/>
            </a:ln>
            <a:effectLst/>
          </c:spPr>
          <c:marker>
            <c:symbol val="circle"/>
            <c:size val="6"/>
            <c:spPr>
              <a:solidFill>
                <a:srgbClr val="757575">
                  <a:alpha val="70000"/>
                </a:srgbClr>
              </a:solidFill>
              <a:ln>
                <a:solidFill>
                  <a:srgbClr val="757575">
                    <a:alpha val="70000"/>
                  </a:srgbClr>
                </a:solidFill>
              </a:ln>
              <a:effectLst/>
            </c:spPr>
          </c:marker>
          <c:dLbls>
            <c:dLbl>
              <c:idx val="14"/>
              <c:layout>
                <c:manualLayout>
                  <c:x val="5.2500282290874846E-3"/>
                  <c:y val="6.0373021879969173E-2"/>
                </c:manualLayout>
              </c:layout>
              <c:dLblPos val="r"/>
              <c:showLegendKey val="0"/>
              <c:showVal val="0"/>
              <c:showCatName val="0"/>
              <c:showSerName val="1"/>
              <c:showPercent val="0"/>
              <c:showBubbleSize val="0"/>
              <c:extLst>
                <c:ext xmlns:c15="http://schemas.microsoft.com/office/drawing/2012/chart" uri="{CE6537A1-D6FC-4f65-9D91-7224C49458BB}">
                  <c15:layout>
                    <c:manualLayout>
                      <c:w val="0.20635155299892688"/>
                      <c:h val="0.10173780607769206"/>
                    </c:manualLayout>
                  </c15:layout>
                </c:ext>
                <c:ext xmlns:c16="http://schemas.microsoft.com/office/drawing/2014/chart" uri="{C3380CC4-5D6E-409C-BE32-E72D297353CC}">
                  <c16:uniqueId val="{00000000-B7E4-7B44-8F50-E38BE4207E5F}"/>
                </c:ext>
              </c:extLst>
            </c:dLbl>
            <c:spPr>
              <a:solidFill>
                <a:srgbClr val="FFFFFF"/>
              </a:solidFill>
              <a:ln>
                <a:noFill/>
              </a:ln>
              <a:effectLst/>
            </c:spPr>
            <c:txPr>
              <a:bodyPr rot="0" vert="horz"/>
              <a:lstStyle/>
              <a:p>
                <a:pPr>
                  <a:defRPr b="1">
                    <a:solidFill>
                      <a:schemeClr val="bg2"/>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c15:spPr>
                <c15:showLeaderLines val="0"/>
              </c:ext>
            </c:extLst>
          </c:dLbls>
          <c:cat>
            <c:numRef>
              <c:f>Sheet1!$A$2:$A$16</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Sheet1!$F$2:$F$16</c:f>
              <c:numCache>
                <c:formatCode>General</c:formatCode>
                <c:ptCount val="15"/>
                <c:pt idx="0">
                  <c:v>4.5639999999999956</c:v>
                </c:pt>
                <c:pt idx="1">
                  <c:v>4.5359999999999996</c:v>
                </c:pt>
                <c:pt idx="2">
                  <c:v>4.3360000000000003</c:v>
                </c:pt>
                <c:pt idx="3">
                  <c:v>4.2569999999999997</c:v>
                </c:pt>
                <c:pt idx="4">
                  <c:v>4.09</c:v>
                </c:pt>
                <c:pt idx="5">
                  <c:v>3.9860000000000002</c:v>
                </c:pt>
                <c:pt idx="6">
                  <c:v>4.0039999999999996</c:v>
                </c:pt>
                <c:pt idx="7">
                  <c:v>3.8149999999999991</c:v>
                </c:pt>
                <c:pt idx="8">
                  <c:v>3.6</c:v>
                </c:pt>
                <c:pt idx="9">
                  <c:v>3.5339999999999998</c:v>
                </c:pt>
                <c:pt idx="10">
                  <c:v>3.4</c:v>
                </c:pt>
                <c:pt idx="11">
                  <c:v>3.3330000000000002</c:v>
                </c:pt>
                <c:pt idx="12">
                  <c:v>3.1579999999999999</c:v>
                </c:pt>
                <c:pt idx="13">
                  <c:v>2.9889999999999999</c:v>
                </c:pt>
                <c:pt idx="14">
                  <c:v>2.82</c:v>
                </c:pt>
              </c:numCache>
            </c:numRef>
          </c:val>
          <c:smooth val="0"/>
          <c:extLst>
            <c:ext xmlns:c16="http://schemas.microsoft.com/office/drawing/2014/chart" uri="{C3380CC4-5D6E-409C-BE32-E72D297353CC}">
              <c16:uniqueId val="{0000001D-2C22-48D5-B58F-39E6DD40E996}"/>
            </c:ext>
          </c:extLst>
        </c:ser>
        <c:ser>
          <c:idx val="5"/>
          <c:order val="3"/>
          <c:tx>
            <c:strRef>
              <c:f>Sheet1!$G$1</c:f>
              <c:strCache>
                <c:ptCount val="1"/>
                <c:pt idx="0">
                  <c:v>Kidney transplant</c:v>
                </c:pt>
              </c:strCache>
            </c:strRef>
          </c:tx>
          <c:spPr>
            <a:ln w="28575" cap="rnd">
              <a:solidFill>
                <a:schemeClr val="bg2">
                  <a:alpha val="70000"/>
                </a:schemeClr>
              </a:solidFill>
              <a:round/>
            </a:ln>
            <a:effectLst/>
          </c:spPr>
          <c:marker>
            <c:symbol val="circle"/>
            <c:size val="6"/>
            <c:spPr>
              <a:solidFill>
                <a:schemeClr val="bg2">
                  <a:alpha val="70000"/>
                </a:schemeClr>
              </a:solidFill>
              <a:ln>
                <a:solidFill>
                  <a:schemeClr val="bg2">
                    <a:alpha val="70000"/>
                  </a:schemeClr>
                </a:solidFill>
              </a:ln>
              <a:effectLst/>
            </c:spPr>
          </c:marker>
          <c:dLbls>
            <c:dLbl>
              <c:idx val="14"/>
              <c:layout>
                <c:manualLayout>
                  <c:x val="3.18302709277317E-3"/>
                  <c:y val="-2.07187314108217E-2"/>
                </c:manualLayout>
              </c:layout>
              <c:dLblPos val="r"/>
              <c:showLegendKey val="0"/>
              <c:showVal val="0"/>
              <c:showCatName val="0"/>
              <c:showSerName val="1"/>
              <c:showPercent val="0"/>
              <c:showBubbleSize val="0"/>
              <c:extLst>
                <c:ext xmlns:c15="http://schemas.microsoft.com/office/drawing/2012/chart" uri="{CE6537A1-D6FC-4f65-9D91-7224C49458BB}">
                  <c15:layout>
                    <c:manualLayout>
                      <c:w val="0.2428484787307337"/>
                      <c:h val="5.3195660576938655E-2"/>
                    </c:manualLayout>
                  </c15:layout>
                </c:ext>
                <c:ext xmlns:c16="http://schemas.microsoft.com/office/drawing/2014/chart" uri="{C3380CC4-5D6E-409C-BE32-E72D297353CC}">
                  <c16:uniqueId val="{00000001-1035-4009-A24E-B35AE51FC85A}"/>
                </c:ext>
              </c:extLst>
            </c:dLbl>
            <c:spPr>
              <a:solidFill>
                <a:srgbClr val="FFFFFF"/>
              </a:solidFill>
              <a:ln>
                <a:noFill/>
              </a:ln>
              <a:effectLst/>
            </c:spPr>
            <c:txPr>
              <a:bodyPr rot="0" vert="horz"/>
              <a:lstStyle/>
              <a:p>
                <a:pPr>
                  <a:defRPr b="1">
                    <a:solidFill>
                      <a:srgbClr val="757575"/>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c15:spPr>
                <c15:showLeaderLines val="0"/>
              </c:ext>
            </c:extLst>
          </c:dLbls>
          <c:cat>
            <c:numRef>
              <c:f>Sheet1!$A$2:$A$16</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Sheet1!$G$2:$G$16</c:f>
              <c:numCache>
                <c:formatCode>General</c:formatCode>
                <c:ptCount val="15"/>
                <c:pt idx="0">
                  <c:v>8.4610000000000003</c:v>
                </c:pt>
                <c:pt idx="1">
                  <c:v>8.6470000000000002</c:v>
                </c:pt>
                <c:pt idx="2">
                  <c:v>8.0990000000000002</c:v>
                </c:pt>
                <c:pt idx="3">
                  <c:v>8.1130000000000013</c:v>
                </c:pt>
                <c:pt idx="4">
                  <c:v>8.0170000000000012</c:v>
                </c:pt>
                <c:pt idx="5">
                  <c:v>7.891</c:v>
                </c:pt>
                <c:pt idx="6">
                  <c:v>7.5309999999999997</c:v>
                </c:pt>
                <c:pt idx="7">
                  <c:v>7.4960000000000004</c:v>
                </c:pt>
                <c:pt idx="8">
                  <c:v>7.1119999999999974</c:v>
                </c:pt>
                <c:pt idx="9">
                  <c:v>7.2060000000000004</c:v>
                </c:pt>
                <c:pt idx="10">
                  <c:v>7.4639999999999986</c:v>
                </c:pt>
                <c:pt idx="11">
                  <c:v>7.2910000000000004</c:v>
                </c:pt>
                <c:pt idx="12">
                  <c:v>6.7050000000000001</c:v>
                </c:pt>
                <c:pt idx="13">
                  <c:v>6.819</c:v>
                </c:pt>
                <c:pt idx="14">
                  <c:v>6.6979999999999853</c:v>
                </c:pt>
              </c:numCache>
            </c:numRef>
          </c:val>
          <c:smooth val="0"/>
          <c:extLst>
            <c:ext xmlns:c16="http://schemas.microsoft.com/office/drawing/2014/chart" uri="{C3380CC4-5D6E-409C-BE32-E72D297353CC}">
              <c16:uniqueId val="{0000002B-2C22-48D5-B58F-39E6DD40E996}"/>
            </c:ext>
          </c:extLst>
        </c:ser>
        <c:dLbls>
          <c:dLblPos val="t"/>
          <c:showLegendKey val="0"/>
          <c:showVal val="1"/>
          <c:showCatName val="0"/>
          <c:showSerName val="0"/>
          <c:showPercent val="0"/>
          <c:showBubbleSize val="0"/>
        </c:dLbls>
        <c:marker val="1"/>
        <c:smooth val="0"/>
        <c:axId val="2126173832"/>
        <c:axId val="2126177304"/>
      </c:lineChart>
      <c:catAx>
        <c:axId val="2126173832"/>
        <c:scaling>
          <c:orientation val="minMax"/>
        </c:scaling>
        <c:delete val="0"/>
        <c:axPos val="b"/>
        <c:numFmt formatCode="General" sourceLinked="1"/>
        <c:majorTickMark val="none"/>
        <c:minorTickMark val="none"/>
        <c:tickLblPos val="low"/>
        <c:spPr>
          <a:noFill/>
          <a:ln w="15875" cap="flat" cmpd="sng" algn="ctr">
            <a:solidFill>
              <a:schemeClr val="tx1">
                <a:lumMod val="25000"/>
                <a:lumOff val="75000"/>
              </a:schemeClr>
            </a:solidFill>
            <a:round/>
          </a:ln>
          <a:effectLst/>
        </c:spPr>
        <c:txPr>
          <a:bodyPr rot="0"/>
          <a:lstStyle/>
          <a:p>
            <a:pPr>
              <a:defRPr/>
            </a:pPr>
            <a:endParaRPr lang="en-US"/>
          </a:p>
        </c:txPr>
        <c:crossAx val="2126177304"/>
        <c:crossesAt val="0"/>
        <c:auto val="1"/>
        <c:lblAlgn val="ctr"/>
        <c:lblOffset val="100"/>
        <c:noMultiLvlLbl val="0"/>
      </c:catAx>
      <c:valAx>
        <c:axId val="2126177304"/>
        <c:scaling>
          <c:orientation val="minMax"/>
          <c:max val="14"/>
          <c:min val="0"/>
        </c:scaling>
        <c:delete val="0"/>
        <c:axPos val="l"/>
        <c:majorGridlines>
          <c:spPr>
            <a:ln w="9525" cap="flat" cmpd="sng" algn="ctr">
              <a:solidFill>
                <a:schemeClr val="tx1">
                  <a:lumMod val="5000"/>
                  <a:lumOff val="95000"/>
                </a:schemeClr>
              </a:solidFill>
              <a:round/>
            </a:ln>
            <a:effectLst/>
          </c:spPr>
        </c:majorGridlines>
        <c:title>
          <c:tx>
            <c:rich>
              <a:bodyPr rot="-5400000" vert="horz"/>
              <a:lstStyle/>
              <a:p>
                <a:pPr>
                  <a:defRPr sz="1400"/>
                </a:pPr>
                <a:r>
                  <a:rPr lang="en-US" sz="1400"/>
                  <a:t> Average length of stay (days)</a:t>
                </a:r>
              </a:p>
            </c:rich>
          </c:tx>
          <c:overlay val="0"/>
          <c:spPr>
            <a:noFill/>
            <a:ln>
              <a:noFill/>
            </a:ln>
            <a:effectLst/>
          </c:spPr>
        </c:title>
        <c:numFmt formatCode="General" sourceLinked="1"/>
        <c:majorTickMark val="out"/>
        <c:minorTickMark val="none"/>
        <c:tickLblPos val="nextTo"/>
        <c:spPr>
          <a:noFill/>
          <a:ln>
            <a:noFill/>
          </a:ln>
          <a:effectLst/>
        </c:spPr>
        <c:txPr>
          <a:bodyPr rot="-60000000" vert="horz"/>
          <a:lstStyle/>
          <a:p>
            <a:pPr>
              <a:defRPr/>
            </a:pPr>
            <a:endParaRPr lang="en-US"/>
          </a:p>
        </c:txPr>
        <c:crossAx val="2126173832"/>
        <c:crosses val="autoZero"/>
        <c:crossBetween val="between"/>
        <c:majorUnit val="2"/>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1" dirty="0">
                <a:solidFill>
                  <a:schemeClr val="tx1"/>
                </a:solidFill>
              </a:rPr>
              <a:t>Serious mental</a:t>
            </a:r>
            <a:r>
              <a:rPr lang="en-US" sz="1400" b="1" baseline="0" dirty="0">
                <a:solidFill>
                  <a:schemeClr val="tx1"/>
                </a:solidFill>
              </a:rPr>
              <a:t> illness</a:t>
            </a:r>
          </a:p>
          <a:p>
            <a:pPr>
              <a:defRPr>
                <a:solidFill>
                  <a:schemeClr val="tx1"/>
                </a:solidFill>
              </a:defRPr>
            </a:pPr>
            <a:r>
              <a:rPr lang="en-US" sz="1400" b="1" dirty="0">
                <a:solidFill>
                  <a:schemeClr val="tx1"/>
                </a:solidFill>
              </a:rPr>
              <a:t>$349 million</a:t>
            </a:r>
          </a:p>
        </c:rich>
      </c:tx>
      <c:layout>
        <c:manualLayout>
          <c:xMode val="edge"/>
          <c:yMode val="edge"/>
          <c:x val="0.1771211325856995"/>
          <c:y val="8.64864751601518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4.6338344070627535E-2"/>
          <c:y val="0.23162162402846773"/>
          <c:w val="0.80227280680823998"/>
          <c:h val="0.66049893947989735"/>
        </c:manualLayout>
      </c:layout>
      <c:pieChart>
        <c:varyColors val="1"/>
        <c:ser>
          <c:idx val="0"/>
          <c:order val="0"/>
          <c:tx>
            <c:strRef>
              <c:f>Sheet1!$B$1</c:f>
              <c:strCache>
                <c:ptCount val="1"/>
                <c:pt idx="0">
                  <c:v>Series 1</c:v>
                </c:pt>
              </c:strCache>
            </c:strRef>
          </c:tx>
          <c:dPt>
            <c:idx val="0"/>
            <c:bubble3D val="0"/>
            <c:spPr>
              <a:solidFill>
                <a:schemeClr val="accent3">
                  <a:lumMod val="75000"/>
                  <a:alpha val="70000"/>
                </a:schemeClr>
              </a:solidFill>
              <a:ln w="19050">
                <a:solidFill>
                  <a:schemeClr val="lt1"/>
                </a:solidFill>
              </a:ln>
              <a:effectLst/>
            </c:spPr>
            <c:extLst>
              <c:ext xmlns:c16="http://schemas.microsoft.com/office/drawing/2014/chart" uri="{C3380CC4-5D6E-409C-BE32-E72D297353CC}">
                <c16:uniqueId val="{00000002-549D-4186-9F15-8B9D647F7251}"/>
              </c:ext>
            </c:extLst>
          </c:dPt>
          <c:dPt>
            <c:idx val="1"/>
            <c:bubble3D val="0"/>
            <c:spPr>
              <a:solidFill>
                <a:schemeClr val="accent3">
                  <a:lumMod val="50000"/>
                  <a:alpha val="70000"/>
                </a:schemeClr>
              </a:solidFill>
              <a:ln w="19050">
                <a:solidFill>
                  <a:schemeClr val="lt1"/>
                </a:solidFill>
              </a:ln>
              <a:effectLst/>
            </c:spPr>
            <c:extLst>
              <c:ext xmlns:c16="http://schemas.microsoft.com/office/drawing/2014/chart" uri="{C3380CC4-5D6E-409C-BE32-E72D297353CC}">
                <c16:uniqueId val="{00000004-549D-4186-9F15-8B9D647F7251}"/>
              </c:ext>
            </c:extLst>
          </c:dPt>
          <c:dPt>
            <c:idx val="2"/>
            <c:bubble3D val="0"/>
            <c:spPr>
              <a:solidFill>
                <a:schemeClr val="accent3">
                  <a:lumMod val="20000"/>
                  <a:lumOff val="80000"/>
                  <a:alpha val="50000"/>
                </a:schemeClr>
              </a:solidFill>
              <a:ln w="19050">
                <a:solidFill>
                  <a:schemeClr val="lt1"/>
                </a:solidFill>
              </a:ln>
              <a:effectLst/>
            </c:spPr>
            <c:extLst>
              <c:ext xmlns:c16="http://schemas.microsoft.com/office/drawing/2014/chart" uri="{C3380CC4-5D6E-409C-BE32-E72D297353CC}">
                <c16:uniqueId val="{00000005-549D-4186-9F15-8B9D647F7251}"/>
              </c:ext>
            </c:extLst>
          </c:dPt>
          <c:dPt>
            <c:idx val="3"/>
            <c:bubble3D val="0"/>
            <c:spPr>
              <a:solidFill>
                <a:schemeClr val="accent3">
                  <a:lumMod val="60000"/>
                  <a:lumOff val="40000"/>
                  <a:alpha val="70000"/>
                </a:schemeClr>
              </a:solidFill>
              <a:ln w="19050">
                <a:solidFill>
                  <a:schemeClr val="lt1"/>
                </a:solidFill>
              </a:ln>
              <a:effectLst/>
            </c:spPr>
            <c:extLst>
              <c:ext xmlns:c16="http://schemas.microsoft.com/office/drawing/2014/chart" uri="{C3380CC4-5D6E-409C-BE32-E72D297353CC}">
                <c16:uniqueId val="{00000001-549D-4186-9F15-8B9D647F7251}"/>
              </c:ext>
            </c:extLst>
          </c:dPt>
          <c:dPt>
            <c:idx val="4"/>
            <c:bubble3D val="0"/>
            <c:spPr>
              <a:solidFill>
                <a:schemeClr val="accent3">
                  <a:lumMod val="40000"/>
                  <a:lumOff val="60000"/>
                  <a:alpha val="50000"/>
                </a:schemeClr>
              </a:solidFill>
              <a:ln w="19050">
                <a:solidFill>
                  <a:schemeClr val="lt1"/>
                </a:solidFill>
              </a:ln>
              <a:effectLst/>
            </c:spPr>
            <c:extLst>
              <c:ext xmlns:c16="http://schemas.microsoft.com/office/drawing/2014/chart" uri="{C3380CC4-5D6E-409C-BE32-E72D297353CC}">
                <c16:uniqueId val="{00000003-549D-4186-9F15-8B9D647F7251}"/>
              </c:ext>
            </c:extLst>
          </c:dPt>
          <c:dLbls>
            <c:dLbl>
              <c:idx val="0"/>
              <c:layout>
                <c:manualLayout>
                  <c:x val="-0.26023240276783582"/>
                  <c:y val="0.12242838935572029"/>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549D-4186-9F15-8B9D647F7251}"/>
                </c:ext>
              </c:extLst>
            </c:dLbl>
            <c:dLbl>
              <c:idx val="1"/>
              <c:layout>
                <c:manualLayout>
                  <c:x val="4.0405631114292535E-3"/>
                  <c:y val="-9.6494495196098005E-3"/>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13636363636363635"/>
                      <c:h val="0.12058210479059639"/>
                    </c:manualLayout>
                  </c15:layout>
                </c:ext>
                <c:ext xmlns:c16="http://schemas.microsoft.com/office/drawing/2014/chart" uri="{C3380CC4-5D6E-409C-BE32-E72D297353CC}">
                  <c16:uniqueId val="{00000004-549D-4186-9F15-8B9D647F7251}"/>
                </c:ext>
              </c:extLst>
            </c:dLbl>
            <c:dLbl>
              <c:idx val="2"/>
              <c:layout>
                <c:manualLayout>
                  <c:x val="0"/>
                  <c:y val="5.446081104512436E-2"/>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1818181818181817"/>
                      <c:h val="0.11642410117712755"/>
                    </c:manualLayout>
                  </c15:layout>
                </c:ext>
                <c:ext xmlns:c16="http://schemas.microsoft.com/office/drawing/2014/chart" uri="{C3380CC4-5D6E-409C-BE32-E72D297353CC}">
                  <c16:uniqueId val="{00000005-549D-4186-9F15-8B9D647F7251}"/>
                </c:ext>
              </c:extLst>
            </c:dLbl>
            <c:dLbl>
              <c:idx val="3"/>
              <c:layout>
                <c:manualLayout>
                  <c:x val="0.16565656565656567"/>
                  <c:y val="-0.22836698762525739"/>
                </c:manualLayout>
              </c:layout>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2626262626262628"/>
                      <c:h val="0.11309769828635248"/>
                    </c:manualLayout>
                  </c15:layout>
                </c:ext>
                <c:ext xmlns:c16="http://schemas.microsoft.com/office/drawing/2014/chart" uri="{C3380CC4-5D6E-409C-BE32-E72D297353CC}">
                  <c16:uniqueId val="{00000001-549D-4186-9F15-8B9D647F7251}"/>
                </c:ext>
              </c:extLst>
            </c:dLbl>
            <c:dLbl>
              <c:idx val="4"/>
              <c:layout>
                <c:manualLayout>
                  <c:x val="0.17373737373737375"/>
                  <c:y val="0.17917367961449349"/>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292929292929293"/>
                      <c:h val="0.15301453297565334"/>
                    </c:manualLayout>
                  </c15:layout>
                </c:ext>
                <c:ext xmlns:c16="http://schemas.microsoft.com/office/drawing/2014/chart" uri="{C3380CC4-5D6E-409C-BE32-E72D297353CC}">
                  <c16:uniqueId val="{00000003-549D-4186-9F15-8B9D647F725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Medicare</c:v>
                </c:pt>
                <c:pt idx="1">
                  <c:v>Other</c:v>
                </c:pt>
                <c:pt idx="2">
                  <c:v>Uninsured</c:v>
                </c:pt>
                <c:pt idx="3">
                  <c:v>Medicaid</c:v>
                </c:pt>
                <c:pt idx="4">
                  <c:v>Private insurance</c:v>
                </c:pt>
              </c:strCache>
            </c:strRef>
          </c:cat>
          <c:val>
            <c:numRef>
              <c:f>Sheet1!$B$2:$B$6</c:f>
              <c:numCache>
                <c:formatCode>0%</c:formatCode>
                <c:ptCount val="5"/>
                <c:pt idx="0">
                  <c:v>0.31789398285218112</c:v>
                </c:pt>
                <c:pt idx="1">
                  <c:v>1.6994096337093721E-2</c:v>
                </c:pt>
                <c:pt idx="2">
                  <c:v>2.3197464837338422E-2</c:v>
                </c:pt>
                <c:pt idx="3">
                  <c:v>0.39748326670311829</c:v>
                </c:pt>
                <c:pt idx="4">
                  <c:v>0.24443118927026916</c:v>
                </c:pt>
              </c:numCache>
            </c:numRef>
          </c:val>
          <c:extLst>
            <c:ext xmlns:c16="http://schemas.microsoft.com/office/drawing/2014/chart" uri="{C3380CC4-5D6E-409C-BE32-E72D297353CC}">
              <c16:uniqueId val="{00000000-549D-4186-9F15-8B9D647F725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1" dirty="0">
                <a:solidFill>
                  <a:schemeClr val="tx1"/>
                </a:solidFill>
              </a:rPr>
              <a:t>All hospitalizations</a:t>
            </a:r>
          </a:p>
          <a:p>
            <a:pPr>
              <a:defRPr>
                <a:solidFill>
                  <a:schemeClr val="tx1"/>
                </a:solidFill>
              </a:defRPr>
            </a:pPr>
            <a:r>
              <a:rPr lang="en-US" sz="1400" b="1" dirty="0">
                <a:solidFill>
                  <a:schemeClr val="tx1"/>
                </a:solidFill>
              </a:rPr>
              <a:t>$16</a:t>
            </a:r>
            <a:r>
              <a:rPr lang="en-US" sz="1400" b="1" baseline="0" dirty="0">
                <a:solidFill>
                  <a:schemeClr val="tx1"/>
                </a:solidFill>
              </a:rPr>
              <a:t> billion</a:t>
            </a:r>
            <a:endParaRPr lang="en-US" sz="1400" b="1" dirty="0">
              <a:solidFill>
                <a:schemeClr val="tx1"/>
              </a:solidFill>
            </a:endParaRPr>
          </a:p>
        </c:rich>
      </c:tx>
      <c:layout>
        <c:manualLayout>
          <c:xMode val="edge"/>
          <c:yMode val="edge"/>
          <c:x val="0.24639241302995973"/>
          <c:y val="8.553974230310704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134469700527853"/>
          <c:y val="0.19542934888764657"/>
          <c:w val="0.79719358759752834"/>
          <c:h val="0.5716088880507042"/>
        </c:manualLayout>
      </c:layout>
      <c:pieChart>
        <c:varyColors val="1"/>
        <c:ser>
          <c:idx val="0"/>
          <c:order val="0"/>
          <c:tx>
            <c:strRef>
              <c:f>Sheet1!$B$1</c:f>
              <c:strCache>
                <c:ptCount val="1"/>
                <c:pt idx="0">
                  <c:v>Sales</c:v>
                </c:pt>
              </c:strCache>
            </c:strRef>
          </c:tx>
          <c:dPt>
            <c:idx val="0"/>
            <c:bubble3D val="0"/>
            <c:spPr>
              <a:solidFill>
                <a:schemeClr val="accent3">
                  <a:lumMod val="75000"/>
                  <a:alpha val="70000"/>
                </a:schemeClr>
              </a:solidFill>
              <a:ln w="19050">
                <a:solidFill>
                  <a:schemeClr val="lt1"/>
                </a:solidFill>
              </a:ln>
              <a:effectLst/>
            </c:spPr>
            <c:extLst>
              <c:ext xmlns:c16="http://schemas.microsoft.com/office/drawing/2014/chart" uri="{C3380CC4-5D6E-409C-BE32-E72D297353CC}">
                <c16:uniqueId val="{00000002-562A-49DF-804E-29B0D4DBC1F4}"/>
              </c:ext>
            </c:extLst>
          </c:dPt>
          <c:dPt>
            <c:idx val="1"/>
            <c:bubble3D val="0"/>
            <c:spPr>
              <a:solidFill>
                <a:schemeClr val="accent3">
                  <a:lumMod val="50000"/>
                  <a:alpha val="70000"/>
                </a:schemeClr>
              </a:solidFill>
              <a:ln w="19050">
                <a:solidFill>
                  <a:schemeClr val="lt1"/>
                </a:solidFill>
              </a:ln>
              <a:effectLst/>
            </c:spPr>
            <c:extLst>
              <c:ext xmlns:c16="http://schemas.microsoft.com/office/drawing/2014/chart" uri="{C3380CC4-5D6E-409C-BE32-E72D297353CC}">
                <c16:uniqueId val="{00000004-562A-49DF-804E-29B0D4DBC1F4}"/>
              </c:ext>
            </c:extLst>
          </c:dPt>
          <c:dPt>
            <c:idx val="2"/>
            <c:bubble3D val="0"/>
            <c:spPr>
              <a:solidFill>
                <a:schemeClr val="accent3">
                  <a:lumMod val="20000"/>
                  <a:lumOff val="80000"/>
                  <a:alpha val="50000"/>
                </a:schemeClr>
              </a:solidFill>
              <a:ln w="19050">
                <a:solidFill>
                  <a:schemeClr val="lt1"/>
                </a:solidFill>
              </a:ln>
              <a:effectLst/>
            </c:spPr>
            <c:extLst>
              <c:ext xmlns:c16="http://schemas.microsoft.com/office/drawing/2014/chart" uri="{C3380CC4-5D6E-409C-BE32-E72D297353CC}">
                <c16:uniqueId val="{00000005-562A-49DF-804E-29B0D4DBC1F4}"/>
              </c:ext>
            </c:extLst>
          </c:dPt>
          <c:dPt>
            <c:idx val="3"/>
            <c:bubble3D val="0"/>
            <c:spPr>
              <a:solidFill>
                <a:schemeClr val="accent3">
                  <a:lumMod val="60000"/>
                  <a:lumOff val="40000"/>
                  <a:alpha val="70000"/>
                </a:schemeClr>
              </a:solidFill>
              <a:ln w="19050">
                <a:solidFill>
                  <a:schemeClr val="lt1"/>
                </a:solidFill>
              </a:ln>
              <a:effectLst/>
            </c:spPr>
            <c:extLst>
              <c:ext xmlns:c16="http://schemas.microsoft.com/office/drawing/2014/chart" uri="{C3380CC4-5D6E-409C-BE32-E72D297353CC}">
                <c16:uniqueId val="{00000001-562A-49DF-804E-29B0D4DBC1F4}"/>
              </c:ext>
            </c:extLst>
          </c:dPt>
          <c:dPt>
            <c:idx val="4"/>
            <c:bubble3D val="0"/>
            <c:spPr>
              <a:solidFill>
                <a:schemeClr val="accent3">
                  <a:lumMod val="40000"/>
                  <a:lumOff val="60000"/>
                  <a:alpha val="50000"/>
                </a:schemeClr>
              </a:solidFill>
              <a:ln w="19050">
                <a:solidFill>
                  <a:schemeClr val="lt1"/>
                </a:solidFill>
              </a:ln>
              <a:effectLst/>
            </c:spPr>
            <c:extLst>
              <c:ext xmlns:c16="http://schemas.microsoft.com/office/drawing/2014/chart" uri="{C3380CC4-5D6E-409C-BE32-E72D297353CC}">
                <c16:uniqueId val="{00000003-562A-49DF-804E-29B0D4DBC1F4}"/>
              </c:ext>
            </c:extLst>
          </c:dPt>
          <c:dLbls>
            <c:dLbl>
              <c:idx val="0"/>
              <c:layout>
                <c:manualLayout>
                  <c:x val="-0.19536548051373875"/>
                  <c:y val="1.785827344428798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562A-49DF-804E-29B0D4DBC1F4}"/>
                </c:ext>
              </c:extLst>
            </c:dLbl>
            <c:dLbl>
              <c:idx val="1"/>
              <c:layout>
                <c:manualLayout>
                  <c:x val="7.9481044786494356E-2"/>
                  <c:y val="-3.245795418572227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562A-49DF-804E-29B0D4DBC1F4}"/>
                </c:ext>
              </c:extLst>
            </c:dLbl>
            <c:dLbl>
              <c:idx val="2"/>
              <c:layout>
                <c:manualLayout>
                  <c:x val="0.19485321975923744"/>
                  <c:y val="3.2150819362964767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7836174251319634"/>
                      <c:h val="9.4093716533417748E-2"/>
                    </c:manualLayout>
                  </c15:layout>
                </c:ext>
                <c:ext xmlns:c16="http://schemas.microsoft.com/office/drawing/2014/chart" uri="{C3380CC4-5D6E-409C-BE32-E72D297353CC}">
                  <c16:uniqueId val="{00000005-562A-49DF-804E-29B0D4DBC1F4}"/>
                </c:ext>
              </c:extLst>
            </c:dLbl>
            <c:dLbl>
              <c:idx val="3"/>
              <c:layout>
                <c:manualLayout>
                  <c:x val="0.17238341527626699"/>
                  <c:y val="-0.1316638490189871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485770360642843"/>
                      <c:h val="7.741346678431188E-2"/>
                    </c:manualLayout>
                  </c15:layout>
                </c:ext>
                <c:ext xmlns:c16="http://schemas.microsoft.com/office/drawing/2014/chart" uri="{C3380CC4-5D6E-409C-BE32-E72D297353CC}">
                  <c16:uniqueId val="{00000001-562A-49DF-804E-29B0D4DBC1F4}"/>
                </c:ext>
              </c:extLst>
            </c:dLbl>
            <c:dLbl>
              <c:idx val="4"/>
              <c:layout>
                <c:manualLayout>
                  <c:x val="0.21883209557858851"/>
                  <c:y val="0.12598612055939848"/>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1350345650762159"/>
                      <c:h val="0.12609994903537664"/>
                    </c:manualLayout>
                  </c15:layout>
                </c:ext>
                <c:ext xmlns:c16="http://schemas.microsoft.com/office/drawing/2014/chart" uri="{C3380CC4-5D6E-409C-BE32-E72D297353CC}">
                  <c16:uniqueId val="{00000003-562A-49DF-804E-29B0D4DBC1F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Sheet1!$A$3:$A$7</c:f>
              <c:strCache>
                <c:ptCount val="5"/>
                <c:pt idx="0">
                  <c:v>Medicare</c:v>
                </c:pt>
                <c:pt idx="1">
                  <c:v>Other</c:v>
                </c:pt>
                <c:pt idx="2">
                  <c:v>Uninsured</c:v>
                </c:pt>
                <c:pt idx="3">
                  <c:v>Medicaid</c:v>
                </c:pt>
                <c:pt idx="4">
                  <c:v>Private insurance</c:v>
                </c:pt>
              </c:strCache>
            </c:strRef>
          </c:cat>
          <c:val>
            <c:numRef>
              <c:f>Sheet1!$B$3:$B$7</c:f>
              <c:numCache>
                <c:formatCode>0%</c:formatCode>
                <c:ptCount val="5"/>
                <c:pt idx="0">
                  <c:v>0.46690912249805427</c:v>
                </c:pt>
                <c:pt idx="1">
                  <c:v>1.1484128028887054E-2</c:v>
                </c:pt>
                <c:pt idx="2">
                  <c:v>3.5052670434179325E-2</c:v>
                </c:pt>
                <c:pt idx="3">
                  <c:v>0.17302329638921288</c:v>
                </c:pt>
                <c:pt idx="4">
                  <c:v>0.31352812879456465</c:v>
                </c:pt>
              </c:numCache>
            </c:numRef>
          </c:val>
          <c:extLst>
            <c:ext xmlns:c16="http://schemas.microsoft.com/office/drawing/2014/chart" uri="{C3380CC4-5D6E-409C-BE32-E72D297353CC}">
              <c16:uniqueId val="{00000000-562A-49DF-804E-29B0D4DBC1F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281562118334998E-2"/>
          <c:y val="7.2044094716611703E-2"/>
          <c:w val="0.89655526465289503"/>
          <c:h val="0.77663125171837499"/>
        </c:manualLayout>
      </c:layout>
      <c:barChart>
        <c:barDir val="col"/>
        <c:grouping val="clustered"/>
        <c:varyColors val="0"/>
        <c:ser>
          <c:idx val="0"/>
          <c:order val="0"/>
          <c:tx>
            <c:strRef>
              <c:f>Sheet1!$B$1</c:f>
              <c:strCache>
                <c:ptCount val="1"/>
                <c:pt idx="0">
                  <c:v>Serious Psychological Distress (SPD)</c:v>
                </c:pt>
              </c:strCache>
            </c:strRef>
          </c:tx>
          <c:spPr>
            <a:solidFill>
              <a:schemeClr val="tx2"/>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Once</c:v>
                </c:pt>
                <c:pt idx="1">
                  <c:v>Twice</c:v>
                </c:pt>
                <c:pt idx="2">
                  <c:v>Three or more times</c:v>
                </c:pt>
                <c:pt idx="4">
                  <c:v>On parole/
supervision</c:v>
                </c:pt>
                <c:pt idx="5">
                  <c:v>On probation</c:v>
                </c:pt>
              </c:strCache>
            </c:strRef>
          </c:cat>
          <c:val>
            <c:numRef>
              <c:f>Sheet1!$B$2:$B$7</c:f>
              <c:numCache>
                <c:formatCode>0.0%</c:formatCode>
                <c:ptCount val="6"/>
                <c:pt idx="0">
                  <c:v>3.5000000000000003E-2</c:v>
                </c:pt>
                <c:pt idx="1">
                  <c:v>0.01</c:v>
                </c:pt>
                <c:pt idx="2">
                  <c:v>6.0000000000000001E-3</c:v>
                </c:pt>
                <c:pt idx="4">
                  <c:v>1.2999999999999999E-2</c:v>
                </c:pt>
                <c:pt idx="5">
                  <c:v>3.5999999999999997E-2</c:v>
                </c:pt>
              </c:numCache>
            </c:numRef>
          </c:val>
          <c:extLst>
            <c:ext xmlns:c16="http://schemas.microsoft.com/office/drawing/2014/chart" uri="{C3380CC4-5D6E-409C-BE32-E72D297353CC}">
              <c16:uniqueId val="{00000000-896F-402C-8948-82FAA9636C91}"/>
            </c:ext>
          </c:extLst>
        </c:ser>
        <c:ser>
          <c:idx val="1"/>
          <c:order val="1"/>
          <c:tx>
            <c:strRef>
              <c:f>Sheet1!$C$1</c:f>
              <c:strCache>
                <c:ptCount val="1"/>
                <c:pt idx="0">
                  <c:v>No SPD</c:v>
                </c:pt>
              </c:strCache>
            </c:strRef>
          </c:tx>
          <c:spPr>
            <a:solidFill>
              <a:schemeClr val="bg2"/>
            </a:solidFill>
            <a:ln>
              <a:noFill/>
            </a:ln>
            <a:effectLst/>
          </c:spPr>
          <c:invertIfNegative val="0"/>
          <c:dLbls>
            <c:spPr>
              <a:noFill/>
              <a:ln>
                <a:noFill/>
              </a:ln>
              <a:effectLst/>
            </c:spPr>
            <c:txPr>
              <a:bodyPr rot="0" vert="horz"/>
              <a:lstStyle/>
              <a:p>
                <a:pPr algn="l">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Once</c:v>
                </c:pt>
                <c:pt idx="1">
                  <c:v>Twice</c:v>
                </c:pt>
                <c:pt idx="2">
                  <c:v>Three or more times</c:v>
                </c:pt>
                <c:pt idx="4">
                  <c:v>On parole/
supervision</c:v>
                </c:pt>
                <c:pt idx="5">
                  <c:v>On probation</c:v>
                </c:pt>
              </c:strCache>
            </c:strRef>
          </c:cat>
          <c:val>
            <c:numRef>
              <c:f>Sheet1!$C$2:$C$7</c:f>
              <c:numCache>
                <c:formatCode>0.0%</c:formatCode>
                <c:ptCount val="6"/>
                <c:pt idx="0">
                  <c:v>1.2E-2</c:v>
                </c:pt>
                <c:pt idx="1">
                  <c:v>3.0000000000000001E-3</c:v>
                </c:pt>
                <c:pt idx="2">
                  <c:v>1E-3</c:v>
                </c:pt>
                <c:pt idx="4">
                  <c:v>5.0000000000000001E-3</c:v>
                </c:pt>
                <c:pt idx="5">
                  <c:v>1.4999999999999999E-2</c:v>
                </c:pt>
              </c:numCache>
            </c:numRef>
          </c:val>
          <c:extLst>
            <c:ext xmlns:c16="http://schemas.microsoft.com/office/drawing/2014/chart" uri="{C3380CC4-5D6E-409C-BE32-E72D297353CC}">
              <c16:uniqueId val="{00000001-896F-402C-8948-82FAA9636C91}"/>
            </c:ext>
          </c:extLst>
        </c:ser>
        <c:dLbls>
          <c:dLblPos val="outEnd"/>
          <c:showLegendKey val="0"/>
          <c:showVal val="1"/>
          <c:showCatName val="0"/>
          <c:showSerName val="0"/>
          <c:showPercent val="0"/>
          <c:showBubbleSize val="0"/>
        </c:dLbls>
        <c:gapWidth val="50"/>
        <c:axId val="-2065492768"/>
        <c:axId val="-2065489520"/>
      </c:barChart>
      <c:catAx>
        <c:axId val="-20654927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5489520"/>
        <c:crosses val="autoZero"/>
        <c:auto val="1"/>
        <c:lblAlgn val="ctr"/>
        <c:lblOffset val="100"/>
        <c:noMultiLvlLbl val="0"/>
      </c:catAx>
      <c:valAx>
        <c:axId val="-2065489520"/>
        <c:scaling>
          <c:orientation val="minMax"/>
          <c:max val="0.04"/>
          <c:min val="0"/>
        </c:scaling>
        <c:delete val="1"/>
        <c:axPos val="l"/>
        <c:numFmt formatCode="0%" sourceLinked="0"/>
        <c:majorTickMark val="out"/>
        <c:minorTickMark val="none"/>
        <c:tickLblPos val="nextTo"/>
        <c:crossAx val="-2065492768"/>
        <c:crosses val="autoZero"/>
        <c:crossBetween val="between"/>
        <c:majorUnit val="0.02"/>
      </c:valAx>
      <c:spPr>
        <a:noFill/>
        <a:ln w="22225">
          <a:solidFill>
            <a:schemeClr val="tx1">
              <a:alpha val="0"/>
            </a:schemeClr>
          </a:solidFill>
        </a:ln>
        <a:effectLst/>
      </c:spPr>
    </c:plotArea>
    <c:legend>
      <c:legendPos val="r"/>
      <c:layout>
        <c:manualLayout>
          <c:xMode val="edge"/>
          <c:yMode val="edge"/>
          <c:x val="0.44878379716575501"/>
          <c:y val="9.2586621102699902E-3"/>
          <c:w val="0.52733759205563602"/>
          <c:h val="0.14993170637366901"/>
        </c:manualLayout>
      </c:layout>
      <c:overlay val="0"/>
      <c:spPr>
        <a:noFill/>
        <a:ln>
          <a:solidFill>
            <a:schemeClr val="bg1">
              <a:lumMod val="75000"/>
              <a:alpha val="0"/>
            </a:schemeClr>
          </a:solidFill>
        </a:ln>
        <a:effectLst/>
      </c:spPr>
      <c:txPr>
        <a:bodyPr rot="0" vert="horz"/>
        <a:lstStyle/>
        <a:p>
          <a:pPr>
            <a:defRPr/>
          </a:pPr>
          <a:endParaRPr lang="en-US"/>
        </a:p>
      </c:txPr>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vert="horz"/>
          <a:lstStyle/>
          <a:p>
            <a:pPr>
              <a:defRPr sz="1400"/>
            </a:pPr>
            <a:r>
              <a:rPr lang="en-US" sz="1400" dirty="0"/>
              <a:t> Current Serious Psychological Distress </a:t>
            </a:r>
          </a:p>
          <a:p>
            <a:pPr>
              <a:defRPr sz="1400"/>
            </a:pPr>
            <a:r>
              <a:rPr lang="en-US" sz="1400" b="0" dirty="0"/>
              <a:t>is higher in inmates than in general population</a:t>
            </a:r>
          </a:p>
        </c:rich>
      </c:tx>
      <c:layout>
        <c:manualLayout>
          <c:xMode val="edge"/>
          <c:yMode val="edge"/>
          <c:x val="0.18788977565596399"/>
          <c:y val="3.0978125784362501E-2"/>
        </c:manualLayout>
      </c:layout>
      <c:overlay val="0"/>
      <c:spPr>
        <a:noFill/>
        <a:ln>
          <a:noFill/>
        </a:ln>
        <a:effectLst/>
      </c:spPr>
    </c:title>
    <c:autoTitleDeleted val="0"/>
    <c:plotArea>
      <c:layout>
        <c:manualLayout>
          <c:layoutTarget val="inner"/>
          <c:xMode val="edge"/>
          <c:yMode val="edge"/>
          <c:x val="0.219534104458249"/>
          <c:y val="0.23184592898745099"/>
          <c:w val="0.74774331373719005"/>
          <c:h val="0.41970013576185899"/>
        </c:manualLayout>
      </c:layout>
      <c:barChart>
        <c:barDir val="col"/>
        <c:grouping val="clustered"/>
        <c:varyColors val="0"/>
        <c:ser>
          <c:idx val="1"/>
          <c:order val="0"/>
          <c:tx>
            <c:strRef>
              <c:f>Sheet1!$B$1</c:f>
              <c:strCache>
                <c:ptCount val="1"/>
                <c:pt idx="0">
                  <c:v>Non-institutionalized population</c:v>
                </c:pt>
              </c:strCache>
            </c:strRef>
          </c:tx>
          <c:spPr>
            <a:solidFill>
              <a:schemeClr val="accent5">
                <a:lumMod val="20000"/>
                <a:lumOff val="8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Sheet1!$B$2:$B$2</c:f>
              <c:numCache>
                <c:formatCode>0%</c:formatCode>
                <c:ptCount val="1"/>
                <c:pt idx="0">
                  <c:v>5.1999999999999998E-2</c:v>
                </c:pt>
              </c:numCache>
            </c:numRef>
          </c:val>
          <c:extLst>
            <c:ext xmlns:c16="http://schemas.microsoft.com/office/drawing/2014/chart" uri="{C3380CC4-5D6E-409C-BE32-E72D297353CC}">
              <c16:uniqueId val="{00000000-E707-441F-BFC2-E01A2EF959A5}"/>
            </c:ext>
          </c:extLst>
        </c:ser>
        <c:ser>
          <c:idx val="0"/>
          <c:order val="1"/>
          <c:tx>
            <c:strRef>
              <c:f>Sheet1!$C$1</c:f>
              <c:strCache>
                <c:ptCount val="1"/>
                <c:pt idx="0">
                  <c:v>State prison inmates</c:v>
                </c:pt>
              </c:strCache>
            </c:strRef>
          </c:tx>
          <c:spPr>
            <a:solidFill>
              <a:schemeClr val="accent2">
                <a:lumMod val="60000"/>
                <a:lumOff val="4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Sheet1!$C$2:$C$2</c:f>
              <c:numCache>
                <c:formatCode>0%</c:formatCode>
                <c:ptCount val="1"/>
                <c:pt idx="0">
                  <c:v>0.14699999999999999</c:v>
                </c:pt>
              </c:numCache>
            </c:numRef>
          </c:val>
          <c:extLst>
            <c:ext xmlns:c16="http://schemas.microsoft.com/office/drawing/2014/chart" uri="{C3380CC4-5D6E-409C-BE32-E72D297353CC}">
              <c16:uniqueId val="{00000001-E707-441F-BFC2-E01A2EF959A5}"/>
            </c:ext>
          </c:extLst>
        </c:ser>
        <c:ser>
          <c:idx val="2"/>
          <c:order val="2"/>
          <c:tx>
            <c:strRef>
              <c:f>Sheet1!$D$1</c:f>
              <c:strCache>
                <c:ptCount val="1"/>
                <c:pt idx="0">
                  <c:v>Jail inmates</c:v>
                </c:pt>
              </c:strCache>
            </c:strRef>
          </c:tx>
          <c:spPr>
            <a:solidFill>
              <a:schemeClr val="tx2"/>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Sheet1!$D$2:$D$2</c:f>
              <c:numCache>
                <c:formatCode>0%</c:formatCode>
                <c:ptCount val="1"/>
                <c:pt idx="0">
                  <c:v>0.26300000000000001</c:v>
                </c:pt>
              </c:numCache>
            </c:numRef>
          </c:val>
          <c:extLst>
            <c:ext xmlns:c16="http://schemas.microsoft.com/office/drawing/2014/chart" uri="{C3380CC4-5D6E-409C-BE32-E72D297353CC}">
              <c16:uniqueId val="{00000002-E707-441F-BFC2-E01A2EF959A5}"/>
            </c:ext>
          </c:extLst>
        </c:ser>
        <c:dLbls>
          <c:dLblPos val="outEnd"/>
          <c:showLegendKey val="0"/>
          <c:showVal val="1"/>
          <c:showCatName val="0"/>
          <c:showSerName val="0"/>
          <c:showPercent val="0"/>
          <c:showBubbleSize val="0"/>
        </c:dLbls>
        <c:gapWidth val="70"/>
        <c:overlap val="-27"/>
        <c:axId val="2124502072"/>
        <c:axId val="2128241272"/>
      </c:barChart>
      <c:catAx>
        <c:axId val="2124502072"/>
        <c:scaling>
          <c:orientation val="minMax"/>
        </c:scaling>
        <c:delete val="1"/>
        <c:axPos val="b"/>
        <c:numFmt formatCode="General" sourceLinked="1"/>
        <c:majorTickMark val="none"/>
        <c:minorTickMark val="none"/>
        <c:tickLblPos val="nextTo"/>
        <c:crossAx val="2128241272"/>
        <c:crosses val="autoZero"/>
        <c:auto val="1"/>
        <c:lblAlgn val="ctr"/>
        <c:lblOffset val="100"/>
        <c:noMultiLvlLbl val="0"/>
      </c:catAx>
      <c:valAx>
        <c:axId val="2128241272"/>
        <c:scaling>
          <c:orientation val="minMax"/>
          <c:max val="0.4"/>
        </c:scaling>
        <c:delete val="0"/>
        <c:axPos val="l"/>
        <c:title>
          <c:tx>
            <c:rich>
              <a:bodyPr rot="-5400000" vert="horz"/>
              <a:lstStyle/>
              <a:p>
                <a:pPr>
                  <a:defRPr/>
                </a:pPr>
                <a:r>
                  <a:rPr lang="en-US"/>
                  <a:t>Experienced SPD in past month</a:t>
                </a:r>
              </a:p>
            </c:rich>
          </c:tx>
          <c:layout>
            <c:manualLayout>
              <c:xMode val="edge"/>
              <c:yMode val="edge"/>
              <c:x val="6.3372888474628797E-2"/>
              <c:y val="0.10641181344728699"/>
            </c:manualLayout>
          </c:layout>
          <c:overlay val="0"/>
          <c:spPr>
            <a:noFill/>
            <a:ln>
              <a:noFill/>
            </a:ln>
            <a:effectLst/>
          </c:spPr>
        </c:title>
        <c:numFmt formatCode="0%" sourceLinked="1"/>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4502072"/>
        <c:crosses val="autoZero"/>
        <c:crossBetween val="between"/>
        <c:majorUnit val="0.1"/>
      </c:valAx>
      <c:spPr>
        <a:noFill/>
        <a:ln>
          <a:noFill/>
        </a:ln>
        <a:effectLst/>
      </c:spPr>
    </c:plotArea>
    <c:legend>
      <c:legendPos val="b"/>
      <c:layout>
        <c:manualLayout>
          <c:xMode val="edge"/>
          <c:yMode val="edge"/>
          <c:x val="0.192465731988155"/>
          <c:y val="0.72302936450242405"/>
          <c:w val="0.762058544110506"/>
          <c:h val="0.19950230376125899"/>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400" dirty="0"/>
              <a:t>Lack of access to mental health treatment </a:t>
            </a:r>
          </a:p>
          <a:p>
            <a:pPr algn="ctr" rtl="0">
              <a:defRPr/>
            </a:pPr>
            <a:r>
              <a:rPr lang="en-US" sz="1400" dirty="0"/>
              <a:t>in local jails</a:t>
            </a:r>
          </a:p>
          <a:p>
            <a:pPr algn="ctr" rtl="0">
              <a:defRPr/>
            </a:pPr>
            <a:r>
              <a:rPr lang="en-US" sz="1100" b="0" dirty="0"/>
              <a:t>Among inmates with a previously diagnosed serious mental illness and who have ever received respective treatment before incarceration</a:t>
            </a:r>
          </a:p>
        </c:rich>
      </c:tx>
      <c:layout>
        <c:manualLayout>
          <c:xMode val="edge"/>
          <c:yMode val="edge"/>
          <c:x val="8.4818463416434106E-2"/>
          <c:y val="2.56400238571656E-2"/>
        </c:manualLayout>
      </c:layout>
      <c:overlay val="0"/>
      <c:spPr>
        <a:noFill/>
        <a:ln>
          <a:noFill/>
        </a:ln>
        <a:effectLst/>
      </c:spPr>
    </c:title>
    <c:autoTitleDeleted val="0"/>
    <c:plotArea>
      <c:layout>
        <c:manualLayout>
          <c:layoutTarget val="inner"/>
          <c:xMode val="edge"/>
          <c:yMode val="edge"/>
          <c:x val="0.14437880748417301"/>
          <c:y val="0.26025421650920499"/>
          <c:w val="0.81663570783009898"/>
          <c:h val="0.47091534637194998"/>
        </c:manualLayout>
      </c:layout>
      <c:lineChart>
        <c:grouping val="standard"/>
        <c:varyColors val="0"/>
        <c:ser>
          <c:idx val="0"/>
          <c:order val="0"/>
          <c:tx>
            <c:strRef>
              <c:f>Sheet1!$B$1</c:f>
              <c:strCache>
                <c:ptCount val="1"/>
                <c:pt idx="0">
                  <c:v>Federal inmates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Sheet1!$B$2:$B$6</c:f>
              <c:numCache>
                <c:formatCode>0.0%</c:formatCode>
                <c:ptCount val="5"/>
                <c:pt idx="0">
                  <c:v>0.38400000000000001</c:v>
                </c:pt>
                <c:pt idx="1">
                  <c:v>0.70099999999999996</c:v>
                </c:pt>
                <c:pt idx="3">
                  <c:v>0.32</c:v>
                </c:pt>
                <c:pt idx="4">
                  <c:v>0.60699999999999998</c:v>
                </c:pt>
              </c:numCache>
            </c:numRef>
          </c:val>
          <c:smooth val="0"/>
          <c:extLst>
            <c:ext xmlns:c16="http://schemas.microsoft.com/office/drawing/2014/chart" uri="{C3380CC4-5D6E-409C-BE32-E72D297353CC}">
              <c16:uniqueId val="{00000000-5EEA-445D-838F-8F0D3EACA556}"/>
            </c:ext>
          </c:extLst>
        </c:ser>
        <c:ser>
          <c:idx val="1"/>
          <c:order val="1"/>
          <c:tx>
            <c:strRef>
              <c:f>Sheet1!$C$1</c:f>
              <c:strCache>
                <c:ptCount val="1"/>
                <c:pt idx="0">
                  <c:v>State inmates</c:v>
                </c:pt>
              </c:strCache>
            </c:strRef>
          </c:tx>
          <c:spPr>
            <a:ln w="28575" cap="rnd">
              <a:solidFill>
                <a:schemeClr val="tx2"/>
              </a:solidFill>
              <a:round/>
            </a:ln>
            <a:effectLst/>
          </c:spPr>
          <c:marker>
            <c:symbol val="circle"/>
            <c:size val="5"/>
            <c:spPr>
              <a:solidFill>
                <a:schemeClr val="tx2"/>
              </a:solidFill>
              <a:ln w="9525">
                <a:solidFill>
                  <a:schemeClr val="tx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Sheet1!$C$2:$C$6</c:f>
              <c:numCache>
                <c:formatCode>0.0%</c:formatCode>
                <c:ptCount val="5"/>
                <c:pt idx="0">
                  <c:v>0.42099999999999999</c:v>
                </c:pt>
                <c:pt idx="1">
                  <c:v>0.69699999999999995</c:v>
                </c:pt>
                <c:pt idx="3">
                  <c:v>0.34399999999999997</c:v>
                </c:pt>
                <c:pt idx="4">
                  <c:v>0.64900000000000002</c:v>
                </c:pt>
              </c:numCache>
            </c:numRef>
          </c:val>
          <c:smooth val="0"/>
          <c:extLst>
            <c:ext xmlns:c16="http://schemas.microsoft.com/office/drawing/2014/chart" uri="{C3380CC4-5D6E-409C-BE32-E72D297353CC}">
              <c16:uniqueId val="{00000001-5EEA-445D-838F-8F0D3EACA556}"/>
            </c:ext>
          </c:extLst>
        </c:ser>
        <c:ser>
          <c:idx val="2"/>
          <c:order val="2"/>
          <c:tx>
            <c:strRef>
              <c:f>Sheet1!$D$1</c:f>
              <c:strCache>
                <c:ptCount val="1"/>
                <c:pt idx="0">
                  <c:v>Jail inmates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
              <c:layout>
                <c:manualLayout>
                  <c:x val="-4.62695540650866E-2"/>
                  <c:y val="4.8680140019928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EA-445D-838F-8F0D3EACA556}"/>
                </c:ext>
              </c:extLst>
            </c:dLbl>
            <c:spPr>
              <a:noFill/>
              <a:ln>
                <a:noFill/>
              </a:ln>
              <a:effectLst/>
            </c:spPr>
            <c:txPr>
              <a:bodyPr rot="0" vert="horz"/>
              <a:lstStyle/>
              <a:p>
                <a:pPr>
                  <a:defRPr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In year before arrest</c:v>
                </c:pt>
                <c:pt idx="1">
                  <c:v>Since admission</c:v>
                </c:pt>
                <c:pt idx="3">
                  <c:v>In year before arrest</c:v>
                </c:pt>
                <c:pt idx="4">
                  <c:v>Since admission</c:v>
                </c:pt>
              </c:strCache>
            </c:strRef>
          </c:cat>
          <c:val>
            <c:numRef>
              <c:f>Sheet1!$D$2:$D$6</c:f>
              <c:numCache>
                <c:formatCode>0.0%</c:formatCode>
                <c:ptCount val="5"/>
                <c:pt idx="0">
                  <c:v>0.54500000000000004</c:v>
                </c:pt>
                <c:pt idx="1">
                  <c:v>0.46800000000000003</c:v>
                </c:pt>
                <c:pt idx="3">
                  <c:v>0.443</c:v>
                </c:pt>
                <c:pt idx="4">
                  <c:v>0.245</c:v>
                </c:pt>
              </c:numCache>
            </c:numRef>
          </c:val>
          <c:smooth val="0"/>
          <c:extLst>
            <c:ext xmlns:c16="http://schemas.microsoft.com/office/drawing/2014/chart" uri="{C3380CC4-5D6E-409C-BE32-E72D297353CC}">
              <c16:uniqueId val="{00000003-5EEA-445D-838F-8F0D3EACA556}"/>
            </c:ext>
          </c:extLst>
        </c:ser>
        <c:dLbls>
          <c:dLblPos val="t"/>
          <c:showLegendKey val="0"/>
          <c:showVal val="1"/>
          <c:showCatName val="0"/>
          <c:showSerName val="0"/>
          <c:showPercent val="0"/>
          <c:showBubbleSize val="0"/>
        </c:dLbls>
        <c:marker val="1"/>
        <c:smooth val="0"/>
        <c:axId val="2125893096"/>
        <c:axId val="2125896360"/>
      </c:lineChart>
      <c:catAx>
        <c:axId val="212589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5896360"/>
        <c:crosses val="autoZero"/>
        <c:auto val="1"/>
        <c:lblAlgn val="ctr"/>
        <c:lblOffset val="100"/>
        <c:noMultiLvlLbl val="0"/>
      </c:catAx>
      <c:valAx>
        <c:axId val="2125896360"/>
        <c:scaling>
          <c:orientation val="minMax"/>
          <c:max val="1"/>
          <c:min val="0"/>
        </c:scaling>
        <c:delete val="0"/>
        <c:axPos val="l"/>
        <c:majorGridlines>
          <c:spPr>
            <a:ln>
              <a:solidFill>
                <a:schemeClr val="bg1">
                  <a:lumMod val="95000"/>
                  <a:alpha val="50000"/>
                </a:schemeClr>
              </a:solidFill>
            </a:ln>
          </c:spPr>
        </c:majorGridlines>
        <c:numFmt formatCode="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5893096"/>
        <c:crosses val="autoZero"/>
        <c:crossBetween val="between"/>
        <c:majorUnit val="0.25"/>
      </c:valAx>
      <c:spPr>
        <a:noFill/>
        <a:ln>
          <a:noFill/>
        </a:ln>
        <a:effectLst/>
      </c:spPr>
    </c:plotArea>
    <c:legend>
      <c:legendPos val="t"/>
      <c:layout>
        <c:manualLayout>
          <c:xMode val="edge"/>
          <c:yMode val="edge"/>
          <c:x val="0.19125784444961899"/>
          <c:y val="0.88054667243996698"/>
          <c:w val="0.73901174554265903"/>
          <c:h val="6.7790721332171705E-2"/>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100">
          <a:solidFill>
            <a:schemeClr val="tx1"/>
          </a:solidFill>
          <a:latin typeface="National-Medium (Body)"/>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600" b="1" i="0" baseline="0" dirty="0">
                <a:effectLst/>
              </a:rPr>
              <a:t>Total economic burden </a:t>
            </a:r>
            <a:endParaRPr lang="en-US" sz="1600" dirty="0">
              <a:effectLst/>
            </a:endParaRPr>
          </a:p>
          <a:p>
            <a:pPr algn="ctr" rtl="0">
              <a:defRPr/>
            </a:pPr>
            <a:r>
              <a:rPr lang="en-US" sz="1600" b="1" i="0" baseline="0" dirty="0">
                <a:effectLst/>
              </a:rPr>
              <a:t>of serious mental illness </a:t>
            </a:r>
            <a:endParaRPr lang="en-US" sz="1600" dirty="0">
              <a:effectLst/>
            </a:endParaRPr>
          </a:p>
          <a:p>
            <a:pPr algn="ctr" rtl="0">
              <a:defRPr/>
            </a:pPr>
            <a:r>
              <a:rPr lang="en-US" sz="1600" b="1" i="0" baseline="0" dirty="0">
                <a:effectLst/>
              </a:rPr>
              <a:t>in the United States</a:t>
            </a:r>
            <a:endParaRPr lang="en-US" sz="1600" dirty="0">
              <a:effectLst/>
            </a:endParaRPr>
          </a:p>
          <a:p>
            <a:pPr algn="ctr" rtl="0">
              <a:defRPr/>
            </a:pPr>
            <a:r>
              <a:rPr lang="en-US" sz="1200" b="0" i="0" baseline="0" dirty="0">
                <a:effectLst/>
              </a:rPr>
              <a:t>(in 2016 U.S.$)</a:t>
            </a:r>
            <a:endParaRPr lang="en-US" sz="1200" dirty="0">
              <a:effectLst/>
            </a:endParaRPr>
          </a:p>
        </c:rich>
      </c:tx>
      <c:layout>
        <c:manualLayout>
          <c:xMode val="edge"/>
          <c:yMode val="edge"/>
          <c:x val="0.29849470917191467"/>
          <c:y val="7.0835542894343156E-2"/>
        </c:manualLayout>
      </c:layout>
      <c:overlay val="0"/>
      <c:spPr>
        <a:noFill/>
        <a:ln>
          <a:noFill/>
        </a:ln>
        <a:effectLst/>
      </c:spPr>
    </c:title>
    <c:autoTitleDeleted val="0"/>
    <c:plotArea>
      <c:layout>
        <c:manualLayout>
          <c:layoutTarget val="inner"/>
          <c:xMode val="edge"/>
          <c:yMode val="edge"/>
          <c:x val="0.124124205542921"/>
          <c:y val="0.20393845174685801"/>
          <c:w val="0.80088220044010805"/>
          <c:h val="0.65311340883836699"/>
        </c:manualLayout>
      </c:layout>
      <c:barChart>
        <c:barDir val="col"/>
        <c:grouping val="clustered"/>
        <c:varyColors val="0"/>
        <c:ser>
          <c:idx val="0"/>
          <c:order val="0"/>
          <c:tx>
            <c:strRef>
              <c:f>Sheet1!$B$1</c:f>
              <c:strCache>
                <c:ptCount val="1"/>
                <c:pt idx="0">
                  <c:v>burden</c:v>
                </c:pt>
              </c:strCache>
            </c:strRef>
          </c:tx>
          <c:spPr>
            <a:solidFill>
              <a:schemeClr val="tx2"/>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0-EA62-4873-A296-41793E97C705}"/>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EA62-4873-A296-41793E97C705}"/>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2-EA62-4873-A296-41793E97C705}"/>
              </c:ext>
            </c:extLst>
          </c:dPt>
          <c:dLbls>
            <c:dLbl>
              <c:idx val="0"/>
              <c:tx>
                <c:rich>
                  <a:bodyPr/>
                  <a:lstStyle/>
                  <a:p>
                    <a:fld id="{10213EA3-631E-534F-8B31-8C515A16DA9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A62-4873-A296-41793E97C705}"/>
                </c:ext>
              </c:extLst>
            </c:dLbl>
            <c:dLbl>
              <c:idx val="1"/>
              <c:tx>
                <c:rich>
                  <a:bodyPr/>
                  <a:lstStyle/>
                  <a:p>
                    <a:fld id="{40D4DC28-8F94-BB4D-AB8E-F2FEE4E45DD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A62-4873-A296-41793E97C705}"/>
                </c:ext>
              </c:extLst>
            </c:dLbl>
            <c:dLbl>
              <c:idx val="2"/>
              <c:tx>
                <c:rich>
                  <a:bodyPr/>
                  <a:lstStyle/>
                  <a:p>
                    <a:fld id="{BFE5CF0D-27A5-7941-8FFF-E15C450F239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A62-4873-A296-41793E97C705}"/>
                </c:ext>
              </c:extLst>
            </c:dLbl>
            <c:numFmt formatCode="&quot;$&quot;#,##0" sourceLinked="0"/>
            <c:spPr>
              <a:noFill/>
              <a:ln>
                <a:noFill/>
              </a:ln>
              <a:effectLst/>
            </c:spPr>
            <c:txPr>
              <a:bodyPr rot="0" vert="horz"/>
              <a:lstStyle/>
              <a:p>
                <a:pPr>
                  <a:defRPr sz="1000"/>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Schizophrenia</c:v>
                </c:pt>
                <c:pt idx="1">
                  <c:v>Bipolar disorder</c:v>
                </c:pt>
                <c:pt idx="2">
                  <c:v>Major depressive disorder</c:v>
                </c:pt>
              </c:strCache>
            </c:strRef>
          </c:cat>
          <c:val>
            <c:numRef>
              <c:f>Sheet1!$B$2:$B$4</c:f>
              <c:numCache>
                <c:formatCode>"$"#,##0</c:formatCode>
                <c:ptCount val="3"/>
                <c:pt idx="0">
                  <c:v>35438281577</c:v>
                </c:pt>
                <c:pt idx="1">
                  <c:v>146206423054</c:v>
                </c:pt>
                <c:pt idx="2">
                  <c:v>214745157719</c:v>
                </c:pt>
              </c:numCache>
            </c:numRef>
          </c:val>
          <c:extLst>
            <c:ext xmlns:c15="http://schemas.microsoft.com/office/drawing/2012/chart" uri="{02D57815-91ED-43cb-92C2-25804820EDAC}">
              <c15:datalabelsRange>
                <c15:f>Sheet1!$B$2:$B$4</c15:f>
                <c15:dlblRangeCache>
                  <c:ptCount val="3"/>
                  <c:pt idx="0">
                    <c:v>$35,438,281,577</c:v>
                  </c:pt>
                  <c:pt idx="1">
                    <c:v>$146,206,423,054</c:v>
                  </c:pt>
                  <c:pt idx="2">
                    <c:v>$214,745,157,719</c:v>
                  </c:pt>
                </c15:dlblRangeCache>
              </c15:datalabelsRange>
            </c:ext>
            <c:ext xmlns:c16="http://schemas.microsoft.com/office/drawing/2014/chart" uri="{C3380CC4-5D6E-409C-BE32-E72D297353CC}">
              <c16:uniqueId val="{00000003-C6CE-46F5-9CC0-23882D6A348B}"/>
            </c:ext>
          </c:extLst>
        </c:ser>
        <c:dLbls>
          <c:dLblPos val="outEnd"/>
          <c:showLegendKey val="0"/>
          <c:showVal val="1"/>
          <c:showCatName val="0"/>
          <c:showSerName val="0"/>
          <c:showPercent val="0"/>
          <c:showBubbleSize val="0"/>
        </c:dLbls>
        <c:gapWidth val="30"/>
        <c:axId val="2142317248"/>
        <c:axId val="2142343792"/>
      </c:barChart>
      <c:catAx>
        <c:axId val="214231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42343792"/>
        <c:crosses val="autoZero"/>
        <c:auto val="1"/>
        <c:lblAlgn val="ctr"/>
        <c:lblOffset val="100"/>
        <c:noMultiLvlLbl val="0"/>
      </c:catAx>
      <c:valAx>
        <c:axId val="2142343792"/>
        <c:scaling>
          <c:orientation val="minMax"/>
          <c:max val="300000000000"/>
          <c:min val="0"/>
        </c:scaling>
        <c:delete val="0"/>
        <c:axPos val="l"/>
        <c:numFmt formatCode="_(&quot;$&quot;* #,##0_);_(&quot;$&quot;* \(#,##0\);_(&quot;$&quot;* &quot;-&quot;_);_(@_)"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42317248"/>
        <c:crosses val="autoZero"/>
        <c:crossBetween val="between"/>
        <c:majorUnit val="100000000000"/>
        <c:dispUnits>
          <c:builtInUnit val="billions"/>
          <c:dispUnitsLbl>
            <c:layout>
              <c:manualLayout>
                <c:xMode val="edge"/>
                <c:yMode val="edge"/>
                <c:x val="6.7515339804173598E-3"/>
                <c:y val="0.22857280812241601"/>
              </c:manualLayout>
            </c:layout>
            <c:spPr>
              <a:noFill/>
              <a:ln>
                <a:noFill/>
              </a:ln>
              <a:effectLst/>
            </c:spPr>
            <c:txPr>
              <a:bodyPr rot="-5400000" vert="horz"/>
              <a:lstStyle/>
              <a:p>
                <a:pPr>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solidFill>
                <a:latin typeface="+mn-lt"/>
                <a:ea typeface="+mn-ea"/>
                <a:cs typeface="+mn-cs"/>
              </a:defRPr>
            </a:pPr>
            <a:r>
              <a:rPr lang="en-US" sz="1400" dirty="0">
                <a:solidFill>
                  <a:schemeClr val="bg2">
                    <a:lumMod val="50000"/>
                  </a:schemeClr>
                </a:solidFill>
              </a:rPr>
              <a:t>Major </a:t>
            </a:r>
          </a:p>
          <a:p>
            <a:pPr>
              <a:defRPr sz="1400">
                <a:solidFill>
                  <a:schemeClr val="bg2"/>
                </a:solidFill>
              </a:defRPr>
            </a:pPr>
            <a:r>
              <a:rPr lang="en-US" sz="1400" dirty="0">
                <a:solidFill>
                  <a:schemeClr val="bg2">
                    <a:lumMod val="50000"/>
                  </a:schemeClr>
                </a:solidFill>
              </a:rPr>
              <a:t>depressive</a:t>
            </a:r>
            <a:r>
              <a:rPr lang="en-US" sz="1400" baseline="0" dirty="0">
                <a:solidFill>
                  <a:schemeClr val="bg2">
                    <a:lumMod val="50000"/>
                  </a:schemeClr>
                </a:solidFill>
              </a:rPr>
              <a:t> </a:t>
            </a:r>
          </a:p>
          <a:p>
            <a:pPr>
              <a:defRPr sz="1400">
                <a:solidFill>
                  <a:schemeClr val="bg2"/>
                </a:solidFill>
              </a:defRPr>
            </a:pPr>
            <a:r>
              <a:rPr lang="en-US" sz="1400" baseline="0" dirty="0">
                <a:solidFill>
                  <a:schemeClr val="bg2">
                    <a:lumMod val="50000"/>
                  </a:schemeClr>
                </a:solidFill>
              </a:rPr>
              <a:t>disorder</a:t>
            </a:r>
            <a:endParaRPr lang="en-US" sz="1400" dirty="0">
              <a:solidFill>
                <a:schemeClr val="bg2">
                  <a:lumMod val="50000"/>
                </a:schemeClr>
              </a:solidFill>
            </a:endParaRPr>
          </a:p>
        </c:rich>
      </c:tx>
      <c:layout>
        <c:manualLayout>
          <c:xMode val="edge"/>
          <c:yMode val="edge"/>
          <c:x val="0.28423406812815383"/>
          <c:y val="0.3728422439754149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solidFill>
              <a:latin typeface="+mn-lt"/>
              <a:ea typeface="+mn-ea"/>
              <a:cs typeface="+mn-cs"/>
            </a:defRPr>
          </a:pPr>
          <a:endParaRPr lang="en-US"/>
        </a:p>
      </c:txPr>
    </c:title>
    <c:autoTitleDeleted val="0"/>
    <c:plotArea>
      <c:layout>
        <c:manualLayout>
          <c:layoutTarget val="inner"/>
          <c:xMode val="edge"/>
          <c:yMode val="edge"/>
          <c:x val="2.2807408640064305E-2"/>
          <c:y val="7.4200287520544139E-2"/>
          <c:w val="0.94228124765499577"/>
          <c:h val="0.88548886496008838"/>
        </c:manualLayout>
      </c:layout>
      <c:doughnutChart>
        <c:varyColors val="1"/>
        <c:ser>
          <c:idx val="0"/>
          <c:order val="0"/>
          <c:tx>
            <c:strRef>
              <c:f>Sheet1!$B$1</c:f>
              <c:strCache>
                <c:ptCount val="1"/>
                <c:pt idx="0">
                  <c:v>MDD</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2477-4B29-A6CE-6DDBF5D162DE}"/>
              </c:ext>
            </c:extLst>
          </c:dPt>
          <c:dPt>
            <c:idx val="1"/>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2-2477-4B29-A6CE-6DDBF5D162DE}"/>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77-4B29-A6CE-6DDBF5D162DE}"/>
                </c:ext>
              </c:extLst>
            </c:dLbl>
            <c:dLbl>
              <c:idx val="1"/>
              <c:layout>
                <c:manualLayout>
                  <c:x val="3.5080111096225851E-2"/>
                  <c:y val="0.1208745712175755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77-4B29-A6CE-6DDBF5D162D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Direct medical costs</c:v>
                </c:pt>
                <c:pt idx="1">
                  <c:v>lost prod</c:v>
                </c:pt>
              </c:strCache>
            </c:strRef>
          </c:cat>
          <c:val>
            <c:numRef>
              <c:f>Sheet1!$B$2:$B$3</c:f>
              <c:numCache>
                <c:formatCode>General</c:formatCode>
                <c:ptCount val="2"/>
                <c:pt idx="0">
                  <c:v>0.47</c:v>
                </c:pt>
                <c:pt idx="1">
                  <c:v>0.53</c:v>
                </c:pt>
              </c:numCache>
            </c:numRef>
          </c:val>
          <c:extLst>
            <c:ext xmlns:c16="http://schemas.microsoft.com/office/drawing/2014/chart" uri="{C3380CC4-5D6E-409C-BE32-E72D297353CC}">
              <c16:uniqueId val="{00000000-2477-4B29-A6CE-6DDBF5D162DE}"/>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a:solidFill>
                  <a:schemeClr val="bg2">
                    <a:lumMod val="50000"/>
                  </a:schemeClr>
                </a:solidFill>
              </a:rPr>
              <a:t>Bipolar</a:t>
            </a:r>
            <a:endParaRPr lang="en-US" sz="1400" baseline="0" dirty="0">
              <a:solidFill>
                <a:schemeClr val="bg2">
                  <a:lumMod val="50000"/>
                </a:schemeClr>
              </a:solidFill>
            </a:endParaRPr>
          </a:p>
          <a:p>
            <a:pPr>
              <a:defRPr sz="1400">
                <a:solidFill>
                  <a:schemeClr val="bg2">
                    <a:lumMod val="50000"/>
                  </a:schemeClr>
                </a:solidFill>
              </a:defRPr>
            </a:pPr>
            <a:r>
              <a:rPr lang="en-US" sz="1400" dirty="0">
                <a:solidFill>
                  <a:schemeClr val="bg2">
                    <a:lumMod val="50000"/>
                  </a:schemeClr>
                </a:solidFill>
              </a:rPr>
              <a:t>disorder</a:t>
            </a:r>
          </a:p>
        </c:rich>
      </c:tx>
      <c:layout>
        <c:manualLayout>
          <c:xMode val="edge"/>
          <c:yMode val="edge"/>
          <c:x val="0.3509472701561866"/>
          <c:y val="0.4001153061051595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endParaRPr lang="en-US"/>
        </a:p>
      </c:txPr>
    </c:title>
    <c:autoTitleDeleted val="0"/>
    <c:plotArea>
      <c:layout>
        <c:manualLayout>
          <c:layoutTarget val="inner"/>
          <c:xMode val="edge"/>
          <c:yMode val="edge"/>
          <c:x val="2.3978373387138759E-2"/>
          <c:y val="4.0496699106355394E-2"/>
          <c:w val="0.97992385217864275"/>
          <c:h val="0.91319187773785648"/>
        </c:manualLayout>
      </c:layout>
      <c:doughnutChart>
        <c:varyColors val="1"/>
        <c:ser>
          <c:idx val="0"/>
          <c:order val="0"/>
          <c:tx>
            <c:strRef>
              <c:f>Sheet1!$B$1</c:f>
              <c:strCache>
                <c:ptCount val="1"/>
                <c:pt idx="0">
                  <c:v>BD</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4-B761-4865-B307-3FA27A0D0930}"/>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B761-4865-B307-3FA27A0D0930}"/>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2-B761-4865-B307-3FA27A0D0930}"/>
              </c:ext>
            </c:extLst>
          </c:dPt>
          <c:dPt>
            <c:idx val="3"/>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B761-4865-B307-3FA27A0D0930}"/>
              </c:ext>
            </c:extLst>
          </c:dPt>
          <c:dLbls>
            <c:dLbl>
              <c:idx val="0"/>
              <c:layout>
                <c:manualLayout>
                  <c:x val="-1.0728093984435696E-16"/>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761-4865-B307-3FA27A0D0930}"/>
                </c:ext>
              </c:extLst>
            </c:dLbl>
            <c:dLbl>
              <c:idx val="1"/>
              <c:delete val="1"/>
              <c:extLst>
                <c:ext xmlns:c15="http://schemas.microsoft.com/office/drawing/2012/chart" uri="{CE6537A1-D6FC-4f65-9D91-7224C49458BB}"/>
                <c:ext xmlns:c16="http://schemas.microsoft.com/office/drawing/2014/chart" uri="{C3380CC4-5D6E-409C-BE32-E72D297353CC}">
                  <c16:uniqueId val="{00000003-B761-4865-B307-3FA27A0D0930}"/>
                </c:ext>
              </c:extLst>
            </c:dLbl>
            <c:dLbl>
              <c:idx val="2"/>
              <c:layout>
                <c:manualLayout>
                  <c:x val="0"/>
                  <c:y val="-5.6627514908196546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761-4865-B307-3FA27A0D093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Sheet1!$A$3:$A$5</c:f>
              <c:strCache>
                <c:ptCount val="3"/>
                <c:pt idx="0">
                  <c:v>Direct medical costs</c:v>
                </c:pt>
                <c:pt idx="1">
                  <c:v>Other</c:v>
                </c:pt>
                <c:pt idx="2">
                  <c:v>Lost productivity</c:v>
                </c:pt>
              </c:strCache>
            </c:strRef>
          </c:cat>
          <c:val>
            <c:numRef>
              <c:f>Sheet1!$B$3:$B$5</c:f>
              <c:numCache>
                <c:formatCode>General</c:formatCode>
                <c:ptCount val="3"/>
                <c:pt idx="0">
                  <c:v>0.12</c:v>
                </c:pt>
                <c:pt idx="1">
                  <c:v>0.05</c:v>
                </c:pt>
                <c:pt idx="2">
                  <c:v>0.84</c:v>
                </c:pt>
              </c:numCache>
            </c:numRef>
          </c:val>
          <c:extLst>
            <c:ext xmlns:c16="http://schemas.microsoft.com/office/drawing/2014/chart" uri="{C3380CC4-5D6E-409C-BE32-E72D297353CC}">
              <c16:uniqueId val="{00000000-B761-4865-B307-3FA27A0D093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a:solidFill>
                  <a:schemeClr val="bg2">
                    <a:lumMod val="50000"/>
                  </a:schemeClr>
                </a:solidFill>
              </a:rPr>
              <a:t>Schizophrenia</a:t>
            </a:r>
          </a:p>
        </c:rich>
      </c:tx>
      <c:layout>
        <c:manualLayout>
          <c:xMode val="edge"/>
          <c:yMode val="edge"/>
          <c:x val="0.23182862961373693"/>
          <c:y val="0.46393823865272249"/>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endParaRPr lang="en-US"/>
        </a:p>
      </c:txPr>
    </c:title>
    <c:autoTitleDeleted val="0"/>
    <c:plotArea>
      <c:layout>
        <c:manualLayout>
          <c:layoutTarget val="inner"/>
          <c:xMode val="edge"/>
          <c:yMode val="edge"/>
          <c:x val="4.0715986550081955E-2"/>
          <c:y val="0.14921393510913666"/>
          <c:w val="0.9116663266669951"/>
          <c:h val="0.72103911060544323"/>
        </c:manualLayout>
      </c:layout>
      <c:doughnutChart>
        <c:varyColors val="1"/>
        <c:ser>
          <c:idx val="0"/>
          <c:order val="0"/>
          <c:tx>
            <c:strRef>
              <c:f>Sheet1!$B$1</c:f>
              <c:strCache>
                <c:ptCount val="1"/>
                <c:pt idx="0">
                  <c:v>Sales</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2-FABF-4EE7-9BB7-7C1ADB1F2734}"/>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FABF-4EE7-9BB7-7C1ADB1F2734}"/>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4-FABF-4EE7-9BB7-7C1ADB1F2734}"/>
              </c:ext>
            </c:extLst>
          </c:dPt>
          <c:dPt>
            <c:idx val="3"/>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FABF-4EE7-9BB7-7C1ADB1F2734}"/>
              </c:ext>
            </c:extLst>
          </c:dPt>
          <c:dLbls>
            <c:dLbl>
              <c:idx val="0"/>
              <c:layout>
                <c:manualLayout>
                  <c:x val="1.1029413361135561E-2"/>
                  <c:y val="8.9050160833705431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ABF-4EE7-9BB7-7C1ADB1F2734}"/>
                </c:ext>
              </c:extLst>
            </c:dLbl>
            <c:dLbl>
              <c:idx val="1"/>
              <c:delete val="1"/>
              <c:extLst>
                <c:ext xmlns:c15="http://schemas.microsoft.com/office/drawing/2012/chart" uri="{CE6537A1-D6FC-4f65-9D91-7224C49458BB}"/>
                <c:ext xmlns:c16="http://schemas.microsoft.com/office/drawing/2014/chart" uri="{C3380CC4-5D6E-409C-BE32-E72D297353CC}">
                  <c16:uniqueId val="{00000003-FABF-4EE7-9BB7-7C1ADB1F27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Medical costs</c:v>
                </c:pt>
                <c:pt idx="1">
                  <c:v>Other</c:v>
                </c:pt>
                <c:pt idx="2">
                  <c:v>Lost productivity</c:v>
                </c:pt>
              </c:strCache>
            </c:strRef>
          </c:cat>
          <c:val>
            <c:numRef>
              <c:f>Sheet1!$B$2:$B$4</c:f>
              <c:numCache>
                <c:formatCode>General</c:formatCode>
                <c:ptCount val="3"/>
                <c:pt idx="0">
                  <c:v>0.21</c:v>
                </c:pt>
                <c:pt idx="1">
                  <c:v>0.04</c:v>
                </c:pt>
                <c:pt idx="2">
                  <c:v>0.76</c:v>
                </c:pt>
              </c:numCache>
            </c:numRef>
          </c:val>
          <c:extLst>
            <c:ext xmlns:c16="http://schemas.microsoft.com/office/drawing/2014/chart" uri="{C3380CC4-5D6E-409C-BE32-E72D297353CC}">
              <c16:uniqueId val="{00000000-FABF-4EE7-9BB7-7C1ADB1F273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0.3521</cdr:x>
      <cdr:y>0.84387</cdr:y>
    </cdr:from>
    <cdr:to>
      <cdr:x>0.97566</cdr:x>
      <cdr:y>0.90056</cdr:y>
    </cdr:to>
    <cdr:sp macro="" textlink="">
      <cdr:nvSpPr>
        <cdr:cNvPr id="2" name="TextBox 2"/>
        <cdr:cNvSpPr txBox="1"/>
      </cdr:nvSpPr>
      <cdr:spPr>
        <a:xfrm xmlns:a="http://schemas.openxmlformats.org/drawingml/2006/main">
          <a:off x="1920027" y="3465240"/>
          <a:ext cx="3400312" cy="23279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chemeClr val="bg2">
                  <a:lumMod val="75000"/>
                </a:schemeClr>
              </a:solidFill>
              <a:latin typeface="+mj-lt"/>
            </a:rPr>
            <a:t>Estimated number of affected people in past year</a:t>
          </a:r>
          <a:endParaRPr lang="en-US" sz="1600" dirty="0">
            <a:solidFill>
              <a:schemeClr val="bg2">
                <a:lumMod val="75000"/>
              </a:schemeClr>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0.54661</cdr:x>
      <cdr:y>0.77126</cdr:y>
    </cdr:from>
    <cdr:to>
      <cdr:x>0.93191</cdr:x>
      <cdr:y>0.94719</cdr:y>
    </cdr:to>
    <cdr:sp macro="" textlink="">
      <cdr:nvSpPr>
        <cdr:cNvPr id="2" name="TextBox 2"/>
        <cdr:cNvSpPr txBox="1"/>
      </cdr:nvSpPr>
      <cdr:spPr>
        <a:xfrm xmlns:a="http://schemas.openxmlformats.org/drawingml/2006/main">
          <a:off x="3215419" y="3643081"/>
          <a:ext cx="2266462"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solidFill>
                <a:srgbClr val="000000"/>
              </a:solidFill>
            </a:rPr>
            <a:t>And 41.3% of these people </a:t>
          </a:r>
        </a:p>
        <a:p xmlns:a="http://schemas.openxmlformats.org/drawingml/2006/main">
          <a:pPr algn="ctr"/>
          <a:r>
            <a:rPr lang="en-US" sz="1200" dirty="0">
              <a:solidFill>
                <a:srgbClr val="000000"/>
              </a:solidFill>
            </a:rPr>
            <a:t>did not receive mental health treatment, </a:t>
          </a:r>
          <a:r>
            <a:rPr lang="en-US" sz="1200" b="1" dirty="0">
              <a:solidFill>
                <a:srgbClr val="000000"/>
              </a:solidFill>
            </a:rPr>
            <a:t>because they could not afford it</a:t>
          </a:r>
        </a:p>
      </cdr:txBody>
    </cdr:sp>
  </cdr:relSizeAnchor>
</c:userShapes>
</file>

<file path=ppt/drawings/drawing3.xml><?xml version="1.0" encoding="utf-8"?>
<c:userShapes xmlns:c="http://schemas.openxmlformats.org/drawingml/2006/chart">
  <cdr:relSizeAnchor xmlns:cdr="http://schemas.openxmlformats.org/drawingml/2006/chartDrawing">
    <cdr:from>
      <cdr:x>0.28096</cdr:x>
      <cdr:y>0.64085</cdr:y>
    </cdr:from>
    <cdr:to>
      <cdr:x>0.36532</cdr:x>
      <cdr:y>0.7057</cdr:y>
    </cdr:to>
    <cdr:sp macro="" textlink="">
      <cdr:nvSpPr>
        <cdr:cNvPr id="3" name="TextBox 2"/>
        <cdr:cNvSpPr txBox="1"/>
      </cdr:nvSpPr>
      <cdr:spPr>
        <a:xfrm xmlns:a="http://schemas.openxmlformats.org/drawingml/2006/main">
          <a:off x="1753886" y="2700263"/>
          <a:ext cx="526616" cy="2732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mj-lt"/>
            </a:rPr>
            <a:t>$72</a:t>
          </a: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0.25785</cdr:y>
    </cdr:from>
    <cdr:to>
      <cdr:x>0.15</cdr:x>
      <cdr:y>0.4571</cdr:y>
    </cdr:to>
    <cdr:sp macro="" textlink="">
      <cdr:nvSpPr>
        <cdr:cNvPr id="2" name="TextBox 1"/>
        <cdr:cNvSpPr txBox="1"/>
      </cdr:nvSpPr>
      <cdr:spPr>
        <a:xfrm xmlns:a="http://schemas.openxmlformats.org/drawingml/2006/main">
          <a:off x="0" y="118331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dirty="0">
            <a:solidFill>
              <a:schemeClr val="bg1">
                <a:lumMod val="50000"/>
              </a:schemeClr>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0.79947</cdr:x>
      <cdr:y>0.20441</cdr:y>
    </cdr:from>
    <cdr:to>
      <cdr:x>0.8724</cdr:x>
      <cdr:y>0.26512</cdr:y>
    </cdr:to>
    <cdr:sp macro="" textlink="">
      <cdr:nvSpPr>
        <cdr:cNvPr id="2" name="TextBox 1"/>
        <cdr:cNvSpPr txBox="1"/>
      </cdr:nvSpPr>
      <cdr:spPr>
        <a:xfrm xmlns:a="http://schemas.openxmlformats.org/drawingml/2006/main">
          <a:off x="4807463" y="883150"/>
          <a:ext cx="438550" cy="262291"/>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none" rtlCol="0"/>
        <a:lstStyle xmlns:a="http://schemas.openxmlformats.org/drawingml/2006/main"/>
        <a:p xmlns:a="http://schemas.openxmlformats.org/drawingml/2006/main">
          <a:pPr algn="ctr"/>
          <a:r>
            <a:rPr lang="en-US" sz="1200" b="1" dirty="0">
              <a:solidFill>
                <a:srgbClr val="850002"/>
              </a:solidFill>
            </a:rPr>
            <a:t>+2%</a:t>
          </a:r>
          <a:endParaRPr lang="en-US" sz="1100" b="1" dirty="0">
            <a:solidFill>
              <a:srgbClr val="850002"/>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0.21807</cdr:x>
      <cdr:y>0.29475</cdr:y>
    </cdr:from>
    <cdr:to>
      <cdr:x>0.40681</cdr:x>
      <cdr:y>0.367</cdr:y>
    </cdr:to>
    <cdr:sp macro="" textlink="">
      <cdr:nvSpPr>
        <cdr:cNvPr id="3" name="TextBox 2"/>
        <cdr:cNvSpPr txBox="1"/>
      </cdr:nvSpPr>
      <cdr:spPr>
        <a:xfrm xmlns:a="http://schemas.openxmlformats.org/drawingml/2006/main">
          <a:off x="1220157" y="1129995"/>
          <a:ext cx="105607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tx1">
                  <a:lumMod val="65000"/>
                  <a:lumOff val="35000"/>
                </a:schemeClr>
              </a:solidFill>
              <a:latin typeface="+mn-lt"/>
            </a:rPr>
            <a:t>Medication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85F664C-7607-B948-9C4E-EF16942B731C}" type="datetimeFigureOut">
              <a:rPr lang="en-US" smtClean="0"/>
              <a:t>5/15/18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29FFC5B-CCD4-BA4E-BA8E-1ABBA2CDC49F}" type="slidenum">
              <a:rPr lang="en-US" smtClean="0"/>
              <a:t>‹#›</a:t>
            </a:fld>
            <a:endParaRPr lang="en-US"/>
          </a:p>
        </p:txBody>
      </p:sp>
    </p:spTree>
    <p:extLst>
      <p:ext uri="{BB962C8B-B14F-4D97-AF65-F5344CB8AC3E}">
        <p14:creationId xmlns:p14="http://schemas.microsoft.com/office/powerpoint/2010/main" val="3326900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7309B08-E694-0B40-998B-80425A3FBB2A}" type="datetimeFigureOut">
              <a:rPr lang="en-US" smtClean="0"/>
              <a:t>5/15/18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A6991F2-C8CD-7542-8767-F64088B30781}" type="slidenum">
              <a:rPr lang="en-US" smtClean="0"/>
              <a:t>‹#›</a:t>
            </a:fld>
            <a:endParaRPr lang="en-US"/>
          </a:p>
        </p:txBody>
      </p:sp>
    </p:spTree>
    <p:extLst>
      <p:ext uri="{BB962C8B-B14F-4D97-AF65-F5344CB8AC3E}">
        <p14:creationId xmlns:p14="http://schemas.microsoft.com/office/powerpoint/2010/main" val="7355968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a:t>
            </a:fld>
            <a:endParaRPr lang="en-US"/>
          </a:p>
        </p:txBody>
      </p:sp>
    </p:spTree>
    <p:extLst>
      <p:ext uri="{BB962C8B-B14F-4D97-AF65-F5344CB8AC3E}">
        <p14:creationId xmlns:p14="http://schemas.microsoft.com/office/powerpoint/2010/main" val="2312620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11</a:t>
            </a:fld>
            <a:endParaRPr lang="en-US"/>
          </a:p>
        </p:txBody>
      </p:sp>
    </p:spTree>
    <p:extLst>
      <p:ext uri="{BB962C8B-B14F-4D97-AF65-F5344CB8AC3E}">
        <p14:creationId xmlns:p14="http://schemas.microsoft.com/office/powerpoint/2010/main" val="1913856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12</a:t>
            </a:fld>
            <a:endParaRPr lang="en-US"/>
          </a:p>
        </p:txBody>
      </p:sp>
    </p:spTree>
    <p:extLst>
      <p:ext uri="{BB962C8B-B14F-4D97-AF65-F5344CB8AC3E}">
        <p14:creationId xmlns:p14="http://schemas.microsoft.com/office/powerpoint/2010/main" val="194450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15</a:t>
            </a:fld>
            <a:endParaRPr lang="en-US"/>
          </a:p>
        </p:txBody>
      </p:sp>
    </p:spTree>
    <p:extLst>
      <p:ext uri="{BB962C8B-B14F-4D97-AF65-F5344CB8AC3E}">
        <p14:creationId xmlns:p14="http://schemas.microsoft.com/office/powerpoint/2010/main" val="2169279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16</a:t>
            </a:fld>
            <a:endParaRPr lang="en-US"/>
          </a:p>
        </p:txBody>
      </p:sp>
    </p:spTree>
    <p:extLst>
      <p:ext uri="{BB962C8B-B14F-4D97-AF65-F5344CB8AC3E}">
        <p14:creationId xmlns:p14="http://schemas.microsoft.com/office/powerpoint/2010/main" val="133404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23</a:t>
            </a:fld>
            <a:endParaRPr lang="en-US"/>
          </a:p>
        </p:txBody>
      </p:sp>
    </p:spTree>
    <p:extLst>
      <p:ext uri="{BB962C8B-B14F-4D97-AF65-F5344CB8AC3E}">
        <p14:creationId xmlns:p14="http://schemas.microsoft.com/office/powerpoint/2010/main" val="492254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28</a:t>
            </a:fld>
            <a:endParaRPr lang="en-US"/>
          </a:p>
        </p:txBody>
      </p:sp>
    </p:spTree>
    <p:extLst>
      <p:ext uri="{BB962C8B-B14F-4D97-AF65-F5344CB8AC3E}">
        <p14:creationId xmlns:p14="http://schemas.microsoft.com/office/powerpoint/2010/main" val="1159555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324099"/>
            <a:ext cx="8033032" cy="1470025"/>
          </a:xfrm>
        </p:spPr>
        <p:txBody>
          <a:bodyPr anchor="b">
            <a:noAutofit/>
          </a:bodyPr>
          <a:lstStyle>
            <a:lvl1pPr algn="l">
              <a:lnSpc>
                <a:spcPct val="90000"/>
              </a:lnSpc>
              <a:defRPr sz="3200">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457200" y="3914934"/>
            <a:ext cx="7086600" cy="678233"/>
          </a:xfrm>
        </p:spPr>
        <p:txBody>
          <a:bodyPr>
            <a:normAutofit/>
          </a:bodyPr>
          <a:lstStyle>
            <a:lvl1pPr marL="0" indent="0" algn="l">
              <a:buNone/>
              <a:defRPr sz="2200" i="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0470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11" name="Content Placeholder 2"/>
          <p:cNvSpPr>
            <a:spLocks noGrp="1"/>
          </p:cNvSpPr>
          <p:nvPr>
            <p:ph idx="13"/>
          </p:nvPr>
        </p:nvSpPr>
        <p:spPr>
          <a:xfrm>
            <a:off x="457200" y="3608873"/>
            <a:ext cx="7772400" cy="289623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264665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3" name="Text Placeholder 2"/>
          <p:cNvSpPr>
            <a:spLocks noGrp="1"/>
          </p:cNvSpPr>
          <p:nvPr>
            <p:ph type="body" idx="1"/>
          </p:nvPr>
        </p:nvSpPr>
        <p:spPr>
          <a:xfrm>
            <a:off x="457200" y="2889060"/>
            <a:ext cx="7772400" cy="1176664"/>
          </a:xfrm>
        </p:spPr>
        <p:txBody>
          <a:bodyPr anchor="b">
            <a:normAutofit/>
          </a:bodyPr>
          <a:lstStyle>
            <a:lvl1pPr marL="0" indent="0">
              <a:buNone/>
              <a:defRPr sz="2800" b="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11" name="Content Placeholder 2"/>
          <p:cNvSpPr>
            <a:spLocks noGrp="1"/>
          </p:cNvSpPr>
          <p:nvPr>
            <p:ph idx="13"/>
          </p:nvPr>
        </p:nvSpPr>
        <p:spPr>
          <a:xfrm>
            <a:off x="457200" y="4169932"/>
            <a:ext cx="7772400" cy="188585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119545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87784"/>
            <a:ext cx="8202920" cy="851475"/>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11" name="Content Placeholder 2"/>
          <p:cNvSpPr>
            <a:spLocks noGrp="1"/>
          </p:cNvSpPr>
          <p:nvPr>
            <p:ph idx="13"/>
          </p:nvPr>
        </p:nvSpPr>
        <p:spPr>
          <a:xfrm>
            <a:off x="457200" y="1392254"/>
            <a:ext cx="8202920" cy="4987637"/>
          </a:xfrm>
        </p:spPr>
        <p:txBody>
          <a:bodyPr>
            <a:normAutofit/>
          </a:bodyPr>
          <a:lstStyle>
            <a:lvl1pPr marL="0" indent="0">
              <a:lnSpc>
                <a:spcPct val="110000"/>
              </a:lnSpc>
              <a:spcAft>
                <a:spcPts val="800"/>
              </a:spcAft>
              <a:buFontTx/>
              <a:buNone/>
              <a:defRPr sz="1800" b="1" i="0" spc="100">
                <a:solidFill>
                  <a:srgbClr val="FFFFFF"/>
                </a:solidFill>
                <a:latin typeface="+mn-lt"/>
                <a:cs typeface="Times New Roman"/>
              </a:defRPr>
            </a:lvl1pPr>
            <a:lvl2pPr marL="566738" indent="-227013">
              <a:lnSpc>
                <a:spcPct val="110000"/>
              </a:lnSpc>
              <a:spcAft>
                <a:spcPts val="800"/>
              </a:spcAft>
              <a:buFont typeface="Arial"/>
              <a:buChar char="•"/>
              <a:tabLst>
                <a:tab pos="566738" algn="l"/>
              </a:tabLst>
              <a:defRPr sz="2000" b="0" i="0" spc="100">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3430180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21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1 Content Box">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3209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rgbClr val="FFFFFF"/>
                </a:solidFill>
              </a:defRPr>
            </a:lvl1pPr>
            <a:lvl2pPr marL="630238" indent="-290513">
              <a:lnSpc>
                <a:spcPct val="120000"/>
              </a:lnSpc>
              <a:tabLst>
                <a:tab pos="630238" algn="l"/>
              </a:tabLst>
              <a:defRPr sz="2000" b="0">
                <a:solidFill>
                  <a:srgbClr val="FFFFFF"/>
                </a:solidFill>
              </a:defRPr>
            </a:lvl2pPr>
            <a:lvl3pPr>
              <a:lnSpc>
                <a:spcPct val="120000"/>
              </a:lnSpc>
              <a:defRPr sz="2000" b="0">
                <a:solidFill>
                  <a:srgbClr val="FFFFFF"/>
                </a:solidFill>
              </a:defRPr>
            </a:lvl3pPr>
            <a:lvl4pPr>
              <a:lnSpc>
                <a:spcPct val="120000"/>
              </a:lnSpc>
              <a:defRPr sz="2000" b="0">
                <a:solidFill>
                  <a:srgbClr val="FFFFFF"/>
                </a:solidFill>
              </a:defRPr>
            </a:lvl4pPr>
            <a:lvl5pPr>
              <a:lnSpc>
                <a:spcPct val="120000"/>
              </a:lnSpc>
              <a:defRPr sz="2000" b="0">
                <a:solidFill>
                  <a:srgbClr val="FFFFF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109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986861"/>
            <a:ext cx="8229600" cy="4139302"/>
          </a:xfrm>
        </p:spPr>
        <p:txBody>
          <a:bodyPr>
            <a:normAutofit/>
          </a:bodyPr>
          <a:lstStyle>
            <a:lvl1pPr marL="230188" indent="-230188">
              <a:defRPr sz="2000" b="0"/>
            </a:lvl1pPr>
            <a:lvl2pPr marL="630238" indent="-290513">
              <a:tabLst>
                <a:tab pos="630238" algn="l"/>
              </a:tabLst>
              <a:defRPr sz="2000" b="0"/>
            </a:lvl2pPr>
            <a:lvl3pPr>
              <a:defRPr sz="2000" b="0"/>
            </a:lvl3pPr>
            <a:lvl4pPr>
              <a:defRPr sz="2000" b="0"/>
            </a:lvl4pPr>
            <a:lvl5pPr>
              <a:defRPr sz="2000" b="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42" y="6304044"/>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14" name="Slide Number Placeholder 13"/>
          <p:cNvSpPr>
            <a:spLocks noGrp="1"/>
          </p:cNvSpPr>
          <p:nvPr>
            <p:ph type="sldNum" sz="quarter" idx="11"/>
          </p:nvPr>
        </p:nvSpPr>
        <p:spPr/>
        <p:txBody>
          <a:bodyPr/>
          <a:lstStyle/>
          <a:p>
            <a:fld id="{29B650A7-CBE4-7B4F-A5EE-3E7F54FCF764}" type="slidenum">
              <a:rPr lang="en-US" smtClean="0"/>
              <a:t>‹#›</a:t>
            </a:fld>
            <a:endParaRPr lang="en-US" dirty="0"/>
          </a:p>
        </p:txBody>
      </p:sp>
    </p:spTree>
    <p:extLst>
      <p:ext uri="{BB962C8B-B14F-4D97-AF65-F5344CB8AC3E}">
        <p14:creationId xmlns:p14="http://schemas.microsoft.com/office/powerpoint/2010/main" val="373752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6" name="Text Placeholder 5"/>
          <p:cNvSpPr>
            <a:spLocks noGrp="1"/>
          </p:cNvSpPr>
          <p:nvPr>
            <p:ph type="body" sz="quarter" idx="12"/>
          </p:nvPr>
        </p:nvSpPr>
        <p:spPr>
          <a:xfrm>
            <a:off x="6370841" y="2160968"/>
            <a:ext cx="2509634" cy="3965195"/>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3080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Box-4 boxes">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hasCustomPrompt="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6" name="Text Placeholder 5"/>
          <p:cNvSpPr>
            <a:spLocks noGrp="1"/>
          </p:cNvSpPr>
          <p:nvPr>
            <p:ph type="body" sz="quarter" idx="12"/>
          </p:nvPr>
        </p:nvSpPr>
        <p:spPr>
          <a:xfrm>
            <a:off x="6370841" y="2160968"/>
            <a:ext cx="2509634" cy="2178816"/>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0"/>
          <p:cNvSpPr>
            <a:spLocks noGrp="1"/>
          </p:cNvSpPr>
          <p:nvPr>
            <p:ph type="body" sz="quarter" idx="14"/>
          </p:nvPr>
        </p:nvSpPr>
        <p:spPr>
          <a:xfrm>
            <a:off x="6370638" y="4476829"/>
            <a:ext cx="2509837" cy="1562021"/>
          </a:xfrm>
        </p:spPr>
        <p:txBody>
          <a:bodyPr>
            <a:normAutofit/>
          </a:bodyPr>
          <a:lstStyle>
            <a:lvl1pPr marL="0" indent="0">
              <a:buFontTx/>
              <a:buNone/>
              <a:defRPr sz="1100"/>
            </a:lvl1pPr>
            <a:lvl2pPr marL="457200" indent="0">
              <a:buFontTx/>
              <a:buNone/>
              <a:defRPr sz="1100"/>
            </a:lvl2pPr>
            <a:lvl3pPr marL="455613" indent="0">
              <a:buFontTx/>
              <a:buNone/>
              <a:defRPr sz="1100"/>
            </a:lvl3pPr>
            <a:lvl4pPr marL="1371600" indent="0">
              <a:buFontTx/>
              <a:buNone/>
              <a:defRPr sz="1100"/>
            </a:lvl4pPr>
            <a:lvl5pPr marL="1828800" indent="0">
              <a:buFontTx/>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9690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4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730307"/>
            <a:ext cx="8033032" cy="1470025"/>
          </a:xfrm>
        </p:spPr>
        <p:txBody>
          <a:bodyPr anchor="b">
            <a:noAutofit/>
          </a:bodyPr>
          <a:lstStyle>
            <a:lvl1pPr algn="l">
              <a:lnSpc>
                <a:spcPct val="90000"/>
              </a:lnSpc>
              <a:defRPr sz="3200">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457200" y="3151814"/>
            <a:ext cx="7086600" cy="509350"/>
          </a:xfrm>
        </p:spPr>
        <p:txBody>
          <a:bodyPr>
            <a:noAutofit/>
          </a:bodyPr>
          <a:lstStyle>
            <a:lvl1pPr marL="0" indent="0" algn="l">
              <a:buNone/>
              <a:defRPr sz="3200" b="1" i="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Text Placeholder 4"/>
          <p:cNvSpPr>
            <a:spLocks noGrp="1"/>
          </p:cNvSpPr>
          <p:nvPr>
            <p:ph type="body" sz="quarter" idx="10"/>
          </p:nvPr>
        </p:nvSpPr>
        <p:spPr>
          <a:xfrm>
            <a:off x="457200" y="3967164"/>
            <a:ext cx="8032750" cy="455612"/>
          </a:xfrm>
        </p:spPr>
        <p:txBody>
          <a:bodyPr/>
          <a:lstStyle>
            <a:lvl1pPr marL="0" indent="0">
              <a:buNone/>
              <a:defRPr i="1">
                <a:solidFill>
                  <a:schemeClr val="tx2"/>
                </a:solidFill>
              </a:defRPr>
            </a:lvl1pPr>
            <a:lvl2pPr marL="457200" indent="0">
              <a:buNone/>
              <a:defRPr i="1">
                <a:solidFill>
                  <a:schemeClr val="tx2"/>
                </a:solidFill>
              </a:defRPr>
            </a:lvl2pPr>
            <a:lvl3pPr marL="455613" indent="0">
              <a:buNone/>
              <a:defRPr i="1">
                <a:solidFill>
                  <a:schemeClr val="tx2"/>
                </a:solidFill>
              </a:defRPr>
            </a:lvl3pPr>
            <a:lvl4pPr marL="1371600" indent="0">
              <a:buNone/>
              <a:defRPr i="1">
                <a:solidFill>
                  <a:schemeClr val="tx2"/>
                </a:solidFill>
              </a:defRPr>
            </a:lvl4pPr>
            <a:lvl5pPr marL="1828800" indent="0">
              <a:buNone/>
              <a:defRPr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6286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650A7-CBE4-7B4F-A5EE-3E7F54FCF764}" type="slidenum">
              <a:rPr lang="en-US" smtClean="0"/>
              <a:t>‹#›</a:t>
            </a:fld>
            <a:endParaRPr lang="en-US" dirty="0"/>
          </a:p>
        </p:txBody>
      </p:sp>
    </p:spTree>
    <p:extLst>
      <p:ext uri="{BB962C8B-B14F-4D97-AF65-F5344CB8AC3E}">
        <p14:creationId xmlns:p14="http://schemas.microsoft.com/office/powerpoint/2010/main" val="11583197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0" r:id="rId3"/>
    <p:sldLayoutId id="2147483682" r:id="rId4"/>
    <p:sldLayoutId id="2147483650" r:id="rId5"/>
    <p:sldLayoutId id="2147483684" r:id="rId6"/>
    <p:sldLayoutId id="2147483683" r:id="rId7"/>
    <p:sldLayoutId id="2147483678" r:id="rId8"/>
    <p:sldLayoutId id="2147483679" r:id="rId9"/>
    <p:sldLayoutId id="2147483681" r:id="rId10"/>
    <p:sldLayoutId id="2147483658" r:id="rId11"/>
    <p:sldLayoutId id="2147483685" r:id="rId12"/>
  </p:sldLayoutIdLst>
  <p:txStyles>
    <p:titleStyle>
      <a:lvl1pPr algn="ctr" defTabSz="457200" rtl="0" eaLnBrk="1" latinLnBrk="0" hangingPunct="1">
        <a:spcBef>
          <a:spcPct val="0"/>
        </a:spcBef>
        <a:buNone/>
        <a:defRPr sz="4400" b="1" kern="1200">
          <a:solidFill>
            <a:srgbClr val="00000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b="0" kern="1200">
          <a:solidFill>
            <a:srgbClr val="000000"/>
          </a:solidFill>
          <a:latin typeface="+mn-lt"/>
          <a:ea typeface="+mn-ea"/>
          <a:cs typeface="+mn-cs"/>
        </a:defRPr>
      </a:lvl1pPr>
      <a:lvl2pPr marL="742950" indent="-285750" algn="l" defTabSz="457200" rtl="0" eaLnBrk="1" latinLnBrk="0" hangingPunct="1">
        <a:spcBef>
          <a:spcPct val="20000"/>
        </a:spcBef>
        <a:buSzPct val="80000"/>
        <a:buFont typeface="Arial"/>
        <a:buChar char="–"/>
        <a:defRPr sz="1800" b="0" kern="1200">
          <a:solidFill>
            <a:srgbClr val="000000"/>
          </a:solidFill>
          <a:latin typeface="+mn-lt"/>
          <a:ea typeface="+mn-ea"/>
          <a:cs typeface="+mn-cs"/>
        </a:defRPr>
      </a:lvl2pPr>
      <a:lvl3pPr marL="741363" indent="-285750" algn="l" defTabSz="457200" rtl="0" eaLnBrk="1" latinLnBrk="0" hangingPunct="1">
        <a:spcBef>
          <a:spcPct val="20000"/>
        </a:spcBef>
        <a:buSzPct val="50000"/>
        <a:buFont typeface="Lucida Grande"/>
        <a:buChar char="-"/>
        <a:defRPr sz="1800" b="0" kern="1200">
          <a:solidFill>
            <a:srgbClr val="000000"/>
          </a:solidFill>
          <a:latin typeface="+mn-lt"/>
          <a:ea typeface="+mn-ea"/>
          <a:cs typeface="+mn-cs"/>
        </a:defRPr>
      </a:lvl3pPr>
      <a:lvl4pPr marL="1600200" indent="-228600" algn="l" defTabSz="457200" rtl="0" eaLnBrk="1" latinLnBrk="0" hangingPunct="1">
        <a:spcBef>
          <a:spcPct val="20000"/>
        </a:spcBef>
        <a:buFont typeface="Courier New"/>
        <a:buChar char="o"/>
        <a:defRPr sz="1800" b="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b="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www.thenationalcouncil.org/" TargetMode="External"/><Relationship Id="rId2" Type="http://schemas.openxmlformats.org/officeDocument/2006/relationships/hyperlink" Target="http://eye.keckmedicine.org/ksi/" TargetMode="External"/><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hyperlink" Target="https://www.bhecon.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gif"/></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0.xml"/><Relationship Id="rId4" Type="http://schemas.openxmlformats.org/officeDocument/2006/relationships/chart" Target="../charts/char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COST OF MENTAL ILLNESS: </a:t>
            </a:r>
            <a:endParaRPr lang="en-US" b="0" dirty="0">
              <a:solidFill>
                <a:srgbClr val="850002"/>
              </a:solidFill>
            </a:endParaRPr>
          </a:p>
        </p:txBody>
      </p:sp>
      <p:sp>
        <p:nvSpPr>
          <p:cNvPr id="3" name="Subtitle 2"/>
          <p:cNvSpPr>
            <a:spLocks noGrp="1"/>
          </p:cNvSpPr>
          <p:nvPr>
            <p:ph type="subTitle" idx="1"/>
          </p:nvPr>
        </p:nvSpPr>
        <p:spPr/>
        <p:txBody>
          <a:bodyPr/>
          <a:lstStyle/>
          <a:p>
            <a:r>
              <a:rPr lang="en-US" b="1" dirty="0"/>
              <a:t>ILLINOIS FACTS AND FIGURES</a:t>
            </a:r>
            <a:endParaRPr lang="en-US" b="1" dirty="0">
              <a:solidFill>
                <a:schemeClr val="tx2"/>
              </a:solidFill>
            </a:endParaRPr>
          </a:p>
        </p:txBody>
      </p:sp>
      <p:sp>
        <p:nvSpPr>
          <p:cNvPr id="5" name="Text Placeholder 4"/>
          <p:cNvSpPr>
            <a:spLocks noGrp="1"/>
          </p:cNvSpPr>
          <p:nvPr>
            <p:ph type="body" sz="quarter" idx="10"/>
          </p:nvPr>
        </p:nvSpPr>
        <p:spPr/>
        <p:txBody>
          <a:bodyPr/>
          <a:lstStyle/>
          <a:p>
            <a:r>
              <a:rPr lang="en-US" dirty="0"/>
              <a:t>2018 Update</a:t>
            </a:r>
          </a:p>
        </p:txBody>
      </p:sp>
    </p:spTree>
    <p:extLst>
      <p:ext uri="{BB962C8B-B14F-4D97-AF65-F5344CB8AC3E}">
        <p14:creationId xmlns:p14="http://schemas.microsoft.com/office/powerpoint/2010/main" val="3757154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ACKNOWLEDGMENTS</a:t>
            </a:r>
          </a:p>
        </p:txBody>
      </p:sp>
      <p:sp>
        <p:nvSpPr>
          <p:cNvPr id="5" name="Content Placeholder 4"/>
          <p:cNvSpPr>
            <a:spLocks noGrp="1"/>
          </p:cNvSpPr>
          <p:nvPr>
            <p:ph idx="1"/>
          </p:nvPr>
        </p:nvSpPr>
        <p:spPr>
          <a:xfrm>
            <a:off x="457200" y="1238250"/>
            <a:ext cx="8229600" cy="5111750"/>
          </a:xfrm>
        </p:spPr>
        <p:txBody>
          <a:bodyPr>
            <a:normAutofit fontScale="85000" lnSpcReduction="20000"/>
          </a:bodyPr>
          <a:lstStyle/>
          <a:p>
            <a:r>
              <a:rPr lang="en-US" sz="1600" dirty="0">
                <a:solidFill>
                  <a:srgbClr val="850002"/>
                </a:solidFill>
              </a:rPr>
              <a:t>Authors: </a:t>
            </a:r>
            <a:r>
              <a:rPr lang="en-US" sz="1600" dirty="0" err="1">
                <a:solidFill>
                  <a:srgbClr val="850002"/>
                </a:solidFill>
              </a:rPr>
              <a:t>Hanke</a:t>
            </a:r>
            <a:r>
              <a:rPr lang="en-US" sz="1600" dirty="0">
                <a:solidFill>
                  <a:srgbClr val="850002"/>
                </a:solidFill>
              </a:rPr>
              <a:t> </a:t>
            </a:r>
            <a:r>
              <a:rPr lang="en-US" sz="1600" dirty="0" err="1">
                <a:solidFill>
                  <a:srgbClr val="850002"/>
                </a:solidFill>
              </a:rPr>
              <a:t>Heun</a:t>
            </a:r>
            <a:r>
              <a:rPr lang="en-US" sz="1600" dirty="0">
                <a:solidFill>
                  <a:srgbClr val="850002"/>
                </a:solidFill>
              </a:rPr>
              <a:t>-Johnson, Michael </a:t>
            </a:r>
            <a:r>
              <a:rPr lang="en-US" sz="1600" dirty="0" err="1">
                <a:solidFill>
                  <a:srgbClr val="850002"/>
                </a:solidFill>
              </a:rPr>
              <a:t>Menchine</a:t>
            </a:r>
            <a:r>
              <a:rPr lang="en-US" sz="1600" dirty="0">
                <a:solidFill>
                  <a:srgbClr val="850002"/>
                </a:solidFill>
              </a:rPr>
              <a:t>, Dana Goldman, Seth Seabury</a:t>
            </a:r>
          </a:p>
          <a:p>
            <a:endParaRPr lang="en-US" sz="1600" dirty="0">
              <a:solidFill>
                <a:srgbClr val="850002"/>
              </a:solidFill>
            </a:endParaRPr>
          </a:p>
          <a:p>
            <a:r>
              <a:rPr lang="en-US" sz="1600" dirty="0">
                <a:solidFill>
                  <a:srgbClr val="850002"/>
                </a:solidFill>
              </a:rPr>
              <a:t>Funding for this project was provided through an unrestricted grant from </a:t>
            </a:r>
            <a:r>
              <a:rPr lang="en-US" sz="1600" dirty="0" err="1">
                <a:solidFill>
                  <a:srgbClr val="850002"/>
                </a:solidFill>
              </a:rPr>
              <a:t>Alkermes</a:t>
            </a:r>
            <a:r>
              <a:rPr lang="en-US" sz="1600" dirty="0">
                <a:solidFill>
                  <a:srgbClr val="850002"/>
                </a:solidFill>
              </a:rPr>
              <a:t>.</a:t>
            </a:r>
            <a:endParaRPr lang="sk-SK" sz="1600" dirty="0">
              <a:solidFill>
                <a:srgbClr val="850002"/>
              </a:solidFill>
            </a:endParaRPr>
          </a:p>
          <a:p>
            <a:endParaRPr lang="en-US" sz="1600" dirty="0">
              <a:solidFill>
                <a:srgbClr val="850002"/>
              </a:solidFill>
            </a:endParaRPr>
          </a:p>
          <a:p>
            <a:r>
              <a:rPr lang="sk-SK" sz="1600" dirty="0">
                <a:solidFill>
                  <a:srgbClr val="850002"/>
                </a:solidFill>
              </a:rPr>
              <a:t>This work was done as part of the </a:t>
            </a:r>
            <a:r>
              <a:rPr lang="en-US" sz="1600" dirty="0">
                <a:solidFill>
                  <a:srgbClr val="850002"/>
                </a:solidFill>
                <a:hlinkClick r:id="rId2"/>
              </a:rPr>
              <a:t>Keck-Schaeffer Initiative for Population Health Policy</a:t>
            </a:r>
            <a:r>
              <a:rPr lang="sk-SK" sz="1600" dirty="0">
                <a:solidFill>
                  <a:srgbClr val="850002"/>
                </a:solidFill>
              </a:rPr>
              <a:t>. </a:t>
            </a:r>
            <a:endParaRPr lang="en-US" sz="1600" dirty="0">
              <a:solidFill>
                <a:srgbClr val="850002"/>
              </a:solidFill>
            </a:endParaRPr>
          </a:p>
          <a:p>
            <a:r>
              <a:rPr lang="sk-SK" sz="1600" dirty="0">
                <a:solidFill>
                  <a:srgbClr val="850002"/>
                </a:solidFill>
              </a:rPr>
              <a:t>We also acknowledge comments and contributions to this work from the </a:t>
            </a:r>
            <a:endParaRPr lang="en-US" sz="1600" dirty="0">
              <a:solidFill>
                <a:srgbClr val="850002"/>
              </a:solidFill>
            </a:endParaRPr>
          </a:p>
          <a:p>
            <a:r>
              <a:rPr lang="sk-SK" sz="1600" dirty="0">
                <a:solidFill>
                  <a:srgbClr val="850002"/>
                </a:solidFill>
                <a:hlinkClick r:id="rId3"/>
              </a:rPr>
              <a:t>National Council for Behavioral Health</a:t>
            </a:r>
            <a:r>
              <a:rPr lang="sk-SK" sz="1600" dirty="0">
                <a:solidFill>
                  <a:srgbClr val="850002"/>
                </a:solidFill>
              </a:rPr>
              <a:t> and the </a:t>
            </a:r>
            <a:r>
              <a:rPr lang="sk-SK" sz="1600" dirty="0">
                <a:solidFill>
                  <a:srgbClr val="850002"/>
                </a:solidFill>
                <a:hlinkClick r:id="rId4"/>
              </a:rPr>
              <a:t>Behavioral Health + Economics Network</a:t>
            </a:r>
            <a:r>
              <a:rPr lang="sk-SK" sz="1600" dirty="0">
                <a:solidFill>
                  <a:srgbClr val="850002"/>
                </a:solidFill>
              </a:rPr>
              <a:t>.</a:t>
            </a:r>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400" dirty="0"/>
          </a:p>
          <a:p>
            <a:endParaRPr lang="en-US" sz="1400" dirty="0"/>
          </a:p>
          <a:p>
            <a:endParaRPr lang="en-US" sz="1400" dirty="0"/>
          </a:p>
          <a:p>
            <a:endParaRPr lang="en-US" sz="1400" dirty="0"/>
          </a:p>
          <a:p>
            <a:r>
              <a:rPr lang="en-US" sz="1200" dirty="0">
                <a:solidFill>
                  <a:srgbClr val="850002"/>
                </a:solidFill>
              </a:rPr>
              <a:t>References, data sources and methods are described in more detail in the online appendix. </a:t>
            </a:r>
          </a:p>
          <a:p>
            <a:r>
              <a:rPr lang="en-US" sz="1200" dirty="0">
                <a:solidFill>
                  <a:srgbClr val="850002"/>
                </a:solidFill>
              </a:rPr>
              <a:t>The final version of this chartbook and the appendix can be downloaded at:</a:t>
            </a:r>
          </a:p>
          <a:p>
            <a:r>
              <a:rPr lang="en-US" sz="1200" dirty="0">
                <a:solidFill>
                  <a:srgbClr val="850002"/>
                </a:solidFill>
              </a:rPr>
              <a:t>http://healthpolicy.usc.edu/Keck_Schaeffer_Initiative.aspx </a:t>
            </a:r>
          </a:p>
          <a:p>
            <a:endParaRPr lang="en-US" sz="1600" dirty="0">
              <a:solidFill>
                <a:srgbClr val="850002"/>
              </a:solidFill>
            </a:endParaRPr>
          </a:p>
        </p:txBody>
      </p:sp>
      <p:pic>
        <p:nvPicPr>
          <p:cNvPr id="6" name="Picture 5" descr="BHECON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286" y="3535756"/>
            <a:ext cx="3659718" cy="1309324"/>
          </a:xfrm>
          <a:prstGeom prst="rect">
            <a:avLst/>
          </a:prstGeom>
        </p:spPr>
      </p:pic>
      <p:pic>
        <p:nvPicPr>
          <p:cNvPr id="7" name="Picture 6" descr="NCfulllogosvg.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2448" y="3865500"/>
            <a:ext cx="2836333" cy="892026"/>
          </a:xfrm>
          <a:prstGeom prst="rect">
            <a:avLst/>
          </a:prstGeom>
        </p:spPr>
      </p:pic>
    </p:spTree>
    <p:extLst>
      <p:ext uri="{BB962C8B-B14F-4D97-AF65-F5344CB8AC3E}">
        <p14:creationId xmlns:p14="http://schemas.microsoft.com/office/powerpoint/2010/main" val="2666689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ILLINOIS</a:t>
            </a:r>
          </a:p>
        </p:txBody>
      </p:sp>
      <p:pic>
        <p:nvPicPr>
          <p:cNvPr id="12" name="Picture 11" descr="US-states_illino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635000"/>
            <a:ext cx="8074487" cy="5712968"/>
          </a:xfrm>
          <a:prstGeom prst="rect">
            <a:avLst/>
          </a:prstGeom>
        </p:spPr>
      </p:pic>
      <p:sp>
        <p:nvSpPr>
          <p:cNvPr id="4" name="Rectangle 3"/>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Tree>
    <p:extLst>
      <p:ext uri="{BB962C8B-B14F-4D97-AF65-F5344CB8AC3E}">
        <p14:creationId xmlns:p14="http://schemas.microsoft.com/office/powerpoint/2010/main" val="653501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457199" y="917970"/>
            <a:ext cx="8460889" cy="5208194"/>
          </a:xfrm>
        </p:spPr>
        <p:txBody>
          <a:bodyPr>
            <a:normAutofit fontScale="92500"/>
          </a:bodyPr>
          <a:lstStyle/>
          <a:p>
            <a:pPr marL="342900" indent="-342900">
              <a:spcAft>
                <a:spcPts val="1200"/>
              </a:spcAft>
              <a:buFont typeface="Arial"/>
              <a:buChar char="•"/>
            </a:pPr>
            <a:r>
              <a:rPr lang="en-US" dirty="0"/>
              <a:t>Improving access to high-quality medical care for patients with mental illness remains one of the most vexing problems facing the healthcare system in the United States. </a:t>
            </a:r>
          </a:p>
          <a:p>
            <a:pPr marL="342900" indent="-342900">
              <a:spcAft>
                <a:spcPts val="1200"/>
              </a:spcAft>
              <a:buFont typeface="Arial"/>
              <a:buChar char="•"/>
            </a:pPr>
            <a:r>
              <a:rPr lang="en-US" dirty="0"/>
              <a:t>Illinois is no exception, with some commentators reporting a mental health care “crisis” in the state.  </a:t>
            </a:r>
          </a:p>
          <a:p>
            <a:pPr marL="342900" indent="-342900">
              <a:spcAft>
                <a:spcPts val="1200"/>
              </a:spcAft>
              <a:buFont typeface="Arial"/>
              <a:buChar char="•"/>
            </a:pPr>
            <a:r>
              <a:rPr lang="en-US" dirty="0"/>
              <a:t>We report data on the magnitude of the challenges facing Illinois in terms of the economic burden associated with mental illness, including: </a:t>
            </a:r>
          </a:p>
          <a:p>
            <a:pPr marL="973138" lvl="1" indent="-342900">
              <a:buFont typeface="Arial"/>
              <a:buChar char="•"/>
            </a:pPr>
            <a:r>
              <a:rPr lang="en-US" dirty="0"/>
              <a:t>The size of the mentally ill population</a:t>
            </a:r>
          </a:p>
          <a:p>
            <a:pPr marL="973138" lvl="1" indent="-342900">
              <a:buFont typeface="Arial"/>
              <a:buChar char="•"/>
            </a:pPr>
            <a:r>
              <a:rPr lang="en-US" dirty="0"/>
              <a:t>The unmet need in terms of mental health providers</a:t>
            </a:r>
          </a:p>
          <a:p>
            <a:pPr marL="973138" lvl="1" indent="-342900">
              <a:buFont typeface="Arial"/>
              <a:buChar char="•"/>
            </a:pPr>
            <a:r>
              <a:rPr lang="en-US" dirty="0"/>
              <a:t>Struggles maintaining a behavioral health workforce</a:t>
            </a:r>
          </a:p>
          <a:p>
            <a:pPr marL="973138" lvl="1" indent="-342900">
              <a:buFont typeface="Arial"/>
              <a:buChar char="•"/>
            </a:pPr>
            <a:r>
              <a:rPr lang="en-US" dirty="0"/>
              <a:t>The high rates of hospitalization</a:t>
            </a:r>
          </a:p>
          <a:p>
            <a:pPr marL="973138" lvl="1" indent="-342900">
              <a:buFont typeface="Arial"/>
              <a:buChar char="•"/>
            </a:pPr>
            <a:r>
              <a:rPr lang="en-US" dirty="0"/>
              <a:t>The cost of serious mental illness in Illinois</a:t>
            </a:r>
          </a:p>
          <a:p>
            <a:endParaRPr lang="en-US" dirty="0"/>
          </a:p>
        </p:txBody>
      </p:sp>
      <p:sp>
        <p:nvSpPr>
          <p:cNvPr id="4" name="Rectangle 3"/>
          <p:cNvSpPr/>
          <p:nvPr/>
        </p:nvSpPr>
        <p:spPr>
          <a:xfrm>
            <a:off x="0" y="6423579"/>
            <a:ext cx="7233138" cy="253916"/>
          </a:xfrm>
          <a:prstGeom prst="rect">
            <a:avLst/>
          </a:prstGeom>
        </p:spPr>
        <p:txBody>
          <a:bodyPr wrap="square">
            <a:spAutoFit/>
          </a:bodyPr>
          <a:lstStyle/>
          <a:p>
            <a:r>
              <a:rPr lang="en-US" sz="1000" baseline="30000" dirty="0"/>
              <a:t>1</a:t>
            </a:r>
            <a:r>
              <a:rPr lang="en-US" sz="1000" dirty="0"/>
              <a:t> http://www.chicagotribune.com/suburbs/daily-southtown/opinion/ct-sta-kadner-mental-st-0529-20150528-story.html</a:t>
            </a:r>
          </a:p>
        </p:txBody>
      </p:sp>
      <p:sp>
        <p:nvSpPr>
          <p:cNvPr id="5" name="Rectangle 4"/>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Tree>
    <p:extLst>
      <p:ext uri="{BB962C8B-B14F-4D97-AF65-F5344CB8AC3E}">
        <p14:creationId xmlns:p14="http://schemas.microsoft.com/office/powerpoint/2010/main" val="832934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1026"/>
            <a:ext cx="6924675" cy="3014698"/>
          </a:xfrm>
        </p:spPr>
        <p:txBody>
          <a:bodyPr anchor="ctr"/>
          <a:lstStyle/>
          <a:p>
            <a:r>
              <a:rPr lang="en-US" dirty="0">
                <a:solidFill>
                  <a:schemeClr val="bg1"/>
                </a:solidFill>
              </a:rPr>
              <a:t>QUANTIFYING THE POPULATION LIVING WITH MENTAL ILLNESS IN ILLINOIS AND THE U.S.</a:t>
            </a:r>
            <a:endParaRPr lang="en-US" dirty="0"/>
          </a:p>
        </p:txBody>
      </p:sp>
    </p:spTree>
    <p:extLst>
      <p:ext uri="{BB962C8B-B14F-4D97-AF65-F5344CB8AC3E}">
        <p14:creationId xmlns:p14="http://schemas.microsoft.com/office/powerpoint/2010/main" val="343750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5"/>
          <p:cNvGraphicFramePr>
            <a:graphicFrameLocks noGrp="1"/>
          </p:cNvGraphicFramePr>
          <p:nvPr>
            <p:ph idx="1"/>
            <p:extLst/>
          </p:nvPr>
        </p:nvGraphicFramePr>
        <p:xfrm>
          <a:off x="457200" y="1899138"/>
          <a:ext cx="5453063" cy="3890549"/>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8"/>
          <p:cNvSpPr>
            <a:spLocks noGrp="1"/>
          </p:cNvSpPr>
          <p:nvPr>
            <p:ph type="title"/>
          </p:nvPr>
        </p:nvSpPr>
        <p:spPr/>
        <p:txBody>
          <a:bodyPr/>
          <a:lstStyle/>
          <a:p>
            <a:r>
              <a:rPr lang="en-US" dirty="0"/>
              <a:t>Prevalence of mental illness</a:t>
            </a:r>
          </a:p>
        </p:txBody>
      </p:sp>
      <p:sp>
        <p:nvSpPr>
          <p:cNvPr id="8" name="Text Placeholder 7"/>
          <p:cNvSpPr>
            <a:spLocks noGrp="1"/>
          </p:cNvSpPr>
          <p:nvPr>
            <p:ph type="body" sz="quarter" idx="10"/>
          </p:nvPr>
        </p:nvSpPr>
        <p:spPr/>
        <p:txBody>
          <a:bodyPr>
            <a:normAutofit/>
          </a:bodyPr>
          <a:lstStyle/>
          <a:p>
            <a:r>
              <a:rPr lang="en-US" dirty="0"/>
              <a:t>UNITED STATES 2016</a:t>
            </a:r>
          </a:p>
        </p:txBody>
      </p:sp>
      <p:sp>
        <p:nvSpPr>
          <p:cNvPr id="11" name="Text Placeholder 10"/>
          <p:cNvSpPr>
            <a:spLocks noGrp="1"/>
          </p:cNvSpPr>
          <p:nvPr>
            <p:ph type="body" sz="quarter" idx="12"/>
          </p:nvPr>
        </p:nvSpPr>
        <p:spPr/>
        <p:txBody>
          <a:bodyPr>
            <a:normAutofit lnSpcReduction="10000"/>
          </a:bodyPr>
          <a:lstStyle/>
          <a:p>
            <a:pPr>
              <a:lnSpc>
                <a:spcPct val="120000"/>
              </a:lnSpc>
              <a:spcBef>
                <a:spcPts val="0"/>
              </a:spcBef>
            </a:pPr>
            <a:r>
              <a:rPr lang="en-US" dirty="0"/>
              <a:t>Many mental health</a:t>
            </a:r>
          </a:p>
          <a:p>
            <a:pPr>
              <a:lnSpc>
                <a:spcPct val="120000"/>
              </a:lnSpc>
              <a:spcBef>
                <a:spcPts val="0"/>
              </a:spcBef>
            </a:pPr>
            <a:r>
              <a:rPr lang="en-US" dirty="0"/>
              <a:t>conditions are fairly</a:t>
            </a:r>
          </a:p>
          <a:p>
            <a:pPr>
              <a:lnSpc>
                <a:spcPct val="120000"/>
              </a:lnSpc>
              <a:spcBef>
                <a:spcPts val="0"/>
              </a:spcBef>
            </a:pPr>
            <a:r>
              <a:rPr lang="en-US" dirty="0"/>
              <a:t>common in the general</a:t>
            </a:r>
          </a:p>
          <a:p>
            <a:pPr>
              <a:lnSpc>
                <a:spcPct val="120000"/>
              </a:lnSpc>
              <a:spcBef>
                <a:spcPts val="0"/>
              </a:spcBef>
            </a:pPr>
            <a:r>
              <a:rPr lang="en-US" dirty="0"/>
              <a:t>population.</a:t>
            </a:r>
          </a:p>
          <a:p>
            <a:pPr>
              <a:lnSpc>
                <a:spcPct val="120000"/>
              </a:lnSpc>
              <a:spcBef>
                <a:spcPts val="0"/>
              </a:spcBef>
            </a:pPr>
            <a:endParaRPr lang="en-US" dirty="0"/>
          </a:p>
          <a:p>
            <a:pPr>
              <a:lnSpc>
                <a:spcPct val="120000"/>
              </a:lnSpc>
              <a:spcBef>
                <a:spcPts val="0"/>
              </a:spcBef>
            </a:pPr>
            <a:r>
              <a:rPr lang="en-US" dirty="0"/>
              <a:t>Whereas any of these conditions can severely limit someone’s normal daily activities, three disorders are  often labeled as </a:t>
            </a:r>
          </a:p>
          <a:p>
            <a:pPr>
              <a:lnSpc>
                <a:spcPct val="120000"/>
              </a:lnSpc>
              <a:spcBef>
                <a:spcPts val="0"/>
              </a:spcBef>
            </a:pPr>
            <a:r>
              <a:rPr lang="en-US" b="1" u="sng" dirty="0"/>
              <a:t>serious mental illness: </a:t>
            </a:r>
          </a:p>
          <a:p>
            <a:pPr>
              <a:lnSpc>
                <a:spcPct val="120000"/>
              </a:lnSpc>
              <a:spcBef>
                <a:spcPts val="0"/>
              </a:spcBef>
            </a:pPr>
            <a:r>
              <a:rPr lang="en-US" b="1" dirty="0"/>
              <a:t>major depressive disorder, bipolar disorder </a:t>
            </a:r>
            <a:r>
              <a:rPr lang="en-US" dirty="0"/>
              <a:t>and</a:t>
            </a:r>
          </a:p>
          <a:p>
            <a:pPr>
              <a:lnSpc>
                <a:spcPct val="120000"/>
              </a:lnSpc>
              <a:spcBef>
                <a:spcPts val="0"/>
              </a:spcBef>
            </a:pPr>
            <a:r>
              <a:rPr lang="en-US" b="1" dirty="0"/>
              <a:t>schizophrenia</a:t>
            </a:r>
            <a:r>
              <a:rPr lang="en-US" dirty="0"/>
              <a:t>. These three disorders will be the focus of this chartbook.</a:t>
            </a:r>
          </a:p>
          <a:p>
            <a:endParaRPr lang="en-US" dirty="0"/>
          </a:p>
        </p:txBody>
      </p:sp>
      <p:sp>
        <p:nvSpPr>
          <p:cNvPr id="12" name="Content Placeholder 11"/>
          <p:cNvSpPr>
            <a:spLocks noGrp="1"/>
          </p:cNvSpPr>
          <p:nvPr>
            <p:ph sz="quarter" idx="13"/>
          </p:nvPr>
        </p:nvSpPr>
        <p:spPr>
          <a:xfrm>
            <a:off x="457200" y="5935322"/>
            <a:ext cx="5453063" cy="737950"/>
          </a:xfrm>
        </p:spPr>
        <p:txBody>
          <a:bodyPr>
            <a:noAutofit/>
          </a:bodyPr>
          <a:lstStyle/>
          <a:p>
            <a:r>
              <a:rPr lang="en-US" sz="1000" dirty="0"/>
              <a:t>NB: Due to symptom overlap, diagnoses of mental illnesses are not mutually exclusive</a:t>
            </a:r>
          </a:p>
          <a:p>
            <a:r>
              <a:rPr lang="en-US" sz="1000" dirty="0"/>
              <a:t>Source: National Survey on Drug Use and Health (NSDUH</a:t>
            </a:r>
            <a:r>
              <a:rPr lang="en-US" sz="1000"/>
              <a:t>) 2016 </a:t>
            </a:r>
            <a:r>
              <a:rPr lang="en-US" sz="1000" dirty="0"/>
              <a:t>(SPD), NSDUH Mental Health Surveillance Study 2008-2012 (major depressive disorder) and National Institutes of Mental Health (other conditions – see appendix for original sources)</a:t>
            </a:r>
          </a:p>
        </p:txBody>
      </p:sp>
      <p:cxnSp>
        <p:nvCxnSpPr>
          <p:cNvPr id="24" name="Straight Connector 23"/>
          <p:cNvCxnSpPr/>
          <p:nvPr/>
        </p:nvCxnSpPr>
        <p:spPr>
          <a:xfrm>
            <a:off x="4848086" y="3563699"/>
            <a:ext cx="139147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239565" y="2230238"/>
            <a:ext cx="0" cy="370508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848086" y="3144886"/>
            <a:ext cx="0" cy="872436"/>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62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1"/>
            <p:extLst/>
          </p:nvPr>
        </p:nvGraphicFramePr>
        <p:xfrm>
          <a:off x="457200" y="1929302"/>
          <a:ext cx="5453063" cy="410637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8"/>
          <p:cNvSpPr>
            <a:spLocks noGrp="1"/>
          </p:cNvSpPr>
          <p:nvPr>
            <p:ph type="title"/>
          </p:nvPr>
        </p:nvSpPr>
        <p:spPr/>
        <p:txBody>
          <a:bodyPr/>
          <a:lstStyle/>
          <a:p>
            <a:r>
              <a:rPr lang="en-US" dirty="0"/>
              <a:t>Estimated number of people living with mental illness</a:t>
            </a:r>
          </a:p>
        </p:txBody>
      </p:sp>
      <p:sp>
        <p:nvSpPr>
          <p:cNvPr id="8" name="Text Placeholder 7"/>
          <p:cNvSpPr>
            <a:spLocks noGrp="1"/>
          </p:cNvSpPr>
          <p:nvPr>
            <p:ph type="body" sz="quarter" idx="10"/>
          </p:nvPr>
        </p:nvSpPr>
        <p:spPr/>
        <p:txBody>
          <a:bodyPr>
            <a:normAutofit/>
          </a:bodyPr>
          <a:lstStyle/>
          <a:p>
            <a:r>
              <a:rPr lang="en-US" dirty="0"/>
              <a:t>ILLINOIS 2016</a:t>
            </a:r>
          </a:p>
        </p:txBody>
      </p:sp>
      <p:sp>
        <p:nvSpPr>
          <p:cNvPr id="11" name="Text Placeholder 10"/>
          <p:cNvSpPr>
            <a:spLocks noGrp="1"/>
          </p:cNvSpPr>
          <p:nvPr>
            <p:ph type="body" sz="quarter" idx="12"/>
          </p:nvPr>
        </p:nvSpPr>
        <p:spPr/>
        <p:txBody>
          <a:bodyPr/>
          <a:lstStyle/>
          <a:p>
            <a:r>
              <a:rPr lang="en-US" dirty="0"/>
              <a:t>We estimate that more than one million adults in Illinois experienced serious psychological distress in the past 12 months. </a:t>
            </a:r>
          </a:p>
          <a:p>
            <a:endParaRPr lang="en-US" dirty="0"/>
          </a:p>
          <a:p>
            <a:r>
              <a:rPr lang="en-US" dirty="0"/>
              <a:t>Note that a patient can receive multiple diagnoses of a serious mental illness due to a high degree of overlap between the mental health conditions.</a:t>
            </a:r>
          </a:p>
        </p:txBody>
      </p:sp>
      <p:sp>
        <p:nvSpPr>
          <p:cNvPr id="12" name="Content Placeholder 11"/>
          <p:cNvSpPr>
            <a:spLocks noGrp="1"/>
          </p:cNvSpPr>
          <p:nvPr>
            <p:ph sz="quarter" idx="13"/>
          </p:nvPr>
        </p:nvSpPr>
        <p:spPr>
          <a:xfrm>
            <a:off x="457200" y="5827594"/>
            <a:ext cx="6215185" cy="764862"/>
          </a:xfrm>
        </p:spPr>
        <p:txBody>
          <a:bodyPr>
            <a:noAutofit/>
          </a:bodyPr>
          <a:lstStyle/>
          <a:p>
            <a:r>
              <a:rPr lang="en-US" dirty="0"/>
              <a:t>Source: National Institutes of Mental Health, National Survey on Drug Use and Health (NSDUH) 2016, and NSDUH-MHSS 2008-2012. Estimated number of people affected using total state population of 9,878,820 adults (18 years and over), Census Bureau data (2016)</a:t>
            </a:r>
            <a:endParaRPr lang="en-US" sz="1000" dirty="0"/>
          </a:p>
        </p:txBody>
      </p:sp>
    </p:spTree>
    <p:extLst>
      <p:ext uri="{BB962C8B-B14F-4D97-AF65-F5344CB8AC3E}">
        <p14:creationId xmlns:p14="http://schemas.microsoft.com/office/powerpoint/2010/main" val="113945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There is significant unmet need for mental health care in the U.S.</a:t>
            </a:r>
          </a:p>
        </p:txBody>
      </p:sp>
      <p:sp>
        <p:nvSpPr>
          <p:cNvPr id="8" name="Text Placeholder 7"/>
          <p:cNvSpPr>
            <a:spLocks noGrp="1"/>
          </p:cNvSpPr>
          <p:nvPr>
            <p:ph type="body" sz="quarter" idx="10"/>
          </p:nvPr>
        </p:nvSpPr>
        <p:spPr/>
        <p:txBody>
          <a:bodyPr>
            <a:normAutofit/>
          </a:bodyPr>
          <a:lstStyle/>
          <a:p>
            <a:r>
              <a:rPr lang="en-US" dirty="0"/>
              <a:t>UNITED STATES 2016</a:t>
            </a:r>
          </a:p>
        </p:txBody>
      </p:sp>
      <p:sp>
        <p:nvSpPr>
          <p:cNvPr id="11" name="Text Placeholder 10"/>
          <p:cNvSpPr>
            <a:spLocks noGrp="1"/>
          </p:cNvSpPr>
          <p:nvPr>
            <p:ph type="body" sz="quarter" idx="12"/>
          </p:nvPr>
        </p:nvSpPr>
        <p:spPr/>
        <p:txBody>
          <a:bodyPr/>
          <a:lstStyle/>
          <a:p>
            <a:r>
              <a:rPr lang="en-US" dirty="0"/>
              <a:t>More than a quarter of adults who experienced serious psychological distress in the previous year in the U.S. reported an unmet need for mental health care. Almost half of the people with a perceived unmet need reported that they did not receive treatment because they could not afford it.</a:t>
            </a:r>
          </a:p>
        </p:txBody>
      </p:sp>
      <p:sp>
        <p:nvSpPr>
          <p:cNvPr id="12" name="Content Placeholder 11"/>
          <p:cNvSpPr>
            <a:spLocks noGrp="1"/>
          </p:cNvSpPr>
          <p:nvPr>
            <p:ph sz="quarter" idx="13"/>
          </p:nvPr>
        </p:nvSpPr>
        <p:spPr>
          <a:xfrm>
            <a:off x="457200" y="5889141"/>
            <a:ext cx="6215185" cy="714859"/>
          </a:xfrm>
        </p:spPr>
        <p:txBody>
          <a:bodyPr>
            <a:noAutofit/>
          </a:bodyPr>
          <a:lstStyle/>
          <a:p>
            <a:endParaRPr lang="en-US" dirty="0"/>
          </a:p>
          <a:p>
            <a:endParaRPr lang="en-US" dirty="0"/>
          </a:p>
          <a:p>
            <a:r>
              <a:rPr lang="en-US" dirty="0"/>
              <a:t>Source: National Survey on Drug Use and Health (NSDUH) 2016</a:t>
            </a:r>
          </a:p>
        </p:txBody>
      </p:sp>
      <p:graphicFrame>
        <p:nvGraphicFramePr>
          <p:cNvPr id="10" name="Content Placeholder 5"/>
          <p:cNvGraphicFramePr>
            <a:graphicFrameLocks noGrp="1"/>
          </p:cNvGraphicFramePr>
          <p:nvPr>
            <p:ph idx="4294967295"/>
            <p:extLst/>
          </p:nvPr>
        </p:nvGraphicFramePr>
        <p:xfrm>
          <a:off x="135427" y="1519849"/>
          <a:ext cx="5882420" cy="4723545"/>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p:cNvSpPr/>
          <p:nvPr/>
        </p:nvSpPr>
        <p:spPr>
          <a:xfrm>
            <a:off x="642363" y="2160968"/>
            <a:ext cx="5090907"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Among adults who experienced </a:t>
            </a:r>
          </a:p>
          <a:p>
            <a:pPr algn="ctr">
              <a:defRPr sz="1862" b="0" i="0" u="none" strike="noStrike" kern="1200" spc="0" baseline="0">
                <a:solidFill>
                  <a:srgbClr val="000000">
                    <a:lumMod val="65000"/>
                    <a:lumOff val="35000"/>
                  </a:srgbClr>
                </a:solidFill>
                <a:latin typeface="+mn-lt"/>
                <a:ea typeface="+mn-ea"/>
                <a:cs typeface="+mn-cs"/>
              </a:defRPr>
            </a:pPr>
            <a:r>
              <a:rPr lang="en-US" sz="1400" b="1" dirty="0">
                <a:solidFill>
                  <a:srgbClr val="000000"/>
                </a:solidFill>
              </a:rPr>
              <a:t>serious psychological distress </a:t>
            </a:r>
          </a:p>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during the past year:</a:t>
            </a:r>
          </a:p>
        </p:txBody>
      </p:sp>
      <p:sp>
        <p:nvSpPr>
          <p:cNvPr id="3" name="TextBox 2"/>
          <p:cNvSpPr txBox="1"/>
          <p:nvPr/>
        </p:nvSpPr>
        <p:spPr>
          <a:xfrm>
            <a:off x="1279770" y="5296680"/>
            <a:ext cx="1944077" cy="830997"/>
          </a:xfrm>
          <a:prstGeom prst="rect">
            <a:avLst/>
          </a:prstGeom>
          <a:noFill/>
        </p:spPr>
        <p:txBody>
          <a:bodyPr wrap="square" rtlCol="0">
            <a:spAutoFit/>
          </a:bodyPr>
          <a:lstStyle/>
          <a:p>
            <a:pPr algn="ctr"/>
            <a:r>
              <a:rPr lang="en-US" sz="1200" dirty="0">
                <a:solidFill>
                  <a:srgbClr val="000000"/>
                </a:solidFill>
              </a:rPr>
              <a:t>27.3% indicates an </a:t>
            </a:r>
            <a:r>
              <a:rPr lang="en-US" sz="1200" b="1" dirty="0">
                <a:solidFill>
                  <a:srgbClr val="000000"/>
                </a:solidFill>
              </a:rPr>
              <a:t>unmet need of mental health treatment</a:t>
            </a:r>
          </a:p>
          <a:p>
            <a:pPr algn="ctr"/>
            <a:endParaRPr lang="en-US" sz="1200" dirty="0">
              <a:solidFill>
                <a:srgbClr val="000000"/>
              </a:solidFill>
            </a:endParaRPr>
          </a:p>
        </p:txBody>
      </p:sp>
      <p:sp>
        <p:nvSpPr>
          <p:cNvPr id="15" name="Rectangle 14"/>
          <p:cNvSpPr/>
          <p:nvPr/>
        </p:nvSpPr>
        <p:spPr>
          <a:xfrm>
            <a:off x="3876842" y="4223082"/>
            <a:ext cx="639543" cy="600164"/>
          </a:xfrm>
          <a:prstGeom prst="rect">
            <a:avLst/>
          </a:prstGeom>
        </p:spPr>
        <p:txBody>
          <a:bodyPr wrap="none">
            <a:spAutoFit/>
          </a:bodyPr>
          <a:lstStyle/>
          <a:p>
            <a:pPr algn="ctr"/>
            <a:r>
              <a:rPr lang="en-US" sz="1100" dirty="0">
                <a:solidFill>
                  <a:schemeClr val="bg1"/>
                </a:solidFill>
              </a:rPr>
              <a:t>Cannot</a:t>
            </a:r>
          </a:p>
          <a:p>
            <a:pPr algn="ctr"/>
            <a:r>
              <a:rPr lang="en-US" sz="1100" dirty="0">
                <a:solidFill>
                  <a:schemeClr val="bg1"/>
                </a:solidFill>
              </a:rPr>
              <a:t>afford:</a:t>
            </a:r>
          </a:p>
          <a:p>
            <a:pPr algn="ctr"/>
            <a:r>
              <a:rPr lang="en-US" sz="1100" b="1" dirty="0">
                <a:solidFill>
                  <a:schemeClr val="bg1"/>
                </a:solidFill>
              </a:rPr>
              <a:t>41.3%</a:t>
            </a:r>
          </a:p>
        </p:txBody>
      </p:sp>
      <p:sp>
        <p:nvSpPr>
          <p:cNvPr id="16" name="Rectangle 15"/>
          <p:cNvSpPr/>
          <p:nvPr/>
        </p:nvSpPr>
        <p:spPr>
          <a:xfrm>
            <a:off x="2441233" y="3876833"/>
            <a:ext cx="679994" cy="830997"/>
          </a:xfrm>
          <a:prstGeom prst="rect">
            <a:avLst/>
          </a:prstGeom>
        </p:spPr>
        <p:txBody>
          <a:bodyPr wrap="none">
            <a:spAutoFit/>
          </a:bodyPr>
          <a:lstStyle/>
          <a:p>
            <a:pPr algn="ctr"/>
            <a:r>
              <a:rPr lang="en-US" sz="1200" dirty="0">
                <a:solidFill>
                  <a:schemeClr val="bg1"/>
                </a:solidFill>
                <a:latin typeface="+mj-lt"/>
              </a:rPr>
              <a:t>Unmet </a:t>
            </a:r>
          </a:p>
          <a:p>
            <a:pPr algn="ctr"/>
            <a:r>
              <a:rPr lang="en-US" sz="1200" dirty="0">
                <a:solidFill>
                  <a:schemeClr val="bg1"/>
                </a:solidFill>
                <a:latin typeface="+mj-lt"/>
              </a:rPr>
              <a:t>need:</a:t>
            </a:r>
          </a:p>
          <a:p>
            <a:pPr algn="ctr"/>
            <a:r>
              <a:rPr lang="en-US" sz="1200" b="1" dirty="0">
                <a:solidFill>
                  <a:schemeClr val="bg1"/>
                </a:solidFill>
                <a:latin typeface="+mj-lt"/>
              </a:rPr>
              <a:t>27.3% </a:t>
            </a:r>
          </a:p>
          <a:p>
            <a:pPr algn="ctr"/>
            <a:r>
              <a:rPr lang="en-US" sz="1200" dirty="0">
                <a:solidFill>
                  <a:schemeClr val="bg1"/>
                </a:solidFill>
                <a:latin typeface="+mj-lt"/>
              </a:rPr>
              <a:t> </a:t>
            </a:r>
          </a:p>
        </p:txBody>
      </p:sp>
    </p:spTree>
    <p:extLst>
      <p:ext uri="{BB962C8B-B14F-4D97-AF65-F5344CB8AC3E}">
        <p14:creationId xmlns:p14="http://schemas.microsoft.com/office/powerpoint/2010/main" val="2561143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4294967295"/>
            <p:extLst/>
          </p:nvPr>
        </p:nvGraphicFramePr>
        <p:xfrm>
          <a:off x="188009" y="2155632"/>
          <a:ext cx="6182832" cy="4470990"/>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8"/>
          <p:cNvSpPr>
            <a:spLocks noGrp="1"/>
          </p:cNvSpPr>
          <p:nvPr>
            <p:ph type="title"/>
          </p:nvPr>
        </p:nvSpPr>
        <p:spPr/>
        <p:txBody>
          <a:bodyPr/>
          <a:lstStyle/>
          <a:p>
            <a:r>
              <a:rPr lang="en-US" dirty="0"/>
              <a:t>Unmet need of mental health treatment due to costs</a:t>
            </a:r>
          </a:p>
        </p:txBody>
      </p:sp>
      <p:sp>
        <p:nvSpPr>
          <p:cNvPr id="8" name="Text Placeholder 7"/>
          <p:cNvSpPr>
            <a:spLocks noGrp="1"/>
          </p:cNvSpPr>
          <p:nvPr>
            <p:ph type="body" sz="quarter" idx="10"/>
          </p:nvPr>
        </p:nvSpPr>
        <p:spPr/>
        <p:txBody>
          <a:bodyPr>
            <a:normAutofit/>
          </a:bodyPr>
          <a:lstStyle/>
          <a:p>
            <a:r>
              <a:rPr lang="en-US" dirty="0"/>
              <a:t>UNITED STATES 2016</a:t>
            </a:r>
          </a:p>
        </p:txBody>
      </p:sp>
      <p:sp>
        <p:nvSpPr>
          <p:cNvPr id="11" name="Text Placeholder 10"/>
          <p:cNvSpPr>
            <a:spLocks noGrp="1"/>
          </p:cNvSpPr>
          <p:nvPr>
            <p:ph type="body" sz="quarter" idx="12"/>
          </p:nvPr>
        </p:nvSpPr>
        <p:spPr>
          <a:xfrm>
            <a:off x="6370841" y="2160968"/>
            <a:ext cx="2315959" cy="3965195"/>
          </a:xfrm>
        </p:spPr>
        <p:txBody>
          <a:bodyPr/>
          <a:lstStyle/>
          <a:p>
            <a:r>
              <a:rPr lang="en-US" dirty="0"/>
              <a:t>The extent to which cost was a factor in driving unmet need for mental health care varied by insurance status. People without health insurance were most affected by the inability to afford mental health treatment (75%), while those with VA/military health insurance coverage were least affected (13%).</a:t>
            </a:r>
          </a:p>
        </p:txBody>
      </p:sp>
      <p:sp>
        <p:nvSpPr>
          <p:cNvPr id="12" name="Content Placeholder 11"/>
          <p:cNvSpPr>
            <a:spLocks noGrp="1"/>
          </p:cNvSpPr>
          <p:nvPr>
            <p:ph sz="quarter" idx="13"/>
          </p:nvPr>
        </p:nvSpPr>
        <p:spPr>
          <a:xfrm>
            <a:off x="457200" y="5889141"/>
            <a:ext cx="6215185" cy="737481"/>
          </a:xfrm>
        </p:spPr>
        <p:txBody>
          <a:bodyPr>
            <a:noAutofit/>
          </a:bodyPr>
          <a:lstStyle/>
          <a:p>
            <a:endParaRPr lang="en-US" dirty="0"/>
          </a:p>
          <a:p>
            <a:endParaRPr lang="en-US" dirty="0"/>
          </a:p>
          <a:p>
            <a:r>
              <a:rPr lang="en-US" dirty="0"/>
              <a:t>Source: National Survey on Drug Use and Health (NSDUH) 2016</a:t>
            </a:r>
          </a:p>
        </p:txBody>
      </p:sp>
    </p:spTree>
    <p:extLst>
      <p:ext uri="{BB962C8B-B14F-4D97-AF65-F5344CB8AC3E}">
        <p14:creationId xmlns:p14="http://schemas.microsoft.com/office/powerpoint/2010/main" val="2561872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People with mental illness have greater reliance </a:t>
            </a:r>
            <a:br>
              <a:rPr lang="en-US" dirty="0"/>
            </a:br>
            <a:r>
              <a:rPr lang="en-US" dirty="0"/>
              <a:t>on the safety net</a:t>
            </a:r>
          </a:p>
        </p:txBody>
      </p:sp>
      <p:sp>
        <p:nvSpPr>
          <p:cNvPr id="6" name="Text Placeholder 5"/>
          <p:cNvSpPr>
            <a:spLocks noGrp="1"/>
          </p:cNvSpPr>
          <p:nvPr>
            <p:ph type="body" sz="quarter" idx="10"/>
          </p:nvPr>
        </p:nvSpPr>
        <p:spPr/>
        <p:txBody>
          <a:bodyPr/>
          <a:lstStyle/>
          <a:p>
            <a:r>
              <a:rPr lang="en-US" dirty="0"/>
              <a:t>UNITED STATES 2016</a:t>
            </a:r>
          </a:p>
        </p:txBody>
      </p:sp>
      <p:sp>
        <p:nvSpPr>
          <p:cNvPr id="7" name="Text Placeholder 6"/>
          <p:cNvSpPr>
            <a:spLocks noGrp="1"/>
          </p:cNvSpPr>
          <p:nvPr>
            <p:ph type="body" sz="quarter" idx="12"/>
          </p:nvPr>
        </p:nvSpPr>
        <p:spPr/>
        <p:txBody>
          <a:bodyPr/>
          <a:lstStyle/>
          <a:p>
            <a:r>
              <a:rPr lang="en-US" dirty="0"/>
              <a:t>In the </a:t>
            </a:r>
            <a:r>
              <a:rPr lang="en-US" b="1" dirty="0"/>
              <a:t>Medicaid and uninsured population</a:t>
            </a:r>
            <a:r>
              <a:rPr lang="en-US" dirty="0"/>
              <a:t>, a higher percentage of people reported serious psychological distress (SPD) during the past year compared to people with Medicare, VA/military, or private health insurance coverage.</a:t>
            </a:r>
          </a:p>
        </p:txBody>
      </p:sp>
      <p:sp>
        <p:nvSpPr>
          <p:cNvPr id="8" name="Content Placeholder 7"/>
          <p:cNvSpPr>
            <a:spLocks noGrp="1"/>
          </p:cNvSpPr>
          <p:nvPr>
            <p:ph sz="quarter" idx="13"/>
          </p:nvPr>
        </p:nvSpPr>
        <p:spPr/>
        <p:txBody>
          <a:bodyPr/>
          <a:lstStyle/>
          <a:p>
            <a:r>
              <a:rPr lang="en-US" dirty="0"/>
              <a:t>Source: National Survey on Drug Use and Health (NSDUH) 2016</a:t>
            </a:r>
          </a:p>
        </p:txBody>
      </p:sp>
      <p:graphicFrame>
        <p:nvGraphicFramePr>
          <p:cNvPr id="9" name="Content Placeholder 5"/>
          <p:cNvGraphicFramePr>
            <a:graphicFrameLocks noGrp="1"/>
          </p:cNvGraphicFramePr>
          <p:nvPr>
            <p:ph idx="4294967295"/>
            <p:extLst/>
          </p:nvPr>
        </p:nvGraphicFramePr>
        <p:xfrm>
          <a:off x="370417" y="2319719"/>
          <a:ext cx="5540375" cy="3903662"/>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1474843" y="2325659"/>
            <a:ext cx="3354593"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Percentage of people with </a:t>
            </a:r>
          </a:p>
          <a:p>
            <a:pPr algn="ctr">
              <a:defRPr sz="1862" b="0" i="0" u="none" strike="noStrike" kern="1200" spc="0" baseline="0">
                <a:solidFill>
                  <a:srgbClr val="000000">
                    <a:lumMod val="65000"/>
                    <a:lumOff val="35000"/>
                  </a:srgbClr>
                </a:solidFill>
                <a:latin typeface="+mn-lt"/>
                <a:ea typeface="+mn-ea"/>
                <a:cs typeface="+mn-cs"/>
              </a:defRPr>
            </a:pPr>
            <a:r>
              <a:rPr lang="en-US" sz="1400" b="1" dirty="0">
                <a:solidFill>
                  <a:srgbClr val="000000"/>
                </a:solidFill>
              </a:rPr>
              <a:t>serious psychological distress</a:t>
            </a:r>
          </a:p>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by insurance type</a:t>
            </a:r>
            <a:endParaRPr lang="en-US" sz="1400" b="1" dirty="0">
              <a:solidFill>
                <a:srgbClr val="000000"/>
              </a:solidFill>
            </a:endParaRPr>
          </a:p>
        </p:txBody>
      </p:sp>
      <p:cxnSp>
        <p:nvCxnSpPr>
          <p:cNvPr id="12" name="Straight Connector 11"/>
          <p:cNvCxnSpPr/>
          <p:nvPr/>
        </p:nvCxnSpPr>
        <p:spPr>
          <a:xfrm flipH="1">
            <a:off x="4048125" y="3163150"/>
            <a:ext cx="171450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178686" y="2603500"/>
            <a:ext cx="0" cy="54864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5170870" y="2607408"/>
            <a:ext cx="1076064"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0369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Medicaid reimbursement rates to physicians are low</a:t>
            </a:r>
          </a:p>
        </p:txBody>
      </p:sp>
      <p:sp>
        <p:nvSpPr>
          <p:cNvPr id="6" name="Text Placeholder 5"/>
          <p:cNvSpPr>
            <a:spLocks noGrp="1"/>
          </p:cNvSpPr>
          <p:nvPr>
            <p:ph type="body" sz="quarter" idx="10"/>
          </p:nvPr>
        </p:nvSpPr>
        <p:spPr/>
        <p:txBody>
          <a:bodyPr/>
          <a:lstStyle/>
          <a:p>
            <a:r>
              <a:rPr lang="en-US" dirty="0"/>
              <a:t>ILLINOIS AND UNITED STATES 2016 </a:t>
            </a:r>
          </a:p>
        </p:txBody>
      </p:sp>
      <p:sp>
        <p:nvSpPr>
          <p:cNvPr id="7" name="Text Placeholder 6"/>
          <p:cNvSpPr>
            <a:spLocks noGrp="1"/>
          </p:cNvSpPr>
          <p:nvPr>
            <p:ph type="body" sz="quarter" idx="12"/>
          </p:nvPr>
        </p:nvSpPr>
        <p:spPr>
          <a:xfrm>
            <a:off x="6370841" y="2160968"/>
            <a:ext cx="2509634" cy="4379532"/>
          </a:xfrm>
        </p:spPr>
        <p:txBody>
          <a:bodyPr/>
          <a:lstStyle/>
          <a:p>
            <a:r>
              <a:rPr lang="en-US" b="1" dirty="0"/>
              <a:t>Low reimbursement rates </a:t>
            </a:r>
            <a:r>
              <a:rPr lang="en-US" dirty="0"/>
              <a:t>are a disincentive for individual physicians to accept patients with Medicaid coverage and mental health problems. Compared to Medicare fee levels, Medicaid reimbursement rates are low in most states. </a:t>
            </a:r>
          </a:p>
          <a:p>
            <a:r>
              <a:rPr lang="en-US" dirty="0"/>
              <a:t>Illinois has one of the lowest Medicaid-to-Medicare fee ratios, which may further limit physician’s willingness to accept Medicaid patients. </a:t>
            </a:r>
            <a:r>
              <a:rPr lang="en-US" b="1" dirty="0"/>
              <a:t>This can be a barrier for these patients to obtain access to mental health care. </a:t>
            </a:r>
          </a:p>
        </p:txBody>
      </p:sp>
      <p:sp>
        <p:nvSpPr>
          <p:cNvPr id="8" name="Content Placeholder 7"/>
          <p:cNvSpPr>
            <a:spLocks noGrp="1"/>
          </p:cNvSpPr>
          <p:nvPr>
            <p:ph sz="quarter" idx="13"/>
          </p:nvPr>
        </p:nvSpPr>
        <p:spPr/>
        <p:txBody>
          <a:bodyPr/>
          <a:lstStyle/>
          <a:p>
            <a:r>
              <a:rPr lang="en-US" dirty="0"/>
              <a:t>Source, Kaiser Family Foundation, Medicaid-to-Medicare Fee Index, FY 2016</a:t>
            </a:r>
          </a:p>
        </p:txBody>
      </p:sp>
      <p:graphicFrame>
        <p:nvGraphicFramePr>
          <p:cNvPr id="11" name="Content Placeholder 5"/>
          <p:cNvGraphicFramePr>
            <a:graphicFrameLocks noGrp="1"/>
          </p:cNvGraphicFramePr>
          <p:nvPr>
            <p:ph idx="4294967295"/>
            <p:extLst/>
          </p:nvPr>
        </p:nvGraphicFramePr>
        <p:xfrm>
          <a:off x="179591" y="2113614"/>
          <a:ext cx="6182832" cy="4157392"/>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Callout 1">
            <a:extLst>
              <a:ext uri="{FF2B5EF4-FFF2-40B4-BE49-F238E27FC236}">
                <a16:creationId xmlns:a16="http://schemas.microsoft.com/office/drawing/2014/main" id="{2B1F1E50-7A1D-2943-BBD9-4EACAAEFBCE2}"/>
              </a:ext>
            </a:extLst>
          </p:cNvPr>
          <p:cNvSpPr/>
          <p:nvPr/>
        </p:nvSpPr>
        <p:spPr>
          <a:xfrm>
            <a:off x="1629781" y="1992220"/>
            <a:ext cx="4109421" cy="1753497"/>
          </a:xfrm>
          <a:prstGeom prst="wedgeEllipseCallout">
            <a:avLst>
              <a:gd name="adj1" fmla="val -47796"/>
              <a:gd name="adj2" fmla="val 71089"/>
            </a:avLst>
          </a:prstGeom>
          <a:solidFill>
            <a:srgbClr val="FFCC00">
              <a:alpha val="86000"/>
            </a:srgbClr>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3" name="TextBox 2">
            <a:extLst>
              <a:ext uri="{FF2B5EF4-FFF2-40B4-BE49-F238E27FC236}">
                <a16:creationId xmlns:a16="http://schemas.microsoft.com/office/drawing/2014/main" id="{3B2F32BB-6B33-A944-B016-3D1DFB7C09DE}"/>
              </a:ext>
            </a:extLst>
          </p:cNvPr>
          <p:cNvSpPr txBox="1"/>
          <p:nvPr/>
        </p:nvSpPr>
        <p:spPr>
          <a:xfrm>
            <a:off x="2086980" y="2268803"/>
            <a:ext cx="3195021" cy="1200329"/>
          </a:xfrm>
          <a:prstGeom prst="rect">
            <a:avLst/>
          </a:prstGeom>
          <a:noFill/>
        </p:spPr>
        <p:txBody>
          <a:bodyPr wrap="square" rtlCol="0">
            <a:spAutoFit/>
          </a:bodyPr>
          <a:lstStyle/>
          <a:p>
            <a:pPr algn="ctr"/>
            <a:r>
              <a:rPr lang="en-US" b="1" i="1" dirty="0"/>
              <a:t>From 2014 to 2016, the fee ratio </a:t>
            </a:r>
            <a:r>
              <a:rPr lang="en-US" b="1" i="1" u="sng" dirty="0"/>
              <a:t>rose nationally</a:t>
            </a:r>
            <a:r>
              <a:rPr lang="en-US" b="1" i="1" dirty="0"/>
              <a:t> from 0.66 to 0.72, but </a:t>
            </a:r>
            <a:r>
              <a:rPr lang="en-US" b="1" i="1" u="sng" dirty="0"/>
              <a:t>in IL it fell </a:t>
            </a:r>
            <a:r>
              <a:rPr lang="en-US" b="1" i="1" dirty="0"/>
              <a:t>from 0.62 to 0.61.</a:t>
            </a:r>
          </a:p>
        </p:txBody>
      </p:sp>
    </p:spTree>
    <p:extLst>
      <p:ext uri="{BB962C8B-B14F-4D97-AF65-F5344CB8AC3E}">
        <p14:creationId xmlns:p14="http://schemas.microsoft.com/office/powerpoint/2010/main" val="154312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State Mental Health Agency spending</a:t>
            </a:r>
          </a:p>
        </p:txBody>
      </p:sp>
      <p:sp>
        <p:nvSpPr>
          <p:cNvPr id="6" name="Text Placeholder 5"/>
          <p:cNvSpPr>
            <a:spLocks noGrp="1"/>
          </p:cNvSpPr>
          <p:nvPr>
            <p:ph type="body" sz="quarter" idx="10"/>
          </p:nvPr>
        </p:nvSpPr>
        <p:spPr/>
        <p:txBody>
          <a:bodyPr/>
          <a:lstStyle/>
          <a:p>
            <a:r>
              <a:rPr lang="en-US" dirty="0"/>
              <a:t>UNITED STATES 2013</a:t>
            </a:r>
          </a:p>
        </p:txBody>
      </p:sp>
      <p:sp>
        <p:nvSpPr>
          <p:cNvPr id="7" name="Text Placeholder 6"/>
          <p:cNvSpPr>
            <a:spLocks noGrp="1"/>
          </p:cNvSpPr>
          <p:nvPr>
            <p:ph type="body" sz="quarter" idx="12"/>
          </p:nvPr>
        </p:nvSpPr>
        <p:spPr/>
        <p:txBody>
          <a:bodyPr/>
          <a:lstStyle/>
          <a:p>
            <a:r>
              <a:rPr lang="en-US" dirty="0"/>
              <a:t>Illinois’s state mental health agency spends a very low per capita amount on mental health services, compared to the rest of the U.S. </a:t>
            </a:r>
          </a:p>
          <a:p>
            <a:endParaRPr lang="en-US" dirty="0"/>
          </a:p>
          <a:p>
            <a:endParaRPr lang="en-US" dirty="0"/>
          </a:p>
          <a:p>
            <a:r>
              <a:rPr lang="en-US" sz="1100" dirty="0">
                <a:solidFill>
                  <a:schemeClr val="tx1"/>
                </a:solidFill>
              </a:rPr>
              <a:t>Expenditures include (on average): </a:t>
            </a:r>
          </a:p>
          <a:p>
            <a:pPr marL="171450" indent="-171450">
              <a:buFont typeface="Arial"/>
              <a:buChar char="•"/>
            </a:pPr>
            <a:r>
              <a:rPr lang="en-US" sz="1100" dirty="0">
                <a:solidFill>
                  <a:schemeClr val="tx1"/>
                </a:solidFill>
              </a:rPr>
              <a:t>72% Community-based mental health programs funded and/or operated by state mental health agencies</a:t>
            </a:r>
          </a:p>
          <a:p>
            <a:pPr marL="171450" indent="-171450">
              <a:buFont typeface="Arial"/>
              <a:buChar char="•"/>
            </a:pPr>
            <a:r>
              <a:rPr lang="en-US" sz="1100" dirty="0">
                <a:solidFill>
                  <a:schemeClr val="tx1"/>
                </a:solidFill>
              </a:rPr>
              <a:t>26% Mental health services in state psychiatric hospitals</a:t>
            </a:r>
          </a:p>
          <a:p>
            <a:pPr marL="171450" indent="-171450">
              <a:buFont typeface="Arial"/>
              <a:buChar char="•"/>
            </a:pPr>
            <a:r>
              <a:rPr lang="en-US" sz="1100" dirty="0">
                <a:solidFill>
                  <a:schemeClr val="tx1"/>
                </a:solidFill>
              </a:rPr>
              <a:t>2% Administration/training/ research/evaluation to support these services</a:t>
            </a:r>
          </a:p>
        </p:txBody>
      </p:sp>
      <p:sp>
        <p:nvSpPr>
          <p:cNvPr id="8" name="Content Placeholder 7"/>
          <p:cNvSpPr>
            <a:spLocks noGrp="1"/>
          </p:cNvSpPr>
          <p:nvPr>
            <p:ph sz="quarter" idx="13"/>
          </p:nvPr>
        </p:nvSpPr>
        <p:spPr>
          <a:xfrm>
            <a:off x="457200" y="6006270"/>
            <a:ext cx="5756031" cy="731837"/>
          </a:xfrm>
        </p:spPr>
        <p:txBody>
          <a:bodyPr>
            <a:normAutofit/>
          </a:bodyPr>
          <a:lstStyle/>
          <a:p>
            <a:r>
              <a:rPr lang="en-US" dirty="0" err="1"/>
              <a:t>Source:State</a:t>
            </a:r>
            <a:r>
              <a:rPr lang="en-US" dirty="0"/>
              <a:t> Mental Health Agency-Controlled Expenditures for Mental Health Services, FY 2013 National Association of State Mental Health program Directors Research Institute, </a:t>
            </a:r>
            <a:r>
              <a:rPr lang="en-US" dirty="0" err="1"/>
              <a:t>Inc</a:t>
            </a:r>
            <a:r>
              <a:rPr lang="en-US" dirty="0"/>
              <a:t> (NRI)</a:t>
            </a:r>
          </a:p>
        </p:txBody>
      </p:sp>
      <p:graphicFrame>
        <p:nvGraphicFramePr>
          <p:cNvPr id="11" name="Chart 10"/>
          <p:cNvGraphicFramePr/>
          <p:nvPr>
            <p:extLst/>
          </p:nvPr>
        </p:nvGraphicFramePr>
        <p:xfrm>
          <a:off x="122463" y="1970617"/>
          <a:ext cx="6242477" cy="42135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
          <p:cNvSpPr txBox="1"/>
          <p:nvPr/>
        </p:nvSpPr>
        <p:spPr>
          <a:xfrm>
            <a:off x="3885240" y="4283295"/>
            <a:ext cx="526615" cy="27325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b="1" dirty="0">
                <a:latin typeface="+mj-lt"/>
              </a:rPr>
              <a:t>$127</a:t>
            </a:r>
          </a:p>
        </p:txBody>
      </p:sp>
      <p:sp>
        <p:nvSpPr>
          <p:cNvPr id="9" name="Rectangle 8"/>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10" name="TextBox 9"/>
          <p:cNvSpPr txBox="1"/>
          <p:nvPr/>
        </p:nvSpPr>
        <p:spPr>
          <a:xfrm>
            <a:off x="6910317" y="6139977"/>
            <a:ext cx="2023311" cy="276999"/>
          </a:xfrm>
          <a:prstGeom prst="rect">
            <a:avLst/>
          </a:prstGeom>
          <a:noFill/>
        </p:spPr>
        <p:txBody>
          <a:bodyPr wrap="none" rtlCol="0">
            <a:spAutoFit/>
          </a:bodyPr>
          <a:lstStyle/>
          <a:p>
            <a:r>
              <a:rPr lang="en-US" sz="1200" b="1" dirty="0">
                <a:solidFill>
                  <a:schemeClr val="tx1">
                    <a:lumMod val="65000"/>
                    <a:lumOff val="35000"/>
                  </a:schemeClr>
                </a:solidFill>
              </a:rPr>
              <a:t>Draft – subject to change</a:t>
            </a:r>
          </a:p>
        </p:txBody>
      </p:sp>
    </p:spTree>
    <p:extLst>
      <p:ext uri="{BB962C8B-B14F-4D97-AF65-F5344CB8AC3E}">
        <p14:creationId xmlns:p14="http://schemas.microsoft.com/office/powerpoint/2010/main" val="236932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AVAILABILITY OF MENTAL HEALTH CARE PROVIDERS</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1329098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Availability of behavioral health care professionals</a:t>
            </a:r>
          </a:p>
        </p:txBody>
      </p:sp>
      <p:sp>
        <p:nvSpPr>
          <p:cNvPr id="4" name="Text Placeholder 3"/>
          <p:cNvSpPr>
            <a:spLocks noGrp="1"/>
          </p:cNvSpPr>
          <p:nvPr>
            <p:ph type="body" sz="quarter" idx="10"/>
          </p:nvPr>
        </p:nvSpPr>
        <p:spPr/>
        <p:txBody>
          <a:bodyPr/>
          <a:lstStyle/>
          <a:p>
            <a:r>
              <a:rPr lang="en-US" dirty="0"/>
              <a:t>ILLINOIS AND UNITED </a:t>
            </a:r>
            <a:r>
              <a:rPr lang="en-US"/>
              <a:t>STATES 2017</a:t>
            </a:r>
            <a:endParaRPr lang="en-US" dirty="0"/>
          </a:p>
        </p:txBody>
      </p:sp>
      <p:sp>
        <p:nvSpPr>
          <p:cNvPr id="5" name="Text Placeholder 4"/>
          <p:cNvSpPr>
            <a:spLocks noGrp="1"/>
          </p:cNvSpPr>
          <p:nvPr>
            <p:ph type="body" sz="quarter" idx="12"/>
          </p:nvPr>
        </p:nvSpPr>
        <p:spPr/>
        <p:txBody>
          <a:bodyPr>
            <a:normAutofit fontScale="92500"/>
          </a:bodyPr>
          <a:lstStyle/>
          <a:p>
            <a:pPr>
              <a:spcBef>
                <a:spcPts val="0"/>
              </a:spcBef>
            </a:pPr>
            <a:r>
              <a:rPr lang="en-US" dirty="0"/>
              <a:t>There are 17 behavioral health care professionals for every 10,000 residents in Illinois, which is slightly lower than the average in the U.S.</a:t>
            </a:r>
          </a:p>
          <a:p>
            <a:pPr>
              <a:spcBef>
                <a:spcPts val="0"/>
              </a:spcBef>
            </a:pPr>
            <a:endParaRPr lang="en-US" dirty="0"/>
          </a:p>
          <a:p>
            <a:pPr>
              <a:spcBef>
                <a:spcPts val="0"/>
              </a:spcBef>
            </a:pPr>
            <a:r>
              <a:rPr lang="en-US" dirty="0"/>
              <a:t>Note that the U.S. average</a:t>
            </a:r>
          </a:p>
          <a:p>
            <a:pPr>
              <a:spcBef>
                <a:spcPts val="0"/>
              </a:spcBef>
            </a:pPr>
            <a:r>
              <a:rPr lang="en-US" dirty="0"/>
              <a:t>does not represent the</a:t>
            </a:r>
          </a:p>
          <a:p>
            <a:pPr>
              <a:spcBef>
                <a:spcPts val="0"/>
              </a:spcBef>
            </a:pPr>
            <a:r>
              <a:rPr lang="en-US" dirty="0"/>
              <a:t>optimal number of</a:t>
            </a:r>
          </a:p>
          <a:p>
            <a:pPr>
              <a:spcBef>
                <a:spcPts val="0"/>
              </a:spcBef>
            </a:pPr>
            <a:r>
              <a:rPr lang="en-US" dirty="0"/>
              <a:t>behavioral health care</a:t>
            </a:r>
          </a:p>
          <a:p>
            <a:pPr>
              <a:spcBef>
                <a:spcPts val="0"/>
              </a:spcBef>
            </a:pPr>
            <a:r>
              <a:rPr lang="en-US" dirty="0"/>
              <a:t>professionals.</a:t>
            </a:r>
            <a:endParaRPr lang="en-US" dirty="0">
              <a:solidFill>
                <a:schemeClr val="tx1"/>
              </a:solidFill>
            </a:endParaRPr>
          </a:p>
          <a:p>
            <a:pPr>
              <a:spcBef>
                <a:spcPts val="0"/>
              </a:spcBef>
            </a:pPr>
            <a:endParaRPr lang="en-US" sz="1200" dirty="0">
              <a:solidFill>
                <a:srgbClr val="000000"/>
              </a:solidFill>
            </a:endParaRPr>
          </a:p>
          <a:p>
            <a:pPr>
              <a:spcBef>
                <a:spcPts val="0"/>
              </a:spcBef>
            </a:pPr>
            <a:endParaRPr lang="en-US" sz="1200" dirty="0">
              <a:solidFill>
                <a:srgbClr val="000000"/>
              </a:solidFill>
            </a:endParaRPr>
          </a:p>
          <a:p>
            <a:pPr>
              <a:spcBef>
                <a:spcPts val="0"/>
              </a:spcBef>
            </a:pPr>
            <a:endParaRPr lang="en-US" sz="1200" dirty="0">
              <a:solidFill>
                <a:srgbClr val="000000"/>
              </a:solidFill>
            </a:endParaRPr>
          </a:p>
          <a:p>
            <a:pPr>
              <a:spcBef>
                <a:spcPts val="0"/>
              </a:spcBef>
            </a:pPr>
            <a:r>
              <a:rPr lang="en-US" sz="1200" b="1" dirty="0">
                <a:solidFill>
                  <a:srgbClr val="000000"/>
                </a:solidFill>
              </a:rPr>
              <a:t>Behavioral health care professionals include</a:t>
            </a:r>
            <a:r>
              <a:rPr lang="en-US" sz="1200" dirty="0">
                <a:solidFill>
                  <a:srgbClr val="000000"/>
                </a:solidFill>
              </a:rPr>
              <a:t>: psychiatrists, psychologists, licensed clinical social workers, counselors, marriage and family therapists, and advanced practice nurses specializing in behavioral health care.</a:t>
            </a:r>
            <a:endParaRPr lang="en-US" dirty="0"/>
          </a:p>
        </p:txBody>
      </p:sp>
      <p:sp>
        <p:nvSpPr>
          <p:cNvPr id="6" name="Content Placeholder 5"/>
          <p:cNvSpPr>
            <a:spLocks noGrp="1"/>
          </p:cNvSpPr>
          <p:nvPr>
            <p:ph sz="quarter" idx="13"/>
          </p:nvPr>
        </p:nvSpPr>
        <p:spPr/>
        <p:txBody>
          <a:bodyPr/>
          <a:lstStyle/>
          <a:p>
            <a:r>
              <a:rPr lang="en-US" sz="800" dirty="0"/>
              <a:t>Source: County Health Rankings &amp; Roadmaps, by the Robert Wood Johnson Foundation and the University of Wisconsin Population Health Institute. </a:t>
            </a:r>
            <a:endParaRPr lang="en-US" dirty="0"/>
          </a:p>
        </p:txBody>
      </p:sp>
      <p:graphicFrame>
        <p:nvGraphicFramePr>
          <p:cNvPr id="9" name="Chart 8"/>
          <p:cNvGraphicFramePr/>
          <p:nvPr>
            <p:extLst/>
          </p:nvPr>
        </p:nvGraphicFramePr>
        <p:xfrm>
          <a:off x="246802" y="1910863"/>
          <a:ext cx="6096000" cy="4334816"/>
        </p:xfrm>
        <a:graphic>
          <a:graphicData uri="http://schemas.openxmlformats.org/drawingml/2006/chart">
            <c:chart xmlns:c="http://schemas.openxmlformats.org/drawingml/2006/chart" xmlns:r="http://schemas.openxmlformats.org/officeDocument/2006/relationships" r:id="rId2"/>
          </a:graphicData>
        </a:graphic>
      </p:graphicFrame>
      <p:sp>
        <p:nvSpPr>
          <p:cNvPr id="3" name="Oval Callout 2">
            <a:extLst>
              <a:ext uri="{FF2B5EF4-FFF2-40B4-BE49-F238E27FC236}">
                <a16:creationId xmlns:a16="http://schemas.microsoft.com/office/drawing/2014/main" id="{C5247C51-0743-BE46-9041-FB3DC6B83C1D}"/>
              </a:ext>
            </a:extLst>
          </p:cNvPr>
          <p:cNvSpPr/>
          <p:nvPr/>
        </p:nvSpPr>
        <p:spPr>
          <a:xfrm>
            <a:off x="3991087" y="2798290"/>
            <a:ext cx="3334871" cy="1430767"/>
          </a:xfrm>
          <a:prstGeom prst="wedgeEllipseCallout">
            <a:avLst>
              <a:gd name="adj1" fmla="val -49508"/>
              <a:gd name="adj2" fmla="val 69122"/>
            </a:avLst>
          </a:prstGeom>
          <a:solidFill>
            <a:srgbClr val="FFCC00">
              <a:alpha val="86000"/>
            </a:srgbClr>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7" name="TextBox 6">
            <a:extLst>
              <a:ext uri="{FF2B5EF4-FFF2-40B4-BE49-F238E27FC236}">
                <a16:creationId xmlns:a16="http://schemas.microsoft.com/office/drawing/2014/main" id="{548C6F2D-F7CC-4E46-AE82-8A4B7F764161}"/>
              </a:ext>
            </a:extLst>
          </p:cNvPr>
          <p:cNvSpPr txBox="1"/>
          <p:nvPr/>
        </p:nvSpPr>
        <p:spPr>
          <a:xfrm>
            <a:off x="4453666" y="3171186"/>
            <a:ext cx="2517290" cy="646331"/>
          </a:xfrm>
          <a:prstGeom prst="rect">
            <a:avLst/>
          </a:prstGeom>
          <a:noFill/>
        </p:spPr>
        <p:txBody>
          <a:bodyPr wrap="square" rtlCol="0">
            <a:spAutoFit/>
          </a:bodyPr>
          <a:lstStyle/>
          <a:p>
            <a:pPr algn="ctr"/>
            <a:r>
              <a:rPr lang="en-US" b="1" i="1" dirty="0"/>
              <a:t>This fell from 18.0 in 2016 (a 4% drop).</a:t>
            </a:r>
          </a:p>
        </p:txBody>
      </p:sp>
    </p:spTree>
    <p:extLst>
      <p:ext uri="{BB962C8B-B14F-4D97-AF65-F5344CB8AC3E}">
        <p14:creationId xmlns:p14="http://schemas.microsoft.com/office/powerpoint/2010/main" val="67531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6628" t="12391" b="5883"/>
          <a:stretch/>
        </p:blipFill>
        <p:spPr>
          <a:xfrm>
            <a:off x="402077" y="1958502"/>
            <a:ext cx="5466846" cy="212711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129" y="4624827"/>
            <a:ext cx="1574158" cy="2209344"/>
          </a:xfrm>
          <a:prstGeom prst="rect">
            <a:avLst/>
          </a:prstGeom>
        </p:spPr>
      </p:pic>
      <p:sp>
        <p:nvSpPr>
          <p:cNvPr id="4" name="Title 3"/>
          <p:cNvSpPr>
            <a:spLocks noGrp="1"/>
          </p:cNvSpPr>
          <p:nvPr>
            <p:ph type="title"/>
          </p:nvPr>
        </p:nvSpPr>
        <p:spPr/>
        <p:txBody>
          <a:bodyPr/>
          <a:lstStyle/>
          <a:p>
            <a:r>
              <a:rPr lang="en-US" dirty="0"/>
              <a:t>Shortage of behavioral health care professionals</a:t>
            </a:r>
          </a:p>
        </p:txBody>
      </p:sp>
      <p:sp>
        <p:nvSpPr>
          <p:cNvPr id="6" name="Text Placeholder 5"/>
          <p:cNvSpPr>
            <a:spLocks noGrp="1"/>
          </p:cNvSpPr>
          <p:nvPr>
            <p:ph type="body" sz="quarter" idx="10"/>
          </p:nvPr>
        </p:nvSpPr>
        <p:spPr/>
        <p:txBody>
          <a:bodyPr/>
          <a:lstStyle/>
          <a:p>
            <a:r>
              <a:rPr lang="en-US" dirty="0"/>
              <a:t>ILLINOIS 2018</a:t>
            </a:r>
          </a:p>
        </p:txBody>
      </p:sp>
      <p:sp>
        <p:nvSpPr>
          <p:cNvPr id="7" name="Text Placeholder 6"/>
          <p:cNvSpPr>
            <a:spLocks noGrp="1"/>
          </p:cNvSpPr>
          <p:nvPr>
            <p:ph type="body" sz="quarter" idx="12"/>
          </p:nvPr>
        </p:nvSpPr>
        <p:spPr>
          <a:xfrm>
            <a:off x="6370841" y="1919532"/>
            <a:ext cx="2509634" cy="4577139"/>
          </a:xfrm>
        </p:spPr>
        <p:txBody>
          <a:bodyPr>
            <a:normAutofit/>
          </a:bodyPr>
          <a:lstStyle/>
          <a:p>
            <a:r>
              <a:rPr lang="en-US" dirty="0"/>
              <a:t>Currently, Illinois has 76  full-time equivalent behavioral health care professionals in designated shortage areas and facilities with behavioral health care professional shortages. In order to address the shortage issue, 225 more full-time professionals are needed in these areas, 13 of whom are needed in correctional facilities. </a:t>
            </a:r>
          </a:p>
        </p:txBody>
      </p:sp>
      <p:sp>
        <p:nvSpPr>
          <p:cNvPr id="8" name="Content Placeholder 7"/>
          <p:cNvSpPr>
            <a:spLocks noGrp="1"/>
          </p:cNvSpPr>
          <p:nvPr>
            <p:ph sz="quarter" idx="13"/>
          </p:nvPr>
        </p:nvSpPr>
        <p:spPr>
          <a:xfrm>
            <a:off x="6430270" y="4979217"/>
            <a:ext cx="2390775" cy="1302280"/>
          </a:xfrm>
        </p:spPr>
        <p:txBody>
          <a:bodyPr>
            <a:normAutofit/>
          </a:bodyPr>
          <a:lstStyle/>
          <a:p>
            <a:r>
              <a:rPr lang="en-US" dirty="0"/>
              <a:t>Source: Health Professional Shortage Areas (HPSA), HRSA Data Warehouse data as of 3/18/2018</a:t>
            </a:r>
          </a:p>
        </p:txBody>
      </p:sp>
      <p:sp>
        <p:nvSpPr>
          <p:cNvPr id="11" name="TextBox 10"/>
          <p:cNvSpPr txBox="1"/>
          <p:nvPr/>
        </p:nvSpPr>
        <p:spPr>
          <a:xfrm rot="16200000">
            <a:off x="5211634" y="3213076"/>
            <a:ext cx="1802070" cy="461665"/>
          </a:xfrm>
          <a:prstGeom prst="rect">
            <a:avLst/>
          </a:prstGeom>
          <a:noFill/>
        </p:spPr>
        <p:txBody>
          <a:bodyPr wrap="square" rtlCol="0">
            <a:spAutoFit/>
          </a:bodyPr>
          <a:lstStyle/>
          <a:p>
            <a:pPr algn="ctr"/>
            <a:r>
              <a:rPr lang="en-US" sz="1200" b="1" dirty="0">
                <a:solidFill>
                  <a:schemeClr val="accent1"/>
                </a:solidFill>
              </a:rPr>
              <a:t>In correctional facilities</a:t>
            </a:r>
          </a:p>
        </p:txBody>
      </p:sp>
      <p:sp>
        <p:nvSpPr>
          <p:cNvPr id="12" name="TextBox 11"/>
          <p:cNvSpPr txBox="1"/>
          <p:nvPr/>
        </p:nvSpPr>
        <p:spPr>
          <a:xfrm>
            <a:off x="538813" y="4137497"/>
            <a:ext cx="1148144" cy="461665"/>
          </a:xfrm>
          <a:prstGeom prst="rect">
            <a:avLst/>
          </a:prstGeom>
          <a:noFill/>
        </p:spPr>
        <p:txBody>
          <a:bodyPr wrap="square" rtlCol="0">
            <a:spAutoFit/>
          </a:bodyPr>
          <a:lstStyle/>
          <a:p>
            <a:pPr algn="ctr"/>
            <a:r>
              <a:rPr lang="en-US" sz="1200" b="1" dirty="0">
                <a:solidFill>
                  <a:schemeClr val="bg2"/>
                </a:solidFill>
                <a:cs typeface="Arial"/>
              </a:rPr>
              <a:t>Current</a:t>
            </a:r>
          </a:p>
          <a:p>
            <a:pPr algn="ctr"/>
            <a:r>
              <a:rPr lang="en-US" sz="1200" b="1" dirty="0">
                <a:solidFill>
                  <a:schemeClr val="bg2"/>
                </a:solidFill>
                <a:cs typeface="Arial"/>
              </a:rPr>
              <a:t>workforce</a:t>
            </a:r>
          </a:p>
        </p:txBody>
      </p:sp>
      <p:sp>
        <p:nvSpPr>
          <p:cNvPr id="13" name="TextBox 12"/>
          <p:cNvSpPr txBox="1"/>
          <p:nvPr/>
        </p:nvSpPr>
        <p:spPr>
          <a:xfrm>
            <a:off x="1614789" y="4137222"/>
            <a:ext cx="4391649" cy="276999"/>
          </a:xfrm>
          <a:prstGeom prst="rect">
            <a:avLst/>
          </a:prstGeom>
          <a:noFill/>
        </p:spPr>
        <p:txBody>
          <a:bodyPr wrap="square" rtlCol="0">
            <a:spAutoFit/>
          </a:bodyPr>
          <a:lstStyle/>
          <a:p>
            <a:pPr algn="ctr"/>
            <a:r>
              <a:rPr lang="en-US" sz="1200" b="1" dirty="0">
                <a:solidFill>
                  <a:schemeClr val="tx2"/>
                </a:solidFill>
              </a:rPr>
              <a:t>Shortage of behavioral health care professionals</a:t>
            </a:r>
          </a:p>
        </p:txBody>
      </p:sp>
      <p:cxnSp>
        <p:nvCxnSpPr>
          <p:cNvPr id="5" name="Straight Connector 4"/>
          <p:cNvCxnSpPr/>
          <p:nvPr/>
        </p:nvCxnSpPr>
        <p:spPr>
          <a:xfrm>
            <a:off x="474181" y="4150912"/>
            <a:ext cx="1234440" cy="0"/>
          </a:xfrm>
          <a:prstGeom prst="line">
            <a:avLst/>
          </a:prstGeom>
          <a:ln>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728837" y="4150467"/>
            <a:ext cx="416052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893987" y="2816894"/>
            <a:ext cx="0" cy="1228091"/>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893983" y="2009801"/>
            <a:ext cx="0" cy="77724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1799932" y="5397841"/>
            <a:ext cx="596100" cy="0"/>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flipH="1">
            <a:off x="1792290" y="6127740"/>
            <a:ext cx="331791" cy="0"/>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sp>
        <p:nvSpPr>
          <p:cNvPr id="24" name="TextBox 23"/>
          <p:cNvSpPr txBox="1"/>
          <p:nvPr/>
        </p:nvSpPr>
        <p:spPr>
          <a:xfrm>
            <a:off x="1283533" y="4824625"/>
            <a:ext cx="571945" cy="184666"/>
          </a:xfrm>
          <a:prstGeom prst="rect">
            <a:avLst/>
          </a:prstGeom>
          <a:noFill/>
        </p:spPr>
        <p:txBody>
          <a:bodyPr wrap="square" rtlCol="0">
            <a:spAutoFit/>
          </a:bodyPr>
          <a:lstStyle/>
          <a:p>
            <a:pPr algn="ctr"/>
            <a:r>
              <a:rPr lang="en-US" sz="600" b="1" dirty="0">
                <a:cs typeface="Arial"/>
              </a:rPr>
              <a:t>Chicago</a:t>
            </a:r>
          </a:p>
        </p:txBody>
      </p:sp>
      <p:sp>
        <p:nvSpPr>
          <p:cNvPr id="26" name="TextBox 25"/>
          <p:cNvSpPr txBox="1"/>
          <p:nvPr/>
        </p:nvSpPr>
        <p:spPr>
          <a:xfrm>
            <a:off x="3651752" y="4888321"/>
            <a:ext cx="2498910" cy="1600438"/>
          </a:xfrm>
          <a:prstGeom prst="rect">
            <a:avLst/>
          </a:prstGeom>
          <a:noFill/>
        </p:spPr>
        <p:txBody>
          <a:bodyPr wrap="square" rtlCol="0">
            <a:spAutoFit/>
          </a:bodyPr>
          <a:lstStyle/>
          <a:p>
            <a:r>
              <a:rPr lang="en-US" sz="700" b="1" dirty="0"/>
              <a:t>Behavioral health care professionals:</a:t>
            </a:r>
          </a:p>
          <a:p>
            <a:r>
              <a:rPr lang="en-US" sz="700" dirty="0"/>
              <a:t>psychiatrists, clinical psychologists, clinical social workers, psychiatric nurse specialists, and marriage &amp; family therapists</a:t>
            </a:r>
          </a:p>
          <a:p>
            <a:endParaRPr lang="en-US" sz="700" b="1" dirty="0"/>
          </a:p>
          <a:p>
            <a:r>
              <a:rPr lang="en-US" sz="700" b="1" dirty="0"/>
              <a:t>Facilities:</a:t>
            </a:r>
          </a:p>
          <a:p>
            <a:r>
              <a:rPr lang="en-US" sz="700" dirty="0"/>
              <a:t>Federal &amp; state correctional institutions, state &amp; county mental hospitals, community mental health centers, and other public or nonprofit private facilities</a:t>
            </a:r>
          </a:p>
          <a:p>
            <a:endParaRPr lang="en-US" sz="700" dirty="0"/>
          </a:p>
          <a:p>
            <a:r>
              <a:rPr lang="en-US" sz="700" b="1" dirty="0"/>
              <a:t>Geographic high needs area </a:t>
            </a:r>
            <a:r>
              <a:rPr lang="en-US" sz="700" dirty="0"/>
              <a:t>based on population-to-provider ratio, poverty levels, elderly and youth ratio, alcohol and substance abuse prevalence, and travel time to nearest source of care outside area </a:t>
            </a:r>
          </a:p>
        </p:txBody>
      </p:sp>
      <p:sp>
        <p:nvSpPr>
          <p:cNvPr id="25" name="TextBox 24"/>
          <p:cNvSpPr txBox="1"/>
          <p:nvPr/>
        </p:nvSpPr>
        <p:spPr>
          <a:xfrm>
            <a:off x="2020162" y="5946728"/>
            <a:ext cx="1203721" cy="784830"/>
          </a:xfrm>
          <a:prstGeom prst="rect">
            <a:avLst/>
          </a:prstGeom>
          <a:noFill/>
        </p:spPr>
        <p:txBody>
          <a:bodyPr wrap="square" rtlCol="0">
            <a:spAutoFit/>
          </a:bodyPr>
          <a:lstStyle/>
          <a:p>
            <a:pPr algn="ctr"/>
            <a:r>
              <a:rPr lang="en-US" sz="900" b="1" dirty="0">
                <a:cs typeface="Arial"/>
              </a:rPr>
              <a:t>Specific facility with shortage of behavioral health care professionals </a:t>
            </a:r>
          </a:p>
          <a:p>
            <a:pPr algn="ctr"/>
            <a:r>
              <a:rPr lang="en-US" sz="900" b="1" dirty="0">
                <a:cs typeface="Arial"/>
              </a:rPr>
              <a:t>(blue dots)</a:t>
            </a:r>
          </a:p>
        </p:txBody>
      </p:sp>
      <p:sp>
        <p:nvSpPr>
          <p:cNvPr id="27" name="TextBox 26"/>
          <p:cNvSpPr txBox="1"/>
          <p:nvPr/>
        </p:nvSpPr>
        <p:spPr>
          <a:xfrm>
            <a:off x="2052228" y="5026856"/>
            <a:ext cx="1259689" cy="507831"/>
          </a:xfrm>
          <a:prstGeom prst="rect">
            <a:avLst/>
          </a:prstGeom>
          <a:noFill/>
        </p:spPr>
        <p:txBody>
          <a:bodyPr wrap="square" rtlCol="0">
            <a:spAutoFit/>
          </a:bodyPr>
          <a:lstStyle/>
          <a:p>
            <a:pPr algn="ctr"/>
            <a:r>
              <a:rPr lang="en-US" sz="900" b="1" dirty="0">
                <a:cs typeface="Arial"/>
              </a:rPr>
              <a:t>Geographic high needs area (orange)</a:t>
            </a:r>
          </a:p>
        </p:txBody>
      </p:sp>
    </p:spTree>
    <p:extLst>
      <p:ext uri="{BB962C8B-B14F-4D97-AF65-F5344CB8AC3E}">
        <p14:creationId xmlns:p14="http://schemas.microsoft.com/office/powerpoint/2010/main" val="3385152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Shortage of behavioral health care professionals </a:t>
            </a:r>
            <a:br>
              <a:rPr lang="en-US" dirty="0"/>
            </a:br>
            <a:r>
              <a:rPr lang="en-US" dirty="0"/>
              <a:t>in the Illinois region</a:t>
            </a:r>
          </a:p>
        </p:txBody>
      </p:sp>
      <p:sp>
        <p:nvSpPr>
          <p:cNvPr id="4" name="Text Placeholder 3"/>
          <p:cNvSpPr>
            <a:spLocks noGrp="1"/>
          </p:cNvSpPr>
          <p:nvPr>
            <p:ph type="body" sz="quarter" idx="10"/>
          </p:nvPr>
        </p:nvSpPr>
        <p:spPr/>
        <p:txBody>
          <a:bodyPr/>
          <a:lstStyle/>
          <a:p>
            <a:r>
              <a:rPr lang="en-US" dirty="0"/>
              <a:t>ILLINOIS 2018</a:t>
            </a:r>
          </a:p>
        </p:txBody>
      </p:sp>
      <p:sp>
        <p:nvSpPr>
          <p:cNvPr id="5" name="Text Placeholder 4"/>
          <p:cNvSpPr>
            <a:spLocks noGrp="1"/>
          </p:cNvSpPr>
          <p:nvPr>
            <p:ph type="body" sz="quarter" idx="12"/>
          </p:nvPr>
        </p:nvSpPr>
        <p:spPr>
          <a:xfrm>
            <a:off x="5985753" y="2160968"/>
            <a:ext cx="2894722" cy="4302118"/>
          </a:xfrm>
        </p:spPr>
        <p:txBody>
          <a:bodyPr>
            <a:normAutofit/>
          </a:bodyPr>
          <a:lstStyle/>
          <a:p>
            <a:r>
              <a:rPr lang="en-US" dirty="0"/>
              <a:t>The number of behavioral health care professionals needed to remove the shortage designation in Health Professional Shortage Areas is high in all states surrounding Illinois, especially in rural areas. However, Illinois has seen the highest increase in these shortages between 2017 and 2018. </a:t>
            </a:r>
          </a:p>
          <a:p>
            <a:endParaRPr lang="en-US" dirty="0"/>
          </a:p>
          <a:p>
            <a:r>
              <a:rPr lang="en-US" sz="1200" dirty="0"/>
              <a:t>The severity of the shortage on this map is measured on the Health Professional Shortage Area scale from 0 to 25, with 0 indicating no shortage, and 18 and above a severe shortage. </a:t>
            </a:r>
          </a:p>
        </p:txBody>
      </p:sp>
      <p:pic>
        <p:nvPicPr>
          <p:cNvPr id="7" name="Content Placeholder 6"/>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95451" y="2485222"/>
            <a:ext cx="5056838" cy="4361021"/>
          </a:xfrm>
        </p:spPr>
      </p:pic>
      <p:sp>
        <p:nvSpPr>
          <p:cNvPr id="8" name="TextBox 7"/>
          <p:cNvSpPr txBox="1"/>
          <p:nvPr/>
        </p:nvSpPr>
        <p:spPr>
          <a:xfrm>
            <a:off x="2791726" y="4989987"/>
            <a:ext cx="747320" cy="523220"/>
          </a:xfrm>
          <a:prstGeom prst="rect">
            <a:avLst/>
          </a:prstGeom>
          <a:noFill/>
        </p:spPr>
        <p:txBody>
          <a:bodyPr wrap="none" rtlCol="0">
            <a:spAutoFit/>
          </a:bodyPr>
          <a:lstStyle/>
          <a:p>
            <a:pPr algn="ctr"/>
            <a:r>
              <a:rPr lang="en-US" sz="1400" b="1" dirty="0">
                <a:solidFill>
                  <a:schemeClr val="tx1">
                    <a:lumMod val="65000"/>
                    <a:lumOff val="35000"/>
                  </a:schemeClr>
                </a:solidFill>
              </a:rPr>
              <a:t>Illinois</a:t>
            </a:r>
          </a:p>
          <a:p>
            <a:pPr algn="ctr"/>
            <a:r>
              <a:rPr lang="en-US" sz="1400" b="1" dirty="0">
                <a:solidFill>
                  <a:schemeClr val="tx1">
                    <a:lumMod val="65000"/>
                    <a:lumOff val="35000"/>
                  </a:schemeClr>
                </a:solidFill>
              </a:rPr>
              <a:t>+201%</a:t>
            </a:r>
          </a:p>
        </p:txBody>
      </p:sp>
      <p:sp>
        <p:nvSpPr>
          <p:cNvPr id="9" name="TextBox 8"/>
          <p:cNvSpPr txBox="1"/>
          <p:nvPr/>
        </p:nvSpPr>
        <p:spPr>
          <a:xfrm>
            <a:off x="1712953" y="5403997"/>
            <a:ext cx="920444" cy="523220"/>
          </a:xfrm>
          <a:prstGeom prst="rect">
            <a:avLst/>
          </a:prstGeom>
          <a:noFill/>
        </p:spPr>
        <p:txBody>
          <a:bodyPr wrap="none" rtlCol="0">
            <a:spAutoFit/>
          </a:bodyPr>
          <a:lstStyle/>
          <a:p>
            <a:pPr algn="ctr"/>
            <a:r>
              <a:rPr lang="en-US" sz="1400" b="1" dirty="0">
                <a:solidFill>
                  <a:schemeClr val="tx1">
                    <a:lumMod val="65000"/>
                    <a:lumOff val="35000"/>
                  </a:schemeClr>
                </a:solidFill>
              </a:rPr>
              <a:t>Missouri</a:t>
            </a:r>
          </a:p>
          <a:p>
            <a:pPr algn="ctr"/>
            <a:r>
              <a:rPr lang="en-US" sz="1400" dirty="0">
                <a:solidFill>
                  <a:schemeClr val="tx1">
                    <a:lumMod val="65000"/>
                    <a:lumOff val="35000"/>
                  </a:schemeClr>
                </a:solidFill>
              </a:rPr>
              <a:t>+59%</a:t>
            </a:r>
          </a:p>
        </p:txBody>
      </p:sp>
      <p:sp>
        <p:nvSpPr>
          <p:cNvPr id="10" name="TextBox 9"/>
          <p:cNvSpPr txBox="1"/>
          <p:nvPr/>
        </p:nvSpPr>
        <p:spPr>
          <a:xfrm>
            <a:off x="1770662" y="3961751"/>
            <a:ext cx="647934" cy="523220"/>
          </a:xfrm>
          <a:prstGeom prst="rect">
            <a:avLst/>
          </a:prstGeom>
          <a:noFill/>
        </p:spPr>
        <p:txBody>
          <a:bodyPr wrap="none" rtlCol="0">
            <a:spAutoFit/>
          </a:bodyPr>
          <a:lstStyle/>
          <a:p>
            <a:pPr algn="ctr"/>
            <a:r>
              <a:rPr lang="en-US" sz="1400" b="1" dirty="0">
                <a:solidFill>
                  <a:schemeClr val="tx1">
                    <a:lumMod val="65000"/>
                    <a:lumOff val="35000"/>
                  </a:schemeClr>
                </a:solidFill>
              </a:rPr>
              <a:t>Iowa</a:t>
            </a:r>
          </a:p>
          <a:p>
            <a:pPr algn="ctr"/>
            <a:r>
              <a:rPr lang="en-US" sz="1400" dirty="0">
                <a:solidFill>
                  <a:schemeClr val="tx1">
                    <a:lumMod val="65000"/>
                    <a:lumOff val="35000"/>
                  </a:schemeClr>
                </a:solidFill>
              </a:rPr>
              <a:t>+50%</a:t>
            </a:r>
          </a:p>
        </p:txBody>
      </p:sp>
      <p:sp>
        <p:nvSpPr>
          <p:cNvPr id="11" name="TextBox 10"/>
          <p:cNvSpPr txBox="1"/>
          <p:nvPr/>
        </p:nvSpPr>
        <p:spPr>
          <a:xfrm>
            <a:off x="2468289" y="3044887"/>
            <a:ext cx="1077539" cy="523220"/>
          </a:xfrm>
          <a:prstGeom prst="rect">
            <a:avLst/>
          </a:prstGeom>
          <a:noFill/>
        </p:spPr>
        <p:txBody>
          <a:bodyPr wrap="none" rtlCol="0">
            <a:spAutoFit/>
          </a:bodyPr>
          <a:lstStyle/>
          <a:p>
            <a:pPr algn="ctr"/>
            <a:r>
              <a:rPr lang="en-US" sz="1400" b="1" dirty="0">
                <a:solidFill>
                  <a:schemeClr val="tx1">
                    <a:lumMod val="65000"/>
                    <a:lumOff val="35000"/>
                  </a:schemeClr>
                </a:solidFill>
              </a:rPr>
              <a:t>Wisconsin</a:t>
            </a:r>
          </a:p>
          <a:p>
            <a:pPr algn="ctr"/>
            <a:r>
              <a:rPr lang="en-US" sz="1400" dirty="0">
                <a:solidFill>
                  <a:schemeClr val="tx1">
                    <a:lumMod val="65000"/>
                    <a:lumOff val="35000"/>
                  </a:schemeClr>
                </a:solidFill>
              </a:rPr>
              <a:t>+15%</a:t>
            </a:r>
          </a:p>
        </p:txBody>
      </p:sp>
      <p:sp>
        <p:nvSpPr>
          <p:cNvPr id="12" name="TextBox 11"/>
          <p:cNvSpPr txBox="1"/>
          <p:nvPr/>
        </p:nvSpPr>
        <p:spPr>
          <a:xfrm>
            <a:off x="3970963" y="5939866"/>
            <a:ext cx="989373" cy="523220"/>
          </a:xfrm>
          <a:prstGeom prst="rect">
            <a:avLst/>
          </a:prstGeom>
          <a:noFill/>
        </p:spPr>
        <p:txBody>
          <a:bodyPr wrap="none" rtlCol="0">
            <a:spAutoFit/>
          </a:bodyPr>
          <a:lstStyle/>
          <a:p>
            <a:pPr algn="ctr"/>
            <a:r>
              <a:rPr lang="en-US" sz="1400" b="1" dirty="0">
                <a:solidFill>
                  <a:schemeClr val="tx1">
                    <a:lumMod val="65000"/>
                    <a:lumOff val="35000"/>
                  </a:schemeClr>
                </a:solidFill>
              </a:rPr>
              <a:t>Kentucky</a:t>
            </a:r>
          </a:p>
          <a:p>
            <a:pPr algn="ctr"/>
            <a:r>
              <a:rPr lang="en-US" sz="1400" dirty="0">
                <a:solidFill>
                  <a:schemeClr val="tx1">
                    <a:lumMod val="65000"/>
                    <a:lumOff val="35000"/>
                  </a:schemeClr>
                </a:solidFill>
              </a:rPr>
              <a:t>+81%</a:t>
            </a:r>
          </a:p>
        </p:txBody>
      </p:sp>
      <p:sp>
        <p:nvSpPr>
          <p:cNvPr id="13" name="TextBox 12"/>
          <p:cNvSpPr txBox="1"/>
          <p:nvPr/>
        </p:nvSpPr>
        <p:spPr>
          <a:xfrm>
            <a:off x="4147564" y="3421379"/>
            <a:ext cx="958917" cy="523220"/>
          </a:xfrm>
          <a:prstGeom prst="rect">
            <a:avLst/>
          </a:prstGeom>
          <a:noFill/>
        </p:spPr>
        <p:txBody>
          <a:bodyPr wrap="none" rtlCol="0">
            <a:spAutoFit/>
          </a:bodyPr>
          <a:lstStyle/>
          <a:p>
            <a:pPr algn="ctr"/>
            <a:r>
              <a:rPr lang="en-US" sz="1400" b="1" dirty="0">
                <a:solidFill>
                  <a:schemeClr val="tx1">
                    <a:lumMod val="65000"/>
                    <a:lumOff val="35000"/>
                  </a:schemeClr>
                </a:solidFill>
              </a:rPr>
              <a:t>Michigan</a:t>
            </a:r>
          </a:p>
          <a:p>
            <a:pPr algn="ctr"/>
            <a:r>
              <a:rPr lang="en-US" sz="1400" dirty="0">
                <a:solidFill>
                  <a:schemeClr val="tx1">
                    <a:lumMod val="65000"/>
                    <a:lumOff val="35000"/>
                  </a:schemeClr>
                </a:solidFill>
              </a:rPr>
              <a:t>+58%</a:t>
            </a:r>
          </a:p>
        </p:txBody>
      </p:sp>
      <p:sp>
        <p:nvSpPr>
          <p:cNvPr id="14" name="Rectangle 13"/>
          <p:cNvSpPr/>
          <p:nvPr/>
        </p:nvSpPr>
        <p:spPr>
          <a:xfrm>
            <a:off x="155643" y="1973285"/>
            <a:ext cx="5762017" cy="553998"/>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500" b="1" dirty="0">
                <a:solidFill>
                  <a:schemeClr val="tx1">
                    <a:lumMod val="95000"/>
                    <a:lumOff val="5000"/>
                  </a:schemeClr>
                </a:solidFill>
              </a:rPr>
              <a:t>Increase in shortage of behavioral health care professionals</a:t>
            </a:r>
          </a:p>
          <a:p>
            <a:pPr algn="ctr">
              <a:defRPr sz="1862" b="0" i="0" u="none" strike="noStrike" kern="1200" spc="0" baseline="0">
                <a:solidFill>
                  <a:srgbClr val="000000">
                    <a:lumMod val="65000"/>
                    <a:lumOff val="35000"/>
                  </a:srgbClr>
                </a:solidFill>
                <a:latin typeface="+mn-lt"/>
                <a:ea typeface="+mn-ea"/>
                <a:cs typeface="+mn-cs"/>
              </a:defRPr>
            </a:pPr>
            <a:r>
              <a:rPr lang="en-US" sz="1500" dirty="0">
                <a:solidFill>
                  <a:schemeClr val="tx1">
                    <a:lumMod val="95000"/>
                    <a:lumOff val="5000"/>
                  </a:schemeClr>
                </a:solidFill>
              </a:rPr>
              <a:t>2017-2018</a:t>
            </a:r>
          </a:p>
        </p:txBody>
      </p:sp>
      <p:sp>
        <p:nvSpPr>
          <p:cNvPr id="15" name="TextBox 14"/>
          <p:cNvSpPr txBox="1"/>
          <p:nvPr/>
        </p:nvSpPr>
        <p:spPr>
          <a:xfrm>
            <a:off x="3898137" y="4728377"/>
            <a:ext cx="809837" cy="523220"/>
          </a:xfrm>
          <a:prstGeom prst="rect">
            <a:avLst/>
          </a:prstGeom>
          <a:noFill/>
        </p:spPr>
        <p:txBody>
          <a:bodyPr wrap="none" rtlCol="0">
            <a:spAutoFit/>
          </a:bodyPr>
          <a:lstStyle/>
          <a:p>
            <a:pPr algn="ctr"/>
            <a:r>
              <a:rPr lang="en-US" sz="1400" b="1" dirty="0">
                <a:solidFill>
                  <a:schemeClr val="tx1">
                    <a:lumMod val="65000"/>
                    <a:lumOff val="35000"/>
                  </a:schemeClr>
                </a:solidFill>
              </a:rPr>
              <a:t>Indiana</a:t>
            </a:r>
          </a:p>
          <a:p>
            <a:pPr algn="ctr"/>
            <a:r>
              <a:rPr lang="en-US" sz="1400" dirty="0">
                <a:solidFill>
                  <a:schemeClr val="tx1">
                    <a:lumMod val="65000"/>
                    <a:lumOff val="35000"/>
                  </a:schemeClr>
                </a:solidFill>
              </a:rPr>
              <a:t>+90%</a:t>
            </a:r>
          </a:p>
        </p:txBody>
      </p:sp>
    </p:spTree>
    <p:extLst>
      <p:ext uri="{BB962C8B-B14F-4D97-AF65-F5344CB8AC3E}">
        <p14:creationId xmlns:p14="http://schemas.microsoft.com/office/powerpoint/2010/main" val="4135662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population in </a:t>
            </a:r>
            <a:br>
              <a:rPr lang="en-US" dirty="0"/>
            </a:br>
            <a:r>
              <a:rPr lang="en-US" dirty="0"/>
              <a:t>behavioral health care professional shortage areas</a:t>
            </a:r>
          </a:p>
        </p:txBody>
      </p:sp>
      <p:graphicFrame>
        <p:nvGraphicFramePr>
          <p:cNvPr id="9" name="Content Placeholder 8"/>
          <p:cNvGraphicFramePr>
            <a:graphicFrameLocks noGrp="1"/>
          </p:cNvGraphicFramePr>
          <p:nvPr>
            <p:ph idx="1"/>
            <p:extLst/>
          </p:nvPr>
        </p:nvGraphicFramePr>
        <p:xfrm>
          <a:off x="144959" y="1827947"/>
          <a:ext cx="6077543" cy="441757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a:t>ILLINOIS </a:t>
            </a:r>
            <a:r>
              <a:rPr lang="en-US" dirty="0"/>
              <a:t>AND UNITED STATES 2018</a:t>
            </a:r>
          </a:p>
        </p:txBody>
      </p:sp>
      <p:sp>
        <p:nvSpPr>
          <p:cNvPr id="5" name="Text Placeholder 4"/>
          <p:cNvSpPr>
            <a:spLocks noGrp="1"/>
          </p:cNvSpPr>
          <p:nvPr>
            <p:ph type="body" sz="quarter" idx="12"/>
          </p:nvPr>
        </p:nvSpPr>
        <p:spPr/>
        <p:txBody>
          <a:bodyPr/>
          <a:lstStyle/>
          <a:p>
            <a:r>
              <a:rPr lang="en-US" dirty="0"/>
              <a:t>4,887,262 people in Illinois (38% of the state population) reside in designated shortage areas and/or are served by a facility with shortages of behavioral health care professionals. This is higher than the U.S. average of 30%.</a:t>
            </a:r>
            <a:r>
              <a:rPr lang="en-US" dirty="0">
                <a:solidFill>
                  <a:srgbClr val="FF0000"/>
                </a:solidFill>
              </a:rPr>
              <a:t> </a:t>
            </a:r>
          </a:p>
        </p:txBody>
      </p:sp>
      <p:sp>
        <p:nvSpPr>
          <p:cNvPr id="6" name="Content Placeholder 5"/>
          <p:cNvSpPr>
            <a:spLocks noGrp="1"/>
          </p:cNvSpPr>
          <p:nvPr>
            <p:ph sz="quarter" idx="13"/>
          </p:nvPr>
        </p:nvSpPr>
        <p:spPr/>
        <p:txBody>
          <a:bodyPr/>
          <a:lstStyle/>
          <a:p>
            <a:r>
              <a:rPr lang="en-US" dirty="0">
                <a:solidFill>
                  <a:schemeClr val="tx1"/>
                </a:solidFill>
              </a:rPr>
              <a:t>Source: Health Professional Shortage Areas (HPSA), HRSA Data Warehouse, 03/16/2018, and </a:t>
            </a:r>
            <a:r>
              <a:rPr lang="en-US" dirty="0"/>
              <a:t>Census Bureau data (2017)</a:t>
            </a:r>
            <a:endParaRPr lang="en-US" dirty="0">
              <a:solidFill>
                <a:schemeClr val="tx1"/>
              </a:solidFill>
            </a:endParaRPr>
          </a:p>
        </p:txBody>
      </p:sp>
    </p:spTree>
    <p:extLst>
      <p:ext uri="{BB962C8B-B14F-4D97-AF65-F5344CB8AC3E}">
        <p14:creationId xmlns:p14="http://schemas.microsoft.com/office/powerpoint/2010/main" val="3817692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CARE UTILIZATION </a:t>
            </a:r>
            <a:br>
              <a:rPr lang="en-US" dirty="0"/>
            </a:br>
            <a:r>
              <a:rPr lang="en-US" dirty="0"/>
              <a:t>&amp; COSTS </a:t>
            </a:r>
          </a:p>
        </p:txBody>
      </p:sp>
      <p:sp>
        <p:nvSpPr>
          <p:cNvPr id="5" name="Content Placeholder 4"/>
          <p:cNvSpPr>
            <a:spLocks noGrp="1"/>
          </p:cNvSpPr>
          <p:nvPr>
            <p:ph idx="13"/>
          </p:nvPr>
        </p:nvSpPr>
        <p:spPr/>
        <p:txBody>
          <a:bodyPr/>
          <a:lstStyle/>
          <a:p>
            <a:endParaRPr lang="en-US"/>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1156729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Hospitalizations for mental illness</a:t>
            </a:r>
          </a:p>
        </p:txBody>
      </p:sp>
      <p:sp>
        <p:nvSpPr>
          <p:cNvPr id="6" name="Text Placeholder 5"/>
          <p:cNvSpPr>
            <a:spLocks noGrp="1"/>
          </p:cNvSpPr>
          <p:nvPr>
            <p:ph type="body" sz="quarter" idx="10"/>
          </p:nvPr>
        </p:nvSpPr>
        <p:spPr/>
        <p:txBody>
          <a:bodyPr/>
          <a:lstStyle/>
          <a:p>
            <a:r>
              <a:rPr lang="en-US" dirty="0"/>
              <a:t>ILLINOIS AND UNITED STATES 2014</a:t>
            </a:r>
          </a:p>
        </p:txBody>
      </p:sp>
      <p:sp>
        <p:nvSpPr>
          <p:cNvPr id="7" name="Text Placeholder 6"/>
          <p:cNvSpPr>
            <a:spLocks noGrp="1"/>
          </p:cNvSpPr>
          <p:nvPr>
            <p:ph type="body" sz="quarter" idx="12"/>
          </p:nvPr>
        </p:nvSpPr>
        <p:spPr/>
        <p:txBody>
          <a:bodyPr/>
          <a:lstStyle/>
          <a:p>
            <a:r>
              <a:rPr lang="en-US" dirty="0"/>
              <a:t>In Illinois, the number of hospitalizations of adults with schizophrenia, bipolar disorder, and major depressive disorder are approximately equal. However, patients with schizophrenia have a much higher rate of hospitalizations.</a:t>
            </a:r>
          </a:p>
          <a:p>
            <a:r>
              <a:rPr lang="en-US" dirty="0"/>
              <a:t> </a:t>
            </a:r>
          </a:p>
          <a:p>
            <a:r>
              <a:rPr lang="en-US" dirty="0"/>
              <a:t>Compared to the rest of the U.S., hospitalization rates in Illinois for adults with serious mental illness are approximately 1.5 times higher.</a:t>
            </a:r>
          </a:p>
        </p:txBody>
      </p:sp>
      <p:sp>
        <p:nvSpPr>
          <p:cNvPr id="8" name="Content Placeholder 7"/>
          <p:cNvSpPr>
            <a:spLocks noGrp="1"/>
          </p:cNvSpPr>
          <p:nvPr>
            <p:ph sz="quarter" idx="13"/>
          </p:nvPr>
        </p:nvSpPr>
        <p:spPr>
          <a:xfrm>
            <a:off x="457200" y="5772728"/>
            <a:ext cx="5453063" cy="854362"/>
          </a:xfrm>
        </p:spPr>
        <p:txBody>
          <a:bodyPr>
            <a:normAutofit/>
          </a:bodyPr>
          <a:lstStyle/>
          <a:p>
            <a:r>
              <a:rPr lang="en-US" dirty="0"/>
              <a:t>4.5 % of all hospitalizations are due to SMI</a:t>
            </a:r>
          </a:p>
          <a:p>
            <a:r>
              <a:rPr lang="en-US" dirty="0"/>
              <a:t>Source: Healthcare Cost and Utilization Project (</a:t>
            </a:r>
            <a:r>
              <a:rPr lang="en-US" dirty="0" err="1"/>
              <a:t>HCUPnet</a:t>
            </a:r>
            <a:r>
              <a:rPr lang="en-US" dirty="0"/>
              <a:t>) 2014</a:t>
            </a:r>
          </a:p>
          <a:p>
            <a:r>
              <a:rPr lang="en-US" dirty="0"/>
              <a:t>Estimate of hospitalization rate: based on total state population (Census bureau data, 2014) and prevalence estimates reported previously</a:t>
            </a:r>
          </a:p>
        </p:txBody>
      </p:sp>
      <p:graphicFrame>
        <p:nvGraphicFramePr>
          <p:cNvPr id="9" name="Content Placeholder 5"/>
          <p:cNvGraphicFramePr>
            <a:graphicFrameLocks noGrp="1"/>
          </p:cNvGraphicFramePr>
          <p:nvPr>
            <p:ph idx="4294967295"/>
            <p:extLst/>
          </p:nvPr>
        </p:nvGraphicFramePr>
        <p:xfrm>
          <a:off x="457200" y="1725033"/>
          <a:ext cx="2921889" cy="41573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5"/>
          <p:cNvGraphicFramePr>
            <a:graphicFrameLocks noGrp="1"/>
          </p:cNvGraphicFramePr>
          <p:nvPr>
            <p:ph idx="4294967295"/>
            <p:extLst/>
          </p:nvPr>
        </p:nvGraphicFramePr>
        <p:xfrm>
          <a:off x="3379089" y="1725033"/>
          <a:ext cx="2921889" cy="4157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7363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1293414316"/>
              </p:ext>
            </p:extLst>
          </p:nvPr>
        </p:nvGraphicFramePr>
        <p:xfrm>
          <a:off x="246821" y="1931917"/>
          <a:ext cx="6013301" cy="432039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p:txBody>
          <a:bodyPr/>
          <a:lstStyle/>
          <a:p>
            <a:r>
              <a:rPr lang="en-US" dirty="0"/>
              <a:t>Trends in length of stay for </a:t>
            </a:r>
            <a:br>
              <a:rPr lang="en-US" dirty="0"/>
            </a:br>
            <a:r>
              <a:rPr lang="en-US" dirty="0"/>
              <a:t>schizophrenia hospitalizations  </a:t>
            </a:r>
          </a:p>
        </p:txBody>
      </p:sp>
      <p:sp>
        <p:nvSpPr>
          <p:cNvPr id="6" name="Text Placeholder 5"/>
          <p:cNvSpPr>
            <a:spLocks noGrp="1"/>
          </p:cNvSpPr>
          <p:nvPr>
            <p:ph type="body" sz="quarter" idx="10"/>
          </p:nvPr>
        </p:nvSpPr>
        <p:spPr/>
        <p:txBody>
          <a:bodyPr/>
          <a:lstStyle/>
          <a:p>
            <a:r>
              <a:rPr lang="en-US" dirty="0"/>
              <a:t>UNITED STATES  2001-2014</a:t>
            </a:r>
          </a:p>
        </p:txBody>
      </p:sp>
      <p:sp>
        <p:nvSpPr>
          <p:cNvPr id="7" name="Text Placeholder 6"/>
          <p:cNvSpPr>
            <a:spLocks noGrp="1"/>
          </p:cNvSpPr>
          <p:nvPr>
            <p:ph type="body" sz="quarter" idx="12"/>
          </p:nvPr>
        </p:nvSpPr>
        <p:spPr/>
        <p:txBody>
          <a:bodyPr/>
          <a:lstStyle/>
          <a:p>
            <a:r>
              <a:rPr lang="en-US" dirty="0"/>
              <a:t>The average length of stay for a schizophrenia hospitalization was longer than those for kidney transplants, heart attacks or hip replacement surgeries. Moreover, the average duration for these other conditions all declined by at least 18% from 2000 to 2014 while for schizophrenia the duration increased slightly.</a:t>
            </a:r>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Health Care Utilization Project (</a:t>
            </a:r>
            <a:r>
              <a:rPr lang="en-US" dirty="0" err="1"/>
              <a:t>HCUPnet</a:t>
            </a:r>
            <a:r>
              <a:rPr lang="en-US" dirty="0"/>
              <a:t>) 2014</a:t>
            </a:r>
          </a:p>
        </p:txBody>
      </p:sp>
      <p:sp>
        <p:nvSpPr>
          <p:cNvPr id="11" name="TextBox 1"/>
          <p:cNvSpPr txBox="1"/>
          <p:nvPr/>
        </p:nvSpPr>
        <p:spPr>
          <a:xfrm>
            <a:off x="5056962" y="3872931"/>
            <a:ext cx="434901" cy="261257"/>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a:solidFill>
                  <a:schemeClr val="tx2"/>
                </a:solidFill>
              </a:rPr>
              <a:t>-21%</a:t>
            </a:r>
            <a:endParaRPr lang="en-US" sz="1100" b="1" dirty="0">
              <a:solidFill>
                <a:schemeClr val="tx2"/>
              </a:solidFill>
            </a:endParaRPr>
          </a:p>
        </p:txBody>
      </p:sp>
      <p:sp>
        <p:nvSpPr>
          <p:cNvPr id="12" name="TextBox 1"/>
          <p:cNvSpPr txBox="1"/>
          <p:nvPr/>
        </p:nvSpPr>
        <p:spPr>
          <a:xfrm>
            <a:off x="5024965" y="4339393"/>
            <a:ext cx="434901" cy="261257"/>
          </a:xfrm>
          <a:prstGeom prst="rect">
            <a:avLst/>
          </a:prstGeom>
          <a:solidFill>
            <a:srgbClr val="FFFFFF"/>
          </a:solid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a:solidFill>
                  <a:srgbClr val="850002"/>
                </a:solidFill>
              </a:rPr>
              <a:t>-18%</a:t>
            </a:r>
            <a:endParaRPr lang="en-US" sz="1100" b="1" dirty="0">
              <a:solidFill>
                <a:srgbClr val="850002"/>
              </a:solidFill>
            </a:endParaRPr>
          </a:p>
        </p:txBody>
      </p:sp>
      <p:sp>
        <p:nvSpPr>
          <p:cNvPr id="16" name="TextBox 1"/>
          <p:cNvSpPr txBox="1"/>
          <p:nvPr/>
        </p:nvSpPr>
        <p:spPr>
          <a:xfrm>
            <a:off x="5024966" y="4910940"/>
            <a:ext cx="434901" cy="261257"/>
          </a:xfrm>
          <a:prstGeom prst="rect">
            <a:avLst/>
          </a:prstGeom>
          <a:solidFill>
            <a:srgbClr val="FFFFFF"/>
          </a:solid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a:solidFill>
                  <a:srgbClr val="850002"/>
                </a:solidFill>
              </a:rPr>
              <a:t>-38%</a:t>
            </a:r>
            <a:endParaRPr lang="en-US" sz="1100" b="1" dirty="0">
              <a:solidFill>
                <a:srgbClr val="850002"/>
              </a:solidFill>
            </a:endParaRPr>
          </a:p>
        </p:txBody>
      </p:sp>
      <p:sp>
        <p:nvSpPr>
          <p:cNvPr id="10" name="Rectangle 9"/>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13" name="TextBox 12"/>
          <p:cNvSpPr txBox="1"/>
          <p:nvPr/>
        </p:nvSpPr>
        <p:spPr>
          <a:xfrm>
            <a:off x="6910317" y="6139977"/>
            <a:ext cx="2023311" cy="276999"/>
          </a:xfrm>
          <a:prstGeom prst="rect">
            <a:avLst/>
          </a:prstGeom>
          <a:noFill/>
        </p:spPr>
        <p:txBody>
          <a:bodyPr wrap="none" rtlCol="0">
            <a:spAutoFit/>
          </a:bodyPr>
          <a:lstStyle/>
          <a:p>
            <a:r>
              <a:rPr lang="en-US" sz="1200" b="1" dirty="0">
                <a:solidFill>
                  <a:schemeClr val="tx1">
                    <a:lumMod val="65000"/>
                    <a:lumOff val="35000"/>
                  </a:schemeClr>
                </a:solidFill>
              </a:rPr>
              <a:t>Draft – subject to change</a:t>
            </a:r>
          </a:p>
        </p:txBody>
      </p:sp>
    </p:spTree>
    <p:extLst>
      <p:ext uri="{BB962C8B-B14F-4D97-AF65-F5344CB8AC3E}">
        <p14:creationId xmlns:p14="http://schemas.microsoft.com/office/powerpoint/2010/main" val="912350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hospital costs for serious mental illness hospitalizations by insurance type</a:t>
            </a:r>
          </a:p>
        </p:txBody>
      </p:sp>
      <p:graphicFrame>
        <p:nvGraphicFramePr>
          <p:cNvPr id="10" name="Content Placeholder 9"/>
          <p:cNvGraphicFramePr>
            <a:graphicFrameLocks noGrp="1"/>
          </p:cNvGraphicFramePr>
          <p:nvPr>
            <p:ph idx="1"/>
            <p:extLst/>
          </p:nvPr>
        </p:nvGraphicFramePr>
        <p:xfrm>
          <a:off x="114300" y="1987550"/>
          <a:ext cx="3143250" cy="3817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dirty="0"/>
              <a:t>ILLINOIS 2014</a:t>
            </a:r>
          </a:p>
        </p:txBody>
      </p:sp>
      <p:sp>
        <p:nvSpPr>
          <p:cNvPr id="5" name="Text Placeholder 4"/>
          <p:cNvSpPr>
            <a:spLocks noGrp="1"/>
          </p:cNvSpPr>
          <p:nvPr>
            <p:ph type="body" sz="quarter" idx="12"/>
          </p:nvPr>
        </p:nvSpPr>
        <p:spPr/>
        <p:txBody>
          <a:bodyPr/>
          <a:lstStyle/>
          <a:p>
            <a:r>
              <a:rPr lang="en-US" dirty="0"/>
              <a:t>Compared to all hospitalizations, the expected payer for hospitalizations involving serious mental illness is much more likely to be Medicaid and less likely to be Medicare or a private insurer.  </a:t>
            </a:r>
          </a:p>
          <a:p>
            <a:r>
              <a:rPr lang="en-US" dirty="0"/>
              <a:t>Only a small fraction of the $349 million in total hospitalization costs is covered by other programs (including VA/military health insurance), or paid by patients without health insurance. </a:t>
            </a:r>
          </a:p>
          <a:p>
            <a:endParaRPr lang="en-US" dirty="0"/>
          </a:p>
        </p:txBody>
      </p:sp>
      <p:graphicFrame>
        <p:nvGraphicFramePr>
          <p:cNvPr id="13" name="Content Placeholder 12"/>
          <p:cNvGraphicFramePr>
            <a:graphicFrameLocks noGrp="1"/>
          </p:cNvGraphicFramePr>
          <p:nvPr>
            <p:ph sz="quarter" idx="13"/>
            <p:extLst/>
          </p:nvPr>
        </p:nvGraphicFramePr>
        <p:xfrm>
          <a:off x="3177155" y="1987551"/>
          <a:ext cx="3193686" cy="445407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2388067" y="1837802"/>
            <a:ext cx="1874231" cy="646331"/>
          </a:xfrm>
          <a:prstGeom prst="rect">
            <a:avLst/>
          </a:prstGeom>
          <a:noFill/>
        </p:spPr>
        <p:txBody>
          <a:bodyPr wrap="none" rtlCol="0">
            <a:spAutoFit/>
          </a:bodyPr>
          <a:lstStyle/>
          <a:p>
            <a:pPr algn="ctr"/>
            <a:r>
              <a:rPr lang="en-US" sz="1200" dirty="0"/>
              <a:t>Total hospital costs </a:t>
            </a:r>
            <a:br>
              <a:rPr lang="en-US" sz="1200" dirty="0"/>
            </a:br>
            <a:r>
              <a:rPr lang="en-US" sz="1200" dirty="0"/>
              <a:t>(all ages, in 2016 U.S. $)</a:t>
            </a:r>
          </a:p>
          <a:p>
            <a:pPr algn="ctr"/>
            <a:endParaRPr lang="en-US" sz="1200" dirty="0"/>
          </a:p>
        </p:txBody>
      </p:sp>
      <p:sp>
        <p:nvSpPr>
          <p:cNvPr id="15" name="Content Placeholder 5"/>
          <p:cNvSpPr txBox="1">
            <a:spLocks/>
          </p:cNvSpPr>
          <p:nvPr/>
        </p:nvSpPr>
        <p:spPr>
          <a:xfrm>
            <a:off x="454931" y="6025036"/>
            <a:ext cx="5453063" cy="767477"/>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Tx/>
              <a:buNone/>
              <a:defRPr sz="1000" b="0" i="1" kern="1200">
                <a:solidFill>
                  <a:srgbClr val="000000"/>
                </a:solidFill>
                <a:latin typeface="+mn-lt"/>
                <a:ea typeface="+mn-ea"/>
                <a:cs typeface="+mn-cs"/>
              </a:defRPr>
            </a:lvl1pPr>
            <a:lvl2pPr marL="457200" indent="0" algn="l" defTabSz="457200" rtl="0" eaLnBrk="1" latinLnBrk="0" hangingPunct="1">
              <a:spcBef>
                <a:spcPct val="20000"/>
              </a:spcBef>
              <a:buSzPct val="80000"/>
              <a:buFontTx/>
              <a:buNone/>
              <a:defRPr sz="1000" b="0" i="1" kern="1200">
                <a:solidFill>
                  <a:srgbClr val="000000"/>
                </a:solidFill>
                <a:latin typeface="+mn-lt"/>
                <a:ea typeface="+mn-ea"/>
                <a:cs typeface="+mn-cs"/>
              </a:defRPr>
            </a:lvl2pPr>
            <a:lvl3pPr marL="455613" indent="0" algn="l" defTabSz="457200" rtl="0" eaLnBrk="1" latinLnBrk="0" hangingPunct="1">
              <a:spcBef>
                <a:spcPct val="20000"/>
              </a:spcBef>
              <a:buSzPct val="50000"/>
              <a:buFontTx/>
              <a:buNone/>
              <a:defRPr sz="1000" b="0" i="1" kern="1200">
                <a:solidFill>
                  <a:srgbClr val="000000"/>
                </a:solidFill>
                <a:latin typeface="+mn-lt"/>
                <a:ea typeface="+mn-ea"/>
                <a:cs typeface="+mn-cs"/>
              </a:defRPr>
            </a:lvl3pPr>
            <a:lvl4pPr marL="1371600" indent="0" algn="l" defTabSz="457200" rtl="0" eaLnBrk="1" latinLnBrk="0" hangingPunct="1">
              <a:spcBef>
                <a:spcPct val="20000"/>
              </a:spcBef>
              <a:buFontTx/>
              <a:buNone/>
              <a:defRPr sz="1000" b="0" i="1" kern="1200">
                <a:solidFill>
                  <a:srgbClr val="000000"/>
                </a:solidFill>
                <a:latin typeface="+mn-lt"/>
                <a:ea typeface="+mn-ea"/>
                <a:cs typeface="+mn-cs"/>
              </a:defRPr>
            </a:lvl4pPr>
            <a:lvl5pPr marL="1828800" indent="0" algn="l" defTabSz="457200" rtl="0" eaLnBrk="1" latinLnBrk="0" hangingPunct="1">
              <a:spcBef>
                <a:spcPct val="20000"/>
              </a:spcBef>
              <a:buFontTx/>
              <a:buNone/>
              <a:defRPr sz="1000" b="0" i="1"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900" dirty="0"/>
              <a:t>Source: Healthcare Cost and Utilization Project (</a:t>
            </a:r>
            <a:r>
              <a:rPr lang="en-US" sz="900" dirty="0" err="1"/>
              <a:t>HCUPnet</a:t>
            </a:r>
            <a:r>
              <a:rPr lang="en-US" sz="900" dirty="0"/>
              <a:t>) 2014. </a:t>
            </a:r>
          </a:p>
          <a:p>
            <a:r>
              <a:rPr lang="en-US" sz="900" dirty="0"/>
              <a:t>‘Other’ includes Worker's Compensation, TRICARE/CHAMPUS, CHAMPVA, Title V, and other government programs. ‘Uninsured’ includes ‘self-pay’ and ‘no charge’. </a:t>
            </a:r>
          </a:p>
        </p:txBody>
      </p:sp>
    </p:spTree>
    <p:extLst>
      <p:ext uri="{BB962C8B-B14F-4D97-AF65-F5344CB8AC3E}">
        <p14:creationId xmlns:p14="http://schemas.microsoft.com/office/powerpoint/2010/main" val="2002707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CONDITIONS &amp; THE CRIMINAL JUSTICE SYSTEM</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3559050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Contact with criminal justice system</a:t>
            </a:r>
          </a:p>
        </p:txBody>
      </p:sp>
      <p:sp>
        <p:nvSpPr>
          <p:cNvPr id="6" name="Text Placeholder 5"/>
          <p:cNvSpPr>
            <a:spLocks noGrp="1"/>
          </p:cNvSpPr>
          <p:nvPr>
            <p:ph type="body" sz="quarter" idx="10"/>
          </p:nvPr>
        </p:nvSpPr>
        <p:spPr/>
        <p:txBody>
          <a:bodyPr/>
          <a:lstStyle/>
          <a:p>
            <a:r>
              <a:rPr lang="en-US" dirty="0"/>
              <a:t>UNITED STATES 2016</a:t>
            </a:r>
          </a:p>
        </p:txBody>
      </p:sp>
      <p:sp>
        <p:nvSpPr>
          <p:cNvPr id="7" name="Text Placeholder 6"/>
          <p:cNvSpPr>
            <a:spLocks noGrp="1"/>
          </p:cNvSpPr>
          <p:nvPr>
            <p:ph type="body" sz="quarter" idx="12"/>
          </p:nvPr>
        </p:nvSpPr>
        <p:spPr/>
        <p:txBody>
          <a:bodyPr/>
          <a:lstStyle/>
          <a:p>
            <a:r>
              <a:rPr lang="en-US" dirty="0"/>
              <a:t>People who experienced serious psychological distress (SPD) are more likely to have been arrested or be on parole or probation in the past year.</a:t>
            </a:r>
          </a:p>
        </p:txBody>
      </p:sp>
      <p:sp>
        <p:nvSpPr>
          <p:cNvPr id="8" name="Content Placeholder 7"/>
          <p:cNvSpPr>
            <a:spLocks noGrp="1"/>
          </p:cNvSpPr>
          <p:nvPr>
            <p:ph sz="quarter" idx="13"/>
          </p:nvPr>
        </p:nvSpPr>
        <p:spPr>
          <a:xfrm>
            <a:off x="457200" y="6006270"/>
            <a:ext cx="5756031" cy="620821"/>
          </a:xfrm>
        </p:spPr>
        <p:txBody>
          <a:bodyPr>
            <a:normAutofit/>
          </a:bodyPr>
          <a:lstStyle/>
          <a:p>
            <a:r>
              <a:rPr lang="en-US" dirty="0"/>
              <a:t>Source: National Survey of Drug Use and Health (NSDUH) 2016 </a:t>
            </a:r>
          </a:p>
          <a:p>
            <a:r>
              <a:rPr lang="en-US" dirty="0"/>
              <a:t>Survey does not include current institutionalized population</a:t>
            </a:r>
          </a:p>
        </p:txBody>
      </p:sp>
      <p:graphicFrame>
        <p:nvGraphicFramePr>
          <p:cNvPr id="10" name="Chart 9"/>
          <p:cNvGraphicFramePr/>
          <p:nvPr>
            <p:extLst/>
          </p:nvPr>
        </p:nvGraphicFramePr>
        <p:xfrm>
          <a:off x="457201" y="2296236"/>
          <a:ext cx="5756030" cy="347369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2"/>
          <p:cNvSpPr txBox="1"/>
          <p:nvPr/>
        </p:nvSpPr>
        <p:spPr>
          <a:xfrm>
            <a:off x="1100325" y="5769935"/>
            <a:ext cx="2422236"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a:latin typeface="Franklin Gothic Book" panose="020B0503020102020204" pitchFamily="34" charset="0"/>
              </a:rPr>
              <a:t># of times arrested &amp; booked</a:t>
            </a:r>
          </a:p>
        </p:txBody>
      </p:sp>
      <p:sp>
        <p:nvSpPr>
          <p:cNvPr id="11" name="Right Bracket 10"/>
          <p:cNvSpPr/>
          <p:nvPr/>
        </p:nvSpPr>
        <p:spPr>
          <a:xfrm>
            <a:off x="2055692" y="4555066"/>
            <a:ext cx="110169" cy="2363027"/>
          </a:xfrm>
          <a:prstGeom prst="rightBracket">
            <a:avLst/>
          </a:prstGeom>
          <a:ln>
            <a:solidFill>
              <a:schemeClr val="tx1">
                <a:lumMod val="50000"/>
                <a:lumOff val="50000"/>
              </a:schemeClr>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Tree>
    <p:extLst>
      <p:ext uri="{BB962C8B-B14F-4D97-AF65-F5344CB8AC3E}">
        <p14:creationId xmlns:p14="http://schemas.microsoft.com/office/powerpoint/2010/main" val="1745820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Mental health issues in prison and jail populations</a:t>
            </a:r>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p:txBody>
          <a:bodyPr/>
          <a:lstStyle/>
          <a:p>
            <a:r>
              <a:rPr lang="en-US" dirty="0"/>
              <a:t>A large percentage of the U.S. prison and jail inmate population currently experiences Serious Psychological Distress compared to the non-institutionalized population. </a:t>
            </a:r>
          </a:p>
          <a:p>
            <a:endParaRPr lang="en-US" dirty="0"/>
          </a:p>
          <a:p>
            <a:r>
              <a:rPr lang="en-US" dirty="0"/>
              <a:t>Additionally, these mental health issues are observed at higher rates in local jails than in prisons.</a:t>
            </a:r>
          </a:p>
        </p:txBody>
      </p:sp>
      <p:sp>
        <p:nvSpPr>
          <p:cNvPr id="8" name="Content Placeholder 7"/>
          <p:cNvSpPr>
            <a:spLocks noGrp="1"/>
          </p:cNvSpPr>
          <p:nvPr>
            <p:ph sz="quarter" idx="13"/>
          </p:nvPr>
        </p:nvSpPr>
        <p:spPr>
          <a:xfrm>
            <a:off x="457200" y="6006271"/>
            <a:ext cx="5756031" cy="632366"/>
          </a:xfrm>
        </p:spPr>
        <p:txBody>
          <a:bodyPr>
            <a:normAutofit/>
          </a:bodyPr>
          <a:lstStyle/>
          <a:p>
            <a:r>
              <a:rPr lang="en-US" dirty="0"/>
              <a:t>Source: National Survey of Drug Use and Health (NSDUH) 2015 </a:t>
            </a:r>
          </a:p>
          <a:p>
            <a:r>
              <a:rPr lang="en-US" dirty="0"/>
              <a:t>Bureau of Justice report: Sexual Victimization in Prisons and Jails Reported by Inmates, 2011-12, </a:t>
            </a:r>
          </a:p>
          <a:p>
            <a:r>
              <a:rPr lang="en-US" dirty="0"/>
              <a:t>based on data from the National Inmate Survey</a:t>
            </a:r>
          </a:p>
        </p:txBody>
      </p:sp>
      <p:graphicFrame>
        <p:nvGraphicFramePr>
          <p:cNvPr id="9" name="Chart 8"/>
          <p:cNvGraphicFramePr/>
          <p:nvPr>
            <p:extLst>
              <p:ext uri="{D42A27DB-BD31-4B8C-83A1-F6EECF244321}">
                <p14:modId xmlns:p14="http://schemas.microsoft.com/office/powerpoint/2010/main" val="2829211168"/>
              </p:ext>
            </p:extLst>
          </p:nvPr>
        </p:nvGraphicFramePr>
        <p:xfrm>
          <a:off x="370417" y="2026496"/>
          <a:ext cx="5842814" cy="4099667"/>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11" name="TextBox 10"/>
          <p:cNvSpPr txBox="1"/>
          <p:nvPr/>
        </p:nvSpPr>
        <p:spPr>
          <a:xfrm>
            <a:off x="6910317" y="6139977"/>
            <a:ext cx="2023311" cy="276999"/>
          </a:xfrm>
          <a:prstGeom prst="rect">
            <a:avLst/>
          </a:prstGeom>
          <a:noFill/>
        </p:spPr>
        <p:txBody>
          <a:bodyPr wrap="none" rtlCol="0">
            <a:spAutoFit/>
          </a:bodyPr>
          <a:lstStyle/>
          <a:p>
            <a:r>
              <a:rPr lang="en-US" sz="1200" b="1" dirty="0">
                <a:solidFill>
                  <a:schemeClr val="tx1">
                    <a:lumMod val="65000"/>
                    <a:lumOff val="35000"/>
                  </a:schemeClr>
                </a:solidFill>
              </a:rPr>
              <a:t>Draft – subject to change</a:t>
            </a:r>
          </a:p>
        </p:txBody>
      </p:sp>
    </p:spTree>
    <p:extLst>
      <p:ext uri="{BB962C8B-B14F-4D97-AF65-F5344CB8AC3E}">
        <p14:creationId xmlns:p14="http://schemas.microsoft.com/office/powerpoint/2010/main" val="3898384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State prison population with Serious Mental Illness</a:t>
            </a:r>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a:xfrm>
            <a:off x="6370840" y="2160968"/>
            <a:ext cx="2680795" cy="3646396"/>
          </a:xfrm>
        </p:spPr>
        <p:txBody>
          <a:bodyPr>
            <a:normAutofit/>
          </a:bodyPr>
          <a:lstStyle/>
          <a:p>
            <a:r>
              <a:rPr lang="en-US" dirty="0"/>
              <a:t>The increase in mental health care treatment in federal and state prisons after admission to prison suggests that these institutions are making up for the gaps in mental health treatment in the regular health care system.</a:t>
            </a:r>
          </a:p>
          <a:p>
            <a:r>
              <a:rPr lang="en-US" dirty="0"/>
              <a:t>At the same time, local jail inmates do not have the same access to medication and counseling while incarcerated as federal and state prisoners.</a:t>
            </a:r>
          </a:p>
        </p:txBody>
      </p:sp>
      <p:sp>
        <p:nvSpPr>
          <p:cNvPr id="2" name="Content Placeholder 1"/>
          <p:cNvSpPr>
            <a:spLocks noGrp="1"/>
          </p:cNvSpPr>
          <p:nvPr>
            <p:ph sz="quarter" idx="13"/>
          </p:nvPr>
        </p:nvSpPr>
        <p:spPr/>
        <p:txBody>
          <a:bodyPr/>
          <a:lstStyle/>
          <a:p>
            <a:r>
              <a:rPr lang="en-US" dirty="0"/>
              <a:t>Source: SISFCF (Survey of inmates in states and federal correctional facilities) 2004 </a:t>
            </a:r>
            <a:r>
              <a:rPr lang="en-US"/>
              <a:t>&amp; </a:t>
            </a:r>
          </a:p>
          <a:p>
            <a:r>
              <a:rPr lang="en-US"/>
              <a:t>SILJ </a:t>
            </a:r>
            <a:r>
              <a:rPr lang="en-US" dirty="0"/>
              <a:t>(Survey of inmates in local jails) 2002</a:t>
            </a:r>
          </a:p>
        </p:txBody>
      </p:sp>
      <p:sp>
        <p:nvSpPr>
          <p:cNvPr id="3" name="Text Placeholder 2"/>
          <p:cNvSpPr>
            <a:spLocks noGrp="1"/>
          </p:cNvSpPr>
          <p:nvPr>
            <p:ph type="body" sz="quarter" idx="14"/>
          </p:nvPr>
        </p:nvSpPr>
        <p:spPr>
          <a:xfrm>
            <a:off x="6370638" y="5190174"/>
            <a:ext cx="2680997" cy="1562021"/>
          </a:xfrm>
        </p:spPr>
        <p:txBody>
          <a:bodyPr/>
          <a:lstStyle/>
          <a:p>
            <a:r>
              <a:rPr lang="en-US" dirty="0"/>
              <a:t>Mental health conditions include prior diagnosis of depressive disorder, bipolar disorder, and/or schizophrenia. Medication and counseling data includes treatment for any mental illness.</a:t>
            </a:r>
          </a:p>
        </p:txBody>
      </p:sp>
      <p:sp>
        <p:nvSpPr>
          <p:cNvPr id="24" name="TextBox 1"/>
          <p:cNvSpPr txBox="1"/>
          <p:nvPr/>
        </p:nvSpPr>
        <p:spPr>
          <a:xfrm>
            <a:off x="4386334" y="3205151"/>
            <a:ext cx="104627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a:solidFill>
                  <a:schemeClr val="tx1">
                    <a:lumMod val="65000"/>
                    <a:lumOff val="35000"/>
                  </a:schemeClr>
                </a:solidFill>
              </a:rPr>
              <a:t>Counseling</a:t>
            </a:r>
          </a:p>
        </p:txBody>
      </p:sp>
      <p:graphicFrame>
        <p:nvGraphicFramePr>
          <p:cNvPr id="25" name="Chart 24"/>
          <p:cNvGraphicFramePr/>
          <p:nvPr>
            <p:extLst>
              <p:ext uri="{D42A27DB-BD31-4B8C-83A1-F6EECF244321}">
                <p14:modId xmlns:p14="http://schemas.microsoft.com/office/powerpoint/2010/main" val="2091818203"/>
              </p:ext>
            </p:extLst>
          </p:nvPr>
        </p:nvGraphicFramePr>
        <p:xfrm>
          <a:off x="158582" y="2066636"/>
          <a:ext cx="6016308" cy="426487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10" name="TextBox 9"/>
          <p:cNvSpPr txBox="1"/>
          <p:nvPr/>
        </p:nvSpPr>
        <p:spPr>
          <a:xfrm>
            <a:off x="6910317" y="6139977"/>
            <a:ext cx="2023311" cy="276999"/>
          </a:xfrm>
          <a:prstGeom prst="rect">
            <a:avLst/>
          </a:prstGeom>
          <a:noFill/>
        </p:spPr>
        <p:txBody>
          <a:bodyPr wrap="none" rtlCol="0">
            <a:spAutoFit/>
          </a:bodyPr>
          <a:lstStyle/>
          <a:p>
            <a:r>
              <a:rPr lang="en-US" sz="1200" b="1" dirty="0">
                <a:solidFill>
                  <a:schemeClr val="tx1">
                    <a:lumMod val="65000"/>
                    <a:lumOff val="35000"/>
                  </a:schemeClr>
                </a:solidFill>
              </a:rPr>
              <a:t>Draft – subject to change</a:t>
            </a:r>
          </a:p>
        </p:txBody>
      </p:sp>
    </p:spTree>
    <p:extLst>
      <p:ext uri="{BB962C8B-B14F-4D97-AF65-F5344CB8AC3E}">
        <p14:creationId xmlns:p14="http://schemas.microsoft.com/office/powerpoint/2010/main" val="631384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790971"/>
            <a:ext cx="8229600" cy="4289030"/>
          </a:xfrm>
        </p:spPr>
        <p:txBody>
          <a:bodyPr>
            <a:normAutofit fontScale="92500" lnSpcReduction="10000"/>
          </a:bodyPr>
          <a:lstStyle/>
          <a:p>
            <a:pPr algn="ctr">
              <a:lnSpc>
                <a:spcPct val="100000"/>
              </a:lnSpc>
            </a:pPr>
            <a:r>
              <a:rPr lang="en-US" sz="2800" dirty="0"/>
              <a:t>Estimated number of </a:t>
            </a:r>
          </a:p>
          <a:p>
            <a:pPr algn="ctr">
              <a:lnSpc>
                <a:spcPct val="100000"/>
              </a:lnSpc>
            </a:pPr>
            <a:r>
              <a:rPr lang="en-US" sz="2800" b="1" dirty="0"/>
              <a:t>Illinois state prison inmates</a:t>
            </a:r>
            <a:r>
              <a:rPr lang="en-US" sz="2800" dirty="0"/>
              <a:t> in 2016,</a:t>
            </a:r>
          </a:p>
          <a:p>
            <a:pPr algn="ctr">
              <a:lnSpc>
                <a:spcPct val="100000"/>
              </a:lnSpc>
            </a:pPr>
            <a:r>
              <a:rPr lang="en-US" sz="2800" dirty="0"/>
              <a:t>previously diagnosed with serious mental illness: </a:t>
            </a:r>
          </a:p>
          <a:p>
            <a:pPr algn="ctr">
              <a:lnSpc>
                <a:spcPct val="80000"/>
              </a:lnSpc>
            </a:pPr>
            <a:r>
              <a:rPr lang="fi-FI" sz="6600" b="1" dirty="0">
                <a:solidFill>
                  <a:schemeClr val="bg1"/>
                </a:solidFill>
              </a:rPr>
              <a:t>8,202</a:t>
            </a:r>
          </a:p>
          <a:p>
            <a:pPr algn="ctr">
              <a:lnSpc>
                <a:spcPct val="100000"/>
              </a:lnSpc>
            </a:pPr>
            <a:endParaRPr lang="fi-FI" sz="2800" b="1" dirty="0"/>
          </a:p>
          <a:p>
            <a:pPr algn="ctr">
              <a:lnSpc>
                <a:spcPct val="100000"/>
              </a:lnSpc>
            </a:pPr>
            <a:r>
              <a:rPr lang="fi-FI" sz="2800" b="1" dirty="0"/>
              <a:t>Estimate of overall annual costs in 2016:</a:t>
            </a:r>
            <a:endParaRPr lang="fi-FI" sz="2800" dirty="0"/>
          </a:p>
          <a:p>
            <a:pPr algn="ctr">
              <a:lnSpc>
                <a:spcPct val="80000"/>
              </a:lnSpc>
            </a:pPr>
            <a:r>
              <a:rPr lang="en-US" sz="6600" b="1" dirty="0">
                <a:solidFill>
                  <a:schemeClr val="bg1"/>
                </a:solidFill>
              </a:rPr>
              <a:t>$ 193,276,365</a:t>
            </a:r>
          </a:p>
          <a:p>
            <a:pPr algn="ctr">
              <a:lnSpc>
                <a:spcPct val="80000"/>
              </a:lnSpc>
            </a:pPr>
            <a:r>
              <a:rPr lang="en-US" sz="1600" dirty="0">
                <a:solidFill>
                  <a:schemeClr val="bg1"/>
                </a:solidFill>
              </a:rPr>
              <a:t>(in 2016 U.S.$)</a:t>
            </a:r>
          </a:p>
        </p:txBody>
      </p:sp>
      <p:sp>
        <p:nvSpPr>
          <p:cNvPr id="8" name="TextBox 7"/>
          <p:cNvSpPr txBox="1"/>
          <p:nvPr/>
        </p:nvSpPr>
        <p:spPr>
          <a:xfrm>
            <a:off x="507242" y="5356776"/>
            <a:ext cx="8229600" cy="707886"/>
          </a:xfrm>
          <a:prstGeom prst="rect">
            <a:avLst/>
          </a:prstGeom>
          <a:noFill/>
        </p:spPr>
        <p:txBody>
          <a:bodyPr wrap="square" rtlCol="0">
            <a:spAutoFit/>
          </a:bodyPr>
          <a:lstStyle/>
          <a:p>
            <a:r>
              <a:rPr lang="en-US" sz="1000" i="1" dirty="0">
                <a:solidFill>
                  <a:srgbClr val="FFFFFF"/>
                </a:solidFill>
              </a:rPr>
              <a:t>Overall annual costs based on 2016 average of all state prison inmates in Illinois</a:t>
            </a:r>
          </a:p>
          <a:p>
            <a:r>
              <a:rPr lang="en-US" sz="1000" i="1" dirty="0">
                <a:solidFill>
                  <a:srgbClr val="FFFFFF"/>
                </a:solidFill>
              </a:rPr>
              <a:t>Source: Annual Survey of State Government Finances 2016</a:t>
            </a:r>
          </a:p>
          <a:p>
            <a:r>
              <a:rPr lang="en-US" sz="1000" i="1" dirty="0">
                <a:solidFill>
                  <a:srgbClr val="FFFFFF"/>
                </a:solidFill>
              </a:rPr>
              <a:t>Survey of Inmates in State/Federal Correctional facilities, BJS, 2004</a:t>
            </a:r>
          </a:p>
          <a:p>
            <a:r>
              <a:rPr lang="en-US" sz="1000" i="1" dirty="0">
                <a:solidFill>
                  <a:srgbClr val="FFFFFF"/>
                </a:solidFill>
              </a:rPr>
              <a:t>Illinois Department of Corrections - Fiscal Year 2016 Annual Report</a:t>
            </a:r>
          </a:p>
        </p:txBody>
      </p:sp>
    </p:spTree>
    <p:extLst>
      <p:ext uri="{BB962C8B-B14F-4D97-AF65-F5344CB8AC3E}">
        <p14:creationId xmlns:p14="http://schemas.microsoft.com/office/powerpoint/2010/main" val="4047067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ECONOMIC BURDEN OF SERIOUS MENTAL ILLNESS</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797607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burden of serious mental illness</a:t>
            </a:r>
          </a:p>
        </p:txBody>
      </p:sp>
      <p:sp>
        <p:nvSpPr>
          <p:cNvPr id="6" name="Text Placeholder 5"/>
          <p:cNvSpPr>
            <a:spLocks noGrp="1"/>
          </p:cNvSpPr>
          <p:nvPr>
            <p:ph type="body" sz="quarter" idx="10"/>
          </p:nvPr>
        </p:nvSpPr>
        <p:spPr/>
        <p:txBody>
          <a:bodyPr/>
          <a:lstStyle/>
          <a:p>
            <a:r>
              <a:rPr lang="en-US" dirty="0"/>
              <a:t>UNITED STATES 2016</a:t>
            </a:r>
          </a:p>
        </p:txBody>
      </p:sp>
      <p:sp>
        <p:nvSpPr>
          <p:cNvPr id="7" name="Text Placeholder 6"/>
          <p:cNvSpPr>
            <a:spLocks noGrp="1"/>
          </p:cNvSpPr>
          <p:nvPr>
            <p:ph type="body" sz="quarter" idx="12"/>
          </p:nvPr>
        </p:nvSpPr>
        <p:spPr/>
        <p:txBody>
          <a:bodyPr>
            <a:normAutofit/>
          </a:bodyPr>
          <a:lstStyle/>
          <a:p>
            <a:r>
              <a:rPr lang="en-US" dirty="0"/>
              <a:t>The economic burden of schizophrenia, bipolar disorder, and major depressive disorder in adults in the U.S. is estimated to be </a:t>
            </a:r>
            <a:r>
              <a:rPr lang="en-US" b="1" dirty="0"/>
              <a:t>at least $35 billion for each serious mental illness</a:t>
            </a:r>
          </a:p>
        </p:txBody>
      </p:sp>
      <p:sp>
        <p:nvSpPr>
          <p:cNvPr id="2" name="Content Placeholder 1"/>
          <p:cNvSpPr>
            <a:spLocks noGrp="1"/>
          </p:cNvSpPr>
          <p:nvPr>
            <p:ph sz="quarter" idx="13"/>
          </p:nvPr>
        </p:nvSpPr>
        <p:spPr>
          <a:xfrm>
            <a:off x="457200" y="5818554"/>
            <a:ext cx="5706836" cy="841893"/>
          </a:xfrm>
        </p:spPr>
        <p:txBody>
          <a:bodyPr>
            <a:normAutofit/>
          </a:bodyPr>
          <a:lstStyle/>
          <a:p>
            <a:r>
              <a:rPr lang="en-US" dirty="0"/>
              <a:t>Source: </a:t>
            </a:r>
            <a:r>
              <a:rPr lang="en-US" dirty="0" err="1"/>
              <a:t>MacEwan</a:t>
            </a:r>
            <a:r>
              <a:rPr lang="en-US" dirty="0"/>
              <a:t> JP, Seabury S, et al. Pharmaceutical innovation in the treatment of schizophrenia and mental disorders compared with other diseases. </a:t>
            </a:r>
            <a:r>
              <a:rPr lang="en-US" dirty="0" err="1"/>
              <a:t>Innov</a:t>
            </a:r>
            <a:r>
              <a:rPr lang="en-US" dirty="0"/>
              <a:t> </a:t>
            </a:r>
            <a:r>
              <a:rPr lang="en-US" dirty="0" err="1"/>
              <a:t>Clin</a:t>
            </a:r>
            <a:r>
              <a:rPr lang="en-US" dirty="0"/>
              <a:t> </a:t>
            </a:r>
            <a:r>
              <a:rPr lang="en-US" dirty="0" err="1"/>
              <a:t>Neurosci</a:t>
            </a:r>
            <a:r>
              <a:rPr lang="en-US" dirty="0"/>
              <a:t>. 2016 Aug 1;13(7-8):17-25. See appendix for original sources</a:t>
            </a:r>
          </a:p>
        </p:txBody>
      </p:sp>
      <p:sp>
        <p:nvSpPr>
          <p:cNvPr id="3" name="Text Placeholder 2"/>
          <p:cNvSpPr>
            <a:spLocks noGrp="1"/>
          </p:cNvSpPr>
          <p:nvPr>
            <p:ph type="body" sz="quarter" idx="14"/>
          </p:nvPr>
        </p:nvSpPr>
        <p:spPr/>
        <p:txBody>
          <a:bodyPr/>
          <a:lstStyle/>
          <a:p>
            <a:r>
              <a:rPr lang="en-US" dirty="0"/>
              <a:t>Due to symptom overlap, diagnoses of mental illnesses are not mutually exclusive, therefore, patients with two or more diagnoses may be represented in multiple categories.</a:t>
            </a:r>
          </a:p>
        </p:txBody>
      </p:sp>
      <p:graphicFrame>
        <p:nvGraphicFramePr>
          <p:cNvPr id="8" name="Chart 7"/>
          <p:cNvGraphicFramePr/>
          <p:nvPr>
            <p:extLst/>
          </p:nvPr>
        </p:nvGraphicFramePr>
        <p:xfrm>
          <a:off x="520874" y="1953081"/>
          <a:ext cx="5643162" cy="3603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9496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Lost productivity is the largest contributor </a:t>
            </a:r>
            <a:br>
              <a:rPr lang="en-US" dirty="0"/>
            </a:br>
            <a:r>
              <a:rPr lang="en-US" dirty="0"/>
              <a:t>to economic burden of serious mental illness</a:t>
            </a:r>
          </a:p>
        </p:txBody>
      </p:sp>
      <p:graphicFrame>
        <p:nvGraphicFramePr>
          <p:cNvPr id="10" name="Content Placeholder 9"/>
          <p:cNvGraphicFramePr>
            <a:graphicFrameLocks noGrp="1"/>
          </p:cNvGraphicFramePr>
          <p:nvPr>
            <p:ph idx="1"/>
            <p:extLst/>
          </p:nvPr>
        </p:nvGraphicFramePr>
        <p:xfrm>
          <a:off x="392512" y="3927620"/>
          <a:ext cx="2172171" cy="23114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dirty="0"/>
              <a:t>UNITED STATES </a:t>
            </a:r>
          </a:p>
        </p:txBody>
      </p:sp>
      <p:graphicFrame>
        <p:nvGraphicFramePr>
          <p:cNvPr id="13" name="Content Placeholder 12"/>
          <p:cNvGraphicFramePr>
            <a:graphicFrameLocks noGrp="1"/>
          </p:cNvGraphicFramePr>
          <p:nvPr>
            <p:ph sz="quarter" idx="13"/>
            <p:extLst/>
          </p:nvPr>
        </p:nvGraphicFramePr>
        <p:xfrm>
          <a:off x="3324427" y="4053296"/>
          <a:ext cx="2170289" cy="22427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p:nvPr>
            <p:extLst/>
          </p:nvPr>
        </p:nvGraphicFramePr>
        <p:xfrm>
          <a:off x="1722400" y="1610233"/>
          <a:ext cx="2302933" cy="285232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792571" y="2877526"/>
            <a:ext cx="1253749" cy="253916"/>
          </a:xfrm>
          <a:prstGeom prst="rect">
            <a:avLst/>
          </a:prstGeom>
          <a:solidFill>
            <a:schemeClr val="bg1"/>
          </a:solidFill>
          <a:ln w="25400">
            <a:solidFill>
              <a:schemeClr val="bg2">
                <a:lumMod val="75000"/>
              </a:schemeClr>
            </a:solidFill>
          </a:ln>
        </p:spPr>
        <p:txBody>
          <a:bodyPr wrap="square" rtlCol="0">
            <a:spAutoFit/>
          </a:bodyPr>
          <a:lstStyle/>
          <a:p>
            <a:pPr algn="ctr"/>
            <a:r>
              <a:rPr lang="en-US" sz="1050" dirty="0">
                <a:solidFill>
                  <a:schemeClr val="bg2">
                    <a:lumMod val="75000"/>
                  </a:schemeClr>
                </a:solidFill>
              </a:rPr>
              <a:t>Lost productivity</a:t>
            </a:r>
          </a:p>
        </p:txBody>
      </p:sp>
      <p:sp>
        <p:nvSpPr>
          <p:cNvPr id="18" name="TextBox 17"/>
          <p:cNvSpPr txBox="1"/>
          <p:nvPr/>
        </p:nvSpPr>
        <p:spPr>
          <a:xfrm>
            <a:off x="3233222" y="1978594"/>
            <a:ext cx="1039067" cy="261610"/>
          </a:xfrm>
          <a:prstGeom prst="rect">
            <a:avLst/>
          </a:prstGeom>
          <a:solidFill>
            <a:schemeClr val="bg1"/>
          </a:solidFill>
          <a:ln w="25400">
            <a:solidFill>
              <a:schemeClr val="bg1">
                <a:lumMod val="85000"/>
              </a:schemeClr>
            </a:solidFill>
          </a:ln>
        </p:spPr>
        <p:txBody>
          <a:bodyPr wrap="none" rtlCol="0">
            <a:spAutoFit/>
          </a:bodyPr>
          <a:lstStyle/>
          <a:p>
            <a:pPr algn="ctr"/>
            <a:r>
              <a:rPr lang="en-US" sz="1050" dirty="0">
                <a:solidFill>
                  <a:schemeClr val="bg2"/>
                </a:solidFill>
              </a:rPr>
              <a:t>Medical costs</a:t>
            </a:r>
          </a:p>
        </p:txBody>
      </p:sp>
      <p:sp>
        <p:nvSpPr>
          <p:cNvPr id="19" name="TextBox 18"/>
          <p:cNvSpPr txBox="1"/>
          <p:nvPr/>
        </p:nvSpPr>
        <p:spPr>
          <a:xfrm>
            <a:off x="3868928" y="2766982"/>
            <a:ext cx="872355" cy="253916"/>
          </a:xfrm>
          <a:prstGeom prst="rect">
            <a:avLst/>
          </a:prstGeom>
          <a:solidFill>
            <a:schemeClr val="bg1"/>
          </a:solidFill>
          <a:ln w="25400">
            <a:solidFill>
              <a:schemeClr val="tx2"/>
            </a:solidFill>
          </a:ln>
        </p:spPr>
        <p:txBody>
          <a:bodyPr wrap="none" rtlCol="0">
            <a:spAutoFit/>
          </a:bodyPr>
          <a:lstStyle/>
          <a:p>
            <a:pPr algn="ctr"/>
            <a:r>
              <a:rPr lang="en-US" sz="1050" dirty="0">
                <a:solidFill>
                  <a:schemeClr val="tx2"/>
                </a:solidFill>
              </a:rPr>
              <a:t>Other costs</a:t>
            </a:r>
          </a:p>
        </p:txBody>
      </p:sp>
      <p:sp>
        <p:nvSpPr>
          <p:cNvPr id="20" name="Content Placeholder 1"/>
          <p:cNvSpPr txBox="1">
            <a:spLocks/>
          </p:cNvSpPr>
          <p:nvPr/>
        </p:nvSpPr>
        <p:spPr>
          <a:xfrm>
            <a:off x="477671" y="4658389"/>
            <a:ext cx="5392551" cy="2143242"/>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Tx/>
              <a:buNone/>
              <a:defRPr sz="1000" b="0" i="1" kern="1200">
                <a:solidFill>
                  <a:srgbClr val="000000"/>
                </a:solidFill>
                <a:latin typeface="+mn-lt"/>
                <a:ea typeface="+mn-ea"/>
                <a:cs typeface="+mn-cs"/>
              </a:defRPr>
            </a:lvl1pPr>
            <a:lvl2pPr marL="457200" indent="0" algn="l" defTabSz="457200" rtl="0" eaLnBrk="1" latinLnBrk="0" hangingPunct="1">
              <a:spcBef>
                <a:spcPct val="20000"/>
              </a:spcBef>
              <a:buSzPct val="80000"/>
              <a:buFontTx/>
              <a:buNone/>
              <a:defRPr sz="1000" b="0" i="1" kern="1200">
                <a:solidFill>
                  <a:srgbClr val="000000"/>
                </a:solidFill>
                <a:latin typeface="+mn-lt"/>
                <a:ea typeface="+mn-ea"/>
                <a:cs typeface="+mn-cs"/>
              </a:defRPr>
            </a:lvl2pPr>
            <a:lvl3pPr marL="455613" indent="0" algn="l" defTabSz="457200" rtl="0" eaLnBrk="1" latinLnBrk="0" hangingPunct="1">
              <a:spcBef>
                <a:spcPct val="20000"/>
              </a:spcBef>
              <a:buSzPct val="50000"/>
              <a:buFontTx/>
              <a:buNone/>
              <a:defRPr sz="1000" b="0" i="1" kern="1200">
                <a:solidFill>
                  <a:srgbClr val="000000"/>
                </a:solidFill>
                <a:latin typeface="+mn-lt"/>
                <a:ea typeface="+mn-ea"/>
                <a:cs typeface="+mn-cs"/>
              </a:defRPr>
            </a:lvl3pPr>
            <a:lvl4pPr marL="1371600" indent="0" algn="l" defTabSz="457200" rtl="0" eaLnBrk="1" latinLnBrk="0" hangingPunct="1">
              <a:spcBef>
                <a:spcPct val="20000"/>
              </a:spcBef>
              <a:buFontTx/>
              <a:buNone/>
              <a:defRPr sz="1000" b="0" i="1" kern="1200">
                <a:solidFill>
                  <a:srgbClr val="000000"/>
                </a:solidFill>
                <a:latin typeface="+mn-lt"/>
                <a:ea typeface="+mn-ea"/>
                <a:cs typeface="+mn-cs"/>
              </a:defRPr>
            </a:lvl4pPr>
            <a:lvl5pPr marL="1828800" indent="0" algn="l" defTabSz="457200" rtl="0" eaLnBrk="1" latinLnBrk="0" hangingPunct="1">
              <a:spcBef>
                <a:spcPct val="20000"/>
              </a:spcBef>
              <a:buFontTx/>
              <a:buNone/>
              <a:defRPr sz="1000" b="0" i="1"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900" dirty="0"/>
              <a:t>Source: </a:t>
            </a:r>
            <a:r>
              <a:rPr lang="en-US" sz="900" dirty="0" err="1"/>
              <a:t>MacEwan</a:t>
            </a:r>
            <a:r>
              <a:rPr lang="en-US" sz="900" dirty="0"/>
              <a:t> JP, Seabury S, et al. Pharmaceutical innovation in the treatment of schizophrenia and mental disorders compared with other diseases. </a:t>
            </a:r>
            <a:r>
              <a:rPr lang="en-US" sz="900" dirty="0" err="1"/>
              <a:t>Innov</a:t>
            </a:r>
            <a:r>
              <a:rPr lang="en-US" sz="900" dirty="0"/>
              <a:t> </a:t>
            </a:r>
            <a:r>
              <a:rPr lang="en-US" sz="900" dirty="0" err="1"/>
              <a:t>Clin</a:t>
            </a:r>
            <a:r>
              <a:rPr lang="en-US" sz="900" dirty="0"/>
              <a:t> </a:t>
            </a:r>
            <a:r>
              <a:rPr lang="en-US" sz="900" dirty="0" err="1"/>
              <a:t>Neurosci</a:t>
            </a:r>
            <a:r>
              <a:rPr lang="en-US" sz="900" dirty="0"/>
              <a:t>. 2016 Aug 1;13(7-8):17-25. See appendix for original sources</a:t>
            </a:r>
          </a:p>
        </p:txBody>
      </p:sp>
      <p:sp>
        <p:nvSpPr>
          <p:cNvPr id="21" name="Text Placeholder 6"/>
          <p:cNvSpPr>
            <a:spLocks noGrp="1"/>
          </p:cNvSpPr>
          <p:nvPr>
            <p:ph type="body" sz="quarter" idx="12"/>
          </p:nvPr>
        </p:nvSpPr>
        <p:spPr>
          <a:xfrm>
            <a:off x="5870222" y="1917649"/>
            <a:ext cx="3070167" cy="4349878"/>
          </a:xfrm>
        </p:spPr>
        <p:txBody>
          <a:bodyPr>
            <a:normAutofit/>
          </a:bodyPr>
          <a:lstStyle/>
          <a:p>
            <a:r>
              <a:rPr lang="en-US" dirty="0"/>
              <a:t>Most of the total economic burden of serious mental illness is due to </a:t>
            </a:r>
            <a:r>
              <a:rPr lang="en-US" b="1" dirty="0"/>
              <a:t>lost productivity</a:t>
            </a:r>
            <a:r>
              <a:rPr lang="en-US" dirty="0"/>
              <a:t> (unemployment, lost compensation (incl. caregivers), or early mortality). Only 12 to 47% of the total burden is resulting from direct </a:t>
            </a:r>
            <a:r>
              <a:rPr lang="en-US" b="1" dirty="0"/>
              <a:t>medical costs</a:t>
            </a:r>
            <a:r>
              <a:rPr lang="en-US" dirty="0"/>
              <a:t> (including substance abuse treatment), and an even smaller percentage from law enforcement, incarceration, shelters, or research &amp; training (</a:t>
            </a:r>
            <a:r>
              <a:rPr lang="en-US" b="1" dirty="0"/>
              <a:t>other costs</a:t>
            </a:r>
            <a:r>
              <a:rPr lang="en-US" dirty="0"/>
              <a:t>). </a:t>
            </a:r>
          </a:p>
          <a:p>
            <a:endParaRPr lang="en-US" dirty="0"/>
          </a:p>
          <a:p>
            <a:r>
              <a:rPr lang="en-US" dirty="0"/>
              <a:t>This highlights the large potential economic and societal benefits from improving treatment for serious mental illness even if it means spending more on care.</a:t>
            </a:r>
          </a:p>
        </p:txBody>
      </p:sp>
    </p:spTree>
    <p:extLst>
      <p:ext uri="{BB962C8B-B14F-4D97-AF65-F5344CB8AC3E}">
        <p14:creationId xmlns:p14="http://schemas.microsoft.com/office/powerpoint/2010/main" val="1163011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Tree>
    <p:extLst>
      <p:ext uri="{BB962C8B-B14F-4D97-AF65-F5344CB8AC3E}">
        <p14:creationId xmlns:p14="http://schemas.microsoft.com/office/powerpoint/2010/main" val="1924608006"/>
      </p:ext>
    </p:extLst>
  </p:cSld>
  <p:clrMapOvr>
    <a:masterClrMapping/>
  </p:clrMapOvr>
</p:sld>
</file>

<file path=ppt/theme/theme1.xml><?xml version="1.0" encoding="utf-8"?>
<a:theme xmlns:a="http://schemas.openxmlformats.org/drawingml/2006/main" name="Bullet Master">
  <a:themeElements>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C00">
            <a:alpha val="86000"/>
          </a:srgbClr>
        </a:solidFill>
        <a:ln>
          <a:noFill/>
        </a:ln>
      </a:spPr>
      <a:bodyPr lIns="0" rIns="0" rtlCol="0" anchor="ctr"/>
      <a:lstStyle>
        <a:defPPr algn="ctr">
          <a:defRPr sz="2000" b="1" kern="0" spc="260" dirty="0" smtClean="0">
            <a:solidFill>
              <a:schemeClr val="bg1"/>
            </a:solidFill>
          </a:defRPr>
        </a:defPPr>
      </a:lstStyle>
      <a:style>
        <a:lnRef idx="2">
          <a:schemeClr val="dk1"/>
        </a:lnRef>
        <a:fillRef idx="1">
          <a:schemeClr val="lt1"/>
        </a:fillRef>
        <a:effectRef idx="0">
          <a:schemeClr val="dk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SC-Schaeffer_MasterTemplate_FNL (3)" id="{B7E85EB8-6BC1-452A-9A7E-3BBB9BDDB892}" vid="{E3FD9008-0DD6-4468-A628-0FA40BD51C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Missouri%20chartbook%20Schaeffer</Template>
  <TotalTime>13558</TotalTime>
  <Words>2648</Words>
  <Application>Microsoft Macintosh PowerPoint</Application>
  <PresentationFormat>On-screen Show (4:3)</PresentationFormat>
  <Paragraphs>320</Paragraphs>
  <Slides>30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Courier New</vt:lpstr>
      <vt:lpstr>Franklin Gothic Book</vt:lpstr>
      <vt:lpstr>Lucida Grande</vt:lpstr>
      <vt:lpstr>National-Medium (Body)</vt:lpstr>
      <vt:lpstr>Times New Roman</vt:lpstr>
      <vt:lpstr>Bullet Master</vt:lpstr>
      <vt:lpstr>THE COST OF MENTAL ILLNESS: </vt:lpstr>
      <vt:lpstr>ACKNOWLEDGMENTS</vt:lpstr>
      <vt:lpstr>ILLINOIS</vt:lpstr>
      <vt:lpstr>INTRODUCTION</vt:lpstr>
      <vt:lpstr>QUANTIFYING THE POPULATION LIVING WITH MENTAL ILLNESS IN ILLINOIS AND THE U.S.</vt:lpstr>
      <vt:lpstr>Prevalence of mental illness</vt:lpstr>
      <vt:lpstr>Estimated number of people living with mental illness</vt:lpstr>
      <vt:lpstr>There is significant unmet need for mental health care in the U.S.</vt:lpstr>
      <vt:lpstr>Unmet need of mental health treatment due to costs</vt:lpstr>
      <vt:lpstr>People with mental illness have greater reliance  on the safety net</vt:lpstr>
      <vt:lpstr>Medicaid reimbursement rates to physicians are low</vt:lpstr>
      <vt:lpstr>State Mental Health Agency spending</vt:lpstr>
      <vt:lpstr>AVAILABILITY OF MENTAL HEALTH CARE PROVIDERS</vt:lpstr>
      <vt:lpstr>Availability of behavioral health care professionals</vt:lpstr>
      <vt:lpstr>Shortage of behavioral health care professionals</vt:lpstr>
      <vt:lpstr>Shortage of behavioral health care professionals  in the Illinois region</vt:lpstr>
      <vt:lpstr>State population in  behavioral health care professional shortage areas</vt:lpstr>
      <vt:lpstr>MENTAL HEALTH CARE UTILIZATION  &amp; COSTS </vt:lpstr>
      <vt:lpstr>Hospitalizations for mental illness</vt:lpstr>
      <vt:lpstr>Trends in length of stay for  schizophrenia hospitalizations  </vt:lpstr>
      <vt:lpstr>Total hospital costs for serious mental illness hospitalizations by insurance type</vt:lpstr>
      <vt:lpstr>MENTAL HEALTH CONDITIONS &amp; THE CRIMINAL JUSTICE SYSTEM</vt:lpstr>
      <vt:lpstr>Contact with criminal justice system</vt:lpstr>
      <vt:lpstr>Mental health issues in prison and jail populations</vt:lpstr>
      <vt:lpstr>State prison population with Serious Mental Illness</vt:lpstr>
      <vt:lpstr>PowerPoint Presentation</vt:lpstr>
      <vt:lpstr>TOTAL ECONOMIC BURDEN OF SERIOUS MENTAL ILLNESS</vt:lpstr>
      <vt:lpstr>Economic burden of serious mental illness</vt:lpstr>
      <vt:lpstr>Lost productivity is the largest contributor  to economic burden of serious mental illness</vt:lpstr>
      <vt:lpstr>PowerPoint Presentation</vt:lpstr>
    </vt:vector>
  </TitlesOfParts>
  <Company>USC Sol Price School of Public Policy</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Heun-Johnson, Hanke</dc:creator>
  <cp:lastModifiedBy>Seth Seabury</cp:lastModifiedBy>
  <cp:revision>355</cp:revision>
  <cp:lastPrinted>2017-01-27T23:23:26Z</cp:lastPrinted>
  <dcterms:created xsi:type="dcterms:W3CDTF">2016-11-29T18:36:55Z</dcterms:created>
  <dcterms:modified xsi:type="dcterms:W3CDTF">2018-05-15T23:04:23Z</dcterms:modified>
</cp:coreProperties>
</file>