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2" r:id="rId2"/>
  </p:sldMasterIdLst>
  <p:notesMasterIdLst>
    <p:notesMasterId r:id="rId40"/>
  </p:notesMasterIdLst>
  <p:sldIdLst>
    <p:sldId id="261" r:id="rId3"/>
    <p:sldId id="257" r:id="rId4"/>
    <p:sldId id="439" r:id="rId5"/>
    <p:sldId id="371" r:id="rId6"/>
    <p:sldId id="374" r:id="rId7"/>
    <p:sldId id="373" r:id="rId8"/>
    <p:sldId id="335" r:id="rId9"/>
    <p:sldId id="339" r:id="rId10"/>
    <p:sldId id="449" r:id="rId11"/>
    <p:sldId id="440" r:id="rId12"/>
    <p:sldId id="379" r:id="rId13"/>
    <p:sldId id="441" r:id="rId14"/>
    <p:sldId id="321" r:id="rId15"/>
    <p:sldId id="378" r:id="rId16"/>
    <p:sldId id="380" r:id="rId17"/>
    <p:sldId id="389" r:id="rId18"/>
    <p:sldId id="390" r:id="rId19"/>
    <p:sldId id="448" r:id="rId20"/>
    <p:sldId id="417" r:id="rId21"/>
    <p:sldId id="429" r:id="rId22"/>
    <p:sldId id="418" r:id="rId23"/>
    <p:sldId id="433" r:id="rId24"/>
    <p:sldId id="391" r:id="rId25"/>
    <p:sldId id="430" r:id="rId26"/>
    <p:sldId id="437" r:id="rId27"/>
    <p:sldId id="419" r:id="rId28"/>
    <p:sldId id="447" r:id="rId29"/>
    <p:sldId id="443" r:id="rId30"/>
    <p:sldId id="445" r:id="rId31"/>
    <p:sldId id="428" r:id="rId32"/>
    <p:sldId id="425" r:id="rId33"/>
    <p:sldId id="400" r:id="rId34"/>
    <p:sldId id="431" r:id="rId35"/>
    <p:sldId id="432" r:id="rId36"/>
    <p:sldId id="434" r:id="rId37"/>
    <p:sldId id="408" r:id="rId38"/>
    <p:sldId id="342"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BABA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45" autoAdjust="0"/>
    <p:restoredTop sz="71980" autoAdjust="0"/>
  </p:normalViewPr>
  <p:slideViewPr>
    <p:cSldViewPr snapToGrid="0">
      <p:cViewPr varScale="1">
        <p:scale>
          <a:sx n="77" d="100"/>
          <a:sy n="77" d="100"/>
        </p:scale>
        <p:origin x="1752" y="7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2" d="100"/>
          <a:sy n="52" d="100"/>
        </p:scale>
        <p:origin x="286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B7A7CC-8BD7-414D-BA72-25E3B8F78D7F}" type="datetimeFigureOut">
              <a:rPr lang="en-US" smtClean="0"/>
              <a:t>6/6/2018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47C2EA-18D3-4BA4-BD75-7775479E9772}" type="slidenum">
              <a:rPr lang="en-US" smtClean="0"/>
              <a:t>‹#›</a:t>
            </a:fld>
            <a:endParaRPr lang="en-US"/>
          </a:p>
        </p:txBody>
      </p:sp>
    </p:spTree>
    <p:extLst>
      <p:ext uri="{BB962C8B-B14F-4D97-AF65-F5344CB8AC3E}">
        <p14:creationId xmlns:p14="http://schemas.microsoft.com/office/powerpoint/2010/main" val="2584031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go.politicoemail.com/?qs=348abbe1c5780c048cfaca6a4603f2bc29580d72b49e454e0228d2c68e9a556f"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47C2EA-18D3-4BA4-BD75-7775479E9772}" type="slidenum">
              <a:rPr lang="en-US" smtClean="0"/>
              <a:t>1</a:t>
            </a:fld>
            <a:endParaRPr lang="en-US"/>
          </a:p>
        </p:txBody>
      </p:sp>
    </p:spTree>
    <p:extLst>
      <p:ext uri="{BB962C8B-B14F-4D97-AF65-F5344CB8AC3E}">
        <p14:creationId xmlns:p14="http://schemas.microsoft.com/office/powerpoint/2010/main" val="857270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EFF6A7-8F69-4A1B-9909-A4C9AF0657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6115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47C2EA-18D3-4BA4-BD75-7775479E9772}" type="slidenum">
              <a:rPr lang="en-US" smtClean="0"/>
              <a:t>3</a:t>
            </a:fld>
            <a:endParaRPr lang="en-US"/>
          </a:p>
        </p:txBody>
      </p:sp>
    </p:spTree>
    <p:extLst>
      <p:ext uri="{BB962C8B-B14F-4D97-AF65-F5344CB8AC3E}">
        <p14:creationId xmlns:p14="http://schemas.microsoft.com/office/powerpoint/2010/main" val="13260703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EFF6A7-8F69-4A1B-9909-A4C9AF0657A3}" type="slidenum">
              <a:rPr lang="en-US" smtClean="0"/>
              <a:t>4</a:t>
            </a:fld>
            <a:endParaRPr lang="en-US"/>
          </a:p>
        </p:txBody>
      </p:sp>
    </p:spTree>
    <p:extLst>
      <p:ext uri="{BB962C8B-B14F-4D97-AF65-F5344CB8AC3E}">
        <p14:creationId xmlns:p14="http://schemas.microsoft.com/office/powerpoint/2010/main" val="2457503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EFF6A7-8F69-4A1B-9909-A4C9AF0657A3}" type="slidenum">
              <a:rPr lang="en-US" smtClean="0"/>
              <a:t>8</a:t>
            </a:fld>
            <a:endParaRPr lang="en-US"/>
          </a:p>
        </p:txBody>
      </p:sp>
    </p:spTree>
    <p:extLst>
      <p:ext uri="{BB962C8B-B14F-4D97-AF65-F5344CB8AC3E}">
        <p14:creationId xmlns:p14="http://schemas.microsoft.com/office/powerpoint/2010/main" val="1734158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47C2EA-18D3-4BA4-BD75-7775479E9772}" type="slidenum">
              <a:rPr lang="en-US" smtClean="0"/>
              <a:t>11</a:t>
            </a:fld>
            <a:endParaRPr lang="en-US"/>
          </a:p>
        </p:txBody>
      </p:sp>
    </p:spTree>
    <p:extLst>
      <p:ext uri="{BB962C8B-B14F-4D97-AF65-F5344CB8AC3E}">
        <p14:creationId xmlns:p14="http://schemas.microsoft.com/office/powerpoint/2010/main" val="4094030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47C2EA-18D3-4BA4-BD75-7775479E9772}" type="slidenum">
              <a:rPr lang="en-US" smtClean="0"/>
              <a:t>12</a:t>
            </a:fld>
            <a:endParaRPr lang="en-US"/>
          </a:p>
        </p:txBody>
      </p:sp>
    </p:spTree>
    <p:extLst>
      <p:ext uri="{BB962C8B-B14F-4D97-AF65-F5344CB8AC3E}">
        <p14:creationId xmlns:p14="http://schemas.microsoft.com/office/powerpoint/2010/main" val="711150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E47C2EA-18D3-4BA4-BD75-7775479E9772}" type="slidenum">
              <a:rPr lang="en-US" smtClean="0"/>
              <a:t>13</a:t>
            </a:fld>
            <a:endParaRPr lang="en-US"/>
          </a:p>
        </p:txBody>
      </p:sp>
    </p:spTree>
    <p:extLst>
      <p:ext uri="{BB962C8B-B14F-4D97-AF65-F5344CB8AC3E}">
        <p14:creationId xmlns:p14="http://schemas.microsoft.com/office/powerpoint/2010/main" val="3387704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presentation is for the Indiana Council (State Association)</a:t>
            </a:r>
            <a:endParaRPr lang="en-US" dirty="0"/>
          </a:p>
        </p:txBody>
      </p:sp>
      <p:sp>
        <p:nvSpPr>
          <p:cNvPr id="4" name="Slide Number Placeholder 3"/>
          <p:cNvSpPr>
            <a:spLocks noGrp="1"/>
          </p:cNvSpPr>
          <p:nvPr>
            <p:ph type="sldNum" sz="quarter" idx="10"/>
          </p:nvPr>
        </p:nvSpPr>
        <p:spPr/>
        <p:txBody>
          <a:bodyPr/>
          <a:lstStyle/>
          <a:p>
            <a:fld id="{CF830512-99F6-D84B-940C-0E7E5449D752}" type="slidenum">
              <a:rPr lang="en-US" smtClean="0"/>
              <a:t>15</a:t>
            </a:fld>
            <a:endParaRPr lang="en-US"/>
          </a:p>
        </p:txBody>
      </p:sp>
    </p:spTree>
    <p:extLst>
      <p:ext uri="{BB962C8B-B14F-4D97-AF65-F5344CB8AC3E}">
        <p14:creationId xmlns:p14="http://schemas.microsoft.com/office/powerpoint/2010/main" val="16009860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EFF6A7-8F69-4A1B-9909-A4C9AF0657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223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Advantages:</a:t>
            </a:r>
          </a:p>
          <a:p>
            <a:pPr marL="171450" indent="-171450">
              <a:buFont typeface="Arial" panose="020B0604020202020204" pitchFamily="34" charset="0"/>
              <a:buChar char="•"/>
            </a:pPr>
            <a:r>
              <a:rPr lang="en-US" dirty="0"/>
              <a:t>Large, statewide provider networks</a:t>
            </a:r>
          </a:p>
          <a:p>
            <a:pPr marL="171450" indent="-171450">
              <a:buFont typeface="Arial" panose="020B0604020202020204" pitchFamily="34" charset="0"/>
              <a:buChar char="•"/>
            </a:pPr>
            <a:r>
              <a:rPr lang="en-US" dirty="0"/>
              <a:t>Overall reach of the programs</a:t>
            </a:r>
          </a:p>
          <a:p>
            <a:pPr marL="171450" indent="-171450">
              <a:buFont typeface="Arial" panose="020B0604020202020204" pitchFamily="34" charset="0"/>
              <a:buChar char="•"/>
            </a:pPr>
            <a:r>
              <a:rPr lang="en-US" dirty="0"/>
              <a:t>States would have flexibility to set plan rates</a:t>
            </a:r>
          </a:p>
          <a:p>
            <a:pPr marL="0" indent="0">
              <a:buFont typeface="Arial" panose="020B0604020202020204" pitchFamily="34" charset="0"/>
              <a:buNone/>
            </a:pPr>
            <a:r>
              <a:rPr lang="en-US" dirty="0"/>
              <a:t>Disadvantages:</a:t>
            </a:r>
          </a:p>
          <a:p>
            <a:pPr marL="171450" indent="-171450">
              <a:buFont typeface="Arial" panose="020B0604020202020204" pitchFamily="34" charset="0"/>
              <a:buChar char="•"/>
            </a:pPr>
            <a:r>
              <a:rPr lang="en-US" dirty="0"/>
              <a:t>Medicaid’s lower provider reimbursement rates could diminish provider participation</a:t>
            </a:r>
          </a:p>
          <a:p>
            <a:pPr marL="171450" indent="-171450">
              <a:buFont typeface="Arial" panose="020B0604020202020204" pitchFamily="34" charset="0"/>
              <a:buChar char="•"/>
            </a:pPr>
            <a:r>
              <a:rPr lang="en-US" dirty="0"/>
              <a:t>May not be politically feasible to broaden Medicaid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EFF6A7-8F69-4A1B-9909-A4C9AF0657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9781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“Disability” as a category for exemption</a:t>
            </a:r>
          </a:p>
          <a:p>
            <a:pPr lvl="1"/>
            <a:r>
              <a:rPr lang="en-US" dirty="0"/>
              <a:t>Does not include people with addiction</a:t>
            </a:r>
          </a:p>
          <a:p>
            <a:pPr lvl="1"/>
            <a:r>
              <a:rPr lang="en-US" dirty="0"/>
              <a:t>Does not include people with moderate-severity conditions accompanied by cognitive impairments</a:t>
            </a:r>
          </a:p>
          <a:p>
            <a:r>
              <a:rPr lang="en-US" dirty="0"/>
              <a:t>“Medically frail” may be a better exemption category</a:t>
            </a:r>
          </a:p>
          <a:p>
            <a:r>
              <a:rPr lang="en-US" dirty="0"/>
              <a:t>Education of policymakers is needed!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Work requirements: Non-exempt individuals must complete 20+ </a:t>
            </a:r>
            <a:r>
              <a:rPr lang="en-US" dirty="0" err="1"/>
              <a:t>hrs</a:t>
            </a:r>
            <a:r>
              <a:rPr lang="en-US" dirty="0"/>
              <a:t>/week of work, job training, job search or “community engagement” activities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EFF6A7-8F69-4A1B-9909-A4C9AF0657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67688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47C2EA-18D3-4BA4-BD75-7775479E9772}" type="slidenum">
              <a:rPr lang="en-US" smtClean="0"/>
              <a:t>22</a:t>
            </a:fld>
            <a:endParaRPr lang="en-US"/>
          </a:p>
        </p:txBody>
      </p:sp>
    </p:spTree>
    <p:extLst>
      <p:ext uri="{BB962C8B-B14F-4D97-AF65-F5344CB8AC3E}">
        <p14:creationId xmlns:p14="http://schemas.microsoft.com/office/powerpoint/2010/main" val="30321560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CAVEAT…</a:t>
            </a:r>
          </a:p>
          <a:p>
            <a:endParaRPr lang="en-US" dirty="0"/>
          </a:p>
          <a:p>
            <a:r>
              <a:rPr lang="en-US" dirty="0"/>
              <a:t>Investment via grants, not coverage</a:t>
            </a:r>
          </a:p>
          <a:p>
            <a:r>
              <a:rPr lang="en-US" dirty="0"/>
              <a:t>Need for health-related “moving vehicles” to pass any of these bills</a:t>
            </a:r>
          </a:p>
          <a:p>
            <a:endParaRPr lang="en-US" dirty="0"/>
          </a:p>
        </p:txBody>
      </p:sp>
      <p:sp>
        <p:nvSpPr>
          <p:cNvPr id="4" name="Slide Number Placeholder 3"/>
          <p:cNvSpPr>
            <a:spLocks noGrp="1"/>
          </p:cNvSpPr>
          <p:nvPr>
            <p:ph type="sldNum" sz="quarter" idx="10"/>
          </p:nvPr>
        </p:nvSpPr>
        <p:spPr/>
        <p:txBody>
          <a:bodyPr/>
          <a:lstStyle/>
          <a:p>
            <a:fld id="{6E47C2EA-18D3-4BA4-BD75-7775479E9772}" type="slidenum">
              <a:rPr lang="en-US" smtClean="0"/>
              <a:t>30</a:t>
            </a:fld>
            <a:endParaRPr lang="en-US"/>
          </a:p>
        </p:txBody>
      </p:sp>
    </p:spTree>
    <p:extLst>
      <p:ext uri="{BB962C8B-B14F-4D97-AF65-F5344CB8AC3E}">
        <p14:creationId xmlns:p14="http://schemas.microsoft.com/office/powerpoint/2010/main" val="986694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most of these payment models, there is very little downside risk</a:t>
            </a:r>
          </a:p>
          <a:p>
            <a:r>
              <a:rPr lang="en-US" dirty="0"/>
              <a:t>Understandable</a:t>
            </a:r>
            <a:r>
              <a:rPr lang="en-US" baseline="0" dirty="0"/>
              <a:t> for the early years of an experiment, need to get lots of people to participate</a:t>
            </a:r>
          </a:p>
          <a:p>
            <a:r>
              <a:rPr lang="en-US" baseline="0" dirty="0"/>
              <a:t>This is slowly changing</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830512-99F6-D84B-940C-0E7E5449D7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8795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Arial" pitchFamily="-108" charset="0"/>
                <a:ea typeface="MS PGothic" panose="020B0600070205080204" pitchFamily="34" charset="-128"/>
                <a:cs typeface="MS PGothic" pitchFamily="34" charset="-128"/>
              </a:rPr>
              <a:t>2017 data: </a:t>
            </a:r>
            <a:r>
              <a:rPr lang="en-US" sz="1200" b="1" kern="1200" dirty="0">
                <a:solidFill>
                  <a:schemeClr val="tx1"/>
                </a:solidFill>
                <a:effectLst/>
                <a:latin typeface="+mn-lt"/>
                <a:ea typeface="+mn-ea"/>
                <a:cs typeface="+mn-cs"/>
              </a:rPr>
              <a:t>CMS QUIETLY POSTS ACO RESULTS — </a:t>
            </a:r>
            <a:r>
              <a:rPr lang="en-US" sz="1200" kern="1200" dirty="0">
                <a:solidFill>
                  <a:schemeClr val="tx1"/>
                </a:solidFill>
                <a:effectLst/>
                <a:latin typeface="+mn-lt"/>
                <a:ea typeface="+mn-ea"/>
                <a:cs typeface="+mn-cs"/>
              </a:rPr>
              <a:t>Three groups of accountable care organizations generated a combined $836 million in gross savings last year, nearly double the amount they posted 2015. It's a promising sign for one of the government's chief initiatives aimed at encouraging better and more efficient health care. But you'd be forgiven for missing it: CMS didn't publicly announce the results, POLITICO's Adam </a:t>
            </a:r>
            <a:r>
              <a:rPr lang="en-US" sz="1200" kern="1200" dirty="0" err="1">
                <a:solidFill>
                  <a:schemeClr val="tx1"/>
                </a:solidFill>
                <a:effectLst/>
                <a:latin typeface="+mn-lt"/>
                <a:ea typeface="+mn-ea"/>
                <a:cs typeface="+mn-cs"/>
              </a:rPr>
              <a:t>Cancryn</a:t>
            </a:r>
            <a:r>
              <a:rPr lang="en-US" sz="1200" kern="1200" dirty="0">
                <a:solidFill>
                  <a:schemeClr val="tx1"/>
                </a:solidFill>
                <a:effectLst/>
                <a:latin typeface="+mn-lt"/>
                <a:ea typeface="+mn-ea"/>
                <a:cs typeface="+mn-cs"/>
              </a:rPr>
              <a:t> writes.</a:t>
            </a:r>
          </a:p>
          <a:p>
            <a:r>
              <a:rPr lang="en-US" sz="1200" kern="1200" dirty="0">
                <a:solidFill>
                  <a:schemeClr val="tx1"/>
                </a:solidFill>
                <a:effectLst/>
                <a:latin typeface="+mn-lt"/>
                <a:ea typeface="+mn-ea"/>
                <a:cs typeface="+mn-cs"/>
              </a:rPr>
              <a:t>Unlike in years past, the agency has no plans to tout the results of the program which was started by the Obama administration and is under review as part of a planned reimagining of its Innovation Center initiatives. And in a statement to POLITICO, a spokesperson downplayed the savings, noting they don't reflect "spillover effects of ACOs on the market" as well as $701 million in bonus payments to high-performing ACOs participating in the Medicare Shared Savings Program.</a:t>
            </a:r>
          </a:p>
          <a:p>
            <a:r>
              <a:rPr lang="en-US" sz="1200" kern="1200" dirty="0">
                <a:solidFill>
                  <a:schemeClr val="tx1"/>
                </a:solidFill>
                <a:effectLst/>
                <a:latin typeface="+mn-lt"/>
                <a:ea typeface="+mn-ea"/>
                <a:cs typeface="+mn-cs"/>
              </a:rPr>
              <a:t>... Accounting for those payments, CMS still appears to have seen net savings from the program. But it's unclear whether the agency paid out additional bonuses to organizations outside the Shared Savings Program.</a:t>
            </a:r>
          </a:p>
          <a:p>
            <a:r>
              <a:rPr lang="en-US" sz="1200" kern="1200" dirty="0">
                <a:solidFill>
                  <a:schemeClr val="tx1"/>
                </a:solidFill>
                <a:effectLst/>
                <a:latin typeface="+mn-lt"/>
                <a:ea typeface="+mn-ea"/>
                <a:cs typeface="+mn-cs"/>
              </a:rPr>
              <a:t>The spokesperson added that CMS is taking a second look at all its innovation center models and the ACO portfolio — which includes the Shared Savings Program and Pioneer, Next Generation and Comprehensive ESRD Care models that together counted 471 participating ACOs in 2016.</a:t>
            </a:r>
          </a:p>
          <a:p>
            <a:r>
              <a:rPr lang="en-US" sz="1200" kern="1200" dirty="0">
                <a:solidFill>
                  <a:schemeClr val="tx1"/>
                </a:solidFill>
                <a:effectLst/>
                <a:latin typeface="+mn-lt"/>
                <a:ea typeface="+mn-ea"/>
                <a:cs typeface="+mn-cs"/>
              </a:rPr>
              <a:t>CMS did not respond to questions about why it decided not to publicize the program's results this year.</a:t>
            </a:r>
            <a:endParaRPr lang="en-US" sz="1200" b="1" kern="1200" dirty="0">
              <a:solidFill>
                <a:schemeClr val="tx1"/>
              </a:solidFill>
              <a:effectLst/>
              <a:latin typeface="Arial" pitchFamily="-108" charset="0"/>
              <a:ea typeface="MS PGothic" panose="020B0600070205080204" pitchFamily="34" charset="-128"/>
              <a:cs typeface="MS PGothic" pitchFamily="34" charset="-128"/>
            </a:endParaRPr>
          </a:p>
          <a:p>
            <a:endParaRPr lang="en-US" sz="1200" b="1" kern="1200" dirty="0">
              <a:solidFill>
                <a:schemeClr val="tx1"/>
              </a:solidFill>
              <a:effectLst/>
              <a:latin typeface="Arial" pitchFamily="-108" charset="0"/>
              <a:ea typeface="MS PGothic" panose="020B0600070205080204" pitchFamily="34" charset="-128"/>
              <a:cs typeface="MS PGothic" pitchFamily="34" charset="-128"/>
            </a:endParaRPr>
          </a:p>
          <a:p>
            <a:r>
              <a:rPr lang="en-US" sz="1200" b="1" kern="1200" dirty="0">
                <a:solidFill>
                  <a:schemeClr val="tx1"/>
                </a:solidFill>
                <a:effectLst/>
                <a:latin typeface="Arial" pitchFamily="-108" charset="0"/>
                <a:ea typeface="MS PGothic" panose="020B0600070205080204" pitchFamily="34" charset="-128"/>
                <a:cs typeface="MS PGothic" pitchFamily="34" charset="-128"/>
              </a:rPr>
              <a:t>2015 data: Medicare ACOs saved nearly $500 million last year </a:t>
            </a:r>
            <a:r>
              <a:rPr lang="en-US" sz="1200" kern="1200" dirty="0">
                <a:solidFill>
                  <a:schemeClr val="tx1"/>
                </a:solidFill>
                <a:effectLst/>
                <a:latin typeface="Arial" pitchFamily="-108" charset="0"/>
                <a:ea typeface="MS PGothic" panose="020B0600070205080204" pitchFamily="34" charset="-128"/>
                <a:cs typeface="MS PGothic" pitchFamily="34" charset="-128"/>
              </a:rPr>
              <a:t>-</a:t>
            </a:r>
            <a:r>
              <a:rPr lang="en-US" sz="1200" b="1" kern="1200" dirty="0">
                <a:solidFill>
                  <a:schemeClr val="tx1"/>
                </a:solidFill>
                <a:effectLst/>
                <a:latin typeface="Arial" pitchFamily="-108" charset="0"/>
                <a:ea typeface="MS PGothic" panose="020B0600070205080204" pitchFamily="34" charset="-128"/>
                <a:cs typeface="MS PGothic" pitchFamily="34" charset="-128"/>
              </a:rPr>
              <a:t> </a:t>
            </a:r>
            <a:r>
              <a:rPr lang="en-US" sz="1200" kern="1200" dirty="0">
                <a:solidFill>
                  <a:schemeClr val="tx1"/>
                </a:solidFill>
                <a:effectLst/>
                <a:latin typeface="Arial" pitchFamily="-108" charset="0"/>
                <a:ea typeface="MS PGothic" panose="020B0600070205080204" pitchFamily="34" charset="-128"/>
                <a:cs typeface="MS PGothic" pitchFamily="34" charset="-128"/>
              </a:rPr>
              <a:t>Medicare's accountable care organizations reduced spending by $466 million in 2015, according to </a:t>
            </a:r>
            <a:r>
              <a:rPr lang="en-US" sz="1200" u="sng" kern="1200" dirty="0">
                <a:solidFill>
                  <a:schemeClr val="tx1"/>
                </a:solidFill>
                <a:effectLst/>
                <a:latin typeface="Arial" pitchFamily="-108" charset="0"/>
                <a:ea typeface="MS PGothic" panose="020B0600070205080204" pitchFamily="34" charset="-128"/>
                <a:cs typeface="MS PGothic" pitchFamily="34" charset="-128"/>
                <a:hlinkClick r:id="rId3"/>
              </a:rPr>
              <a:t>fresh data</a:t>
            </a:r>
            <a:r>
              <a:rPr lang="en-US" sz="1200" kern="1200" dirty="0">
                <a:solidFill>
                  <a:schemeClr val="tx1"/>
                </a:solidFill>
                <a:effectLst/>
                <a:latin typeface="Arial" pitchFamily="-108" charset="0"/>
                <a:ea typeface="MS PGothic" panose="020B0600070205080204" pitchFamily="34" charset="-128"/>
                <a:cs typeface="MS PGothic" pitchFamily="34" charset="-128"/>
              </a:rPr>
              <a:t> from CMS. The 392 organizations enrolled in the Medicare Share Savings program cut spending by $429 million, while the dozen groups in the Pioneer ACO program saved $37 million. Among both groups, 125 ACOs - or 30 percent of the total - reduced spending enough to qualify to receive a share of the savings. On the downside: nearly half of participants didn't achieve any savings. CMS officials stressed that ACOs get better at hitting savings targets the longer they're enrolled in the programs. Among the ACOs in the Shared Savings program that started in 2012, 42 percent generated savings large enough to qualify for payments, compared to just 21 percent for those that joined the program in 2015.</a:t>
            </a:r>
          </a:p>
          <a:p>
            <a:endParaRPr lang="en-US" sz="1200" kern="1200" dirty="0">
              <a:solidFill>
                <a:schemeClr val="tx1"/>
              </a:solidFill>
              <a:effectLst/>
              <a:latin typeface="Arial" pitchFamily="-108" charset="0"/>
              <a:ea typeface="MS PGothic" panose="020B0600070205080204" pitchFamily="34" charset="-128"/>
              <a:cs typeface="MS PGothic" pitchFamily="34" charset="-128"/>
            </a:endParaRPr>
          </a:p>
          <a:p>
            <a:pPr marL="228600" indent="-228600">
              <a:buAutoNum type="arabicParenR"/>
            </a:pPr>
            <a:r>
              <a:rPr lang="en-US" sz="1200" kern="1200" dirty="0">
                <a:solidFill>
                  <a:schemeClr val="tx1"/>
                </a:solidFill>
                <a:effectLst/>
                <a:latin typeface="Arial" pitchFamily="-108" charset="0"/>
                <a:ea typeface="MS PGothic" panose="020B0600070205080204" pitchFamily="34" charset="-128"/>
                <a:cs typeface="MS PGothic" pitchFamily="34" charset="-128"/>
              </a:rPr>
              <a:t>the significant cost savings from ACOs means that they will continue to be a focus of policymaking and payment reform moving forward; and </a:t>
            </a:r>
          </a:p>
          <a:p>
            <a:pPr marL="228600" indent="-228600">
              <a:buAutoNum type="arabicParenR"/>
            </a:pPr>
            <a:r>
              <a:rPr lang="en-US" sz="1200" kern="1200" dirty="0">
                <a:solidFill>
                  <a:schemeClr val="tx1"/>
                </a:solidFill>
                <a:effectLst/>
                <a:latin typeface="Arial" pitchFamily="-108" charset="0"/>
                <a:ea typeface="MS PGothic" panose="020B0600070205080204" pitchFamily="34" charset="-128"/>
                <a:cs typeface="MS PGothic" pitchFamily="34" charset="-128"/>
              </a:rPr>
              <a:t>success in an ACO model is not guaranteed – it comes with growing pains and real risk of failure, which is why CBHOs need to be well prepared to partner, coordinate, share info, and collect data!</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5DC0BA-BC5F-4839-A22B-9C1C55125FD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79509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1136504-F42C-4B3E-B519-2BBB8DE612C0}" type="slidenum">
              <a:rPr lang="en-US" smtClean="0"/>
              <a:pPr/>
              <a:t>36</a:t>
            </a:fld>
            <a:endParaRPr lang="en-US"/>
          </a:p>
        </p:txBody>
      </p:sp>
    </p:spTree>
    <p:extLst>
      <p:ext uri="{BB962C8B-B14F-4D97-AF65-F5344CB8AC3E}">
        <p14:creationId xmlns:p14="http://schemas.microsoft.com/office/powerpoint/2010/main" val="3062416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NatCon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Slide Title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4030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565150" y="1361408"/>
            <a:ext cx="7893050" cy="664212"/>
          </a:xfrm>
        </p:spPr>
        <p:txBody>
          <a:bodyPr/>
          <a:lstStyle>
            <a:lvl1pPr marL="0" indent="0" algn="ctr">
              <a:buNone/>
              <a:defRPr b="1">
                <a:solidFill>
                  <a:srgbClr val="00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Subheading</a:t>
            </a:r>
          </a:p>
        </p:txBody>
      </p:sp>
      <p:sp>
        <p:nvSpPr>
          <p:cNvPr id="7" name="Subtitle 2"/>
          <p:cNvSpPr txBox="1">
            <a:spLocks/>
          </p:cNvSpPr>
          <p:nvPr/>
        </p:nvSpPr>
        <p:spPr>
          <a:xfrm>
            <a:off x="565150" y="2453068"/>
            <a:ext cx="7893050" cy="281642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rgbClr val="000000"/>
                </a:solidFill>
                <a:latin typeface="Arial"/>
                <a:ea typeface="+mn-ea"/>
                <a:cs typeface="Arial"/>
              </a:defRPr>
            </a:lvl1pPr>
            <a:lvl2pPr marL="457200" indent="0" algn="ctr" defTabSz="457200" rtl="0" eaLnBrk="1" latinLnBrk="0" hangingPunct="1">
              <a:spcBef>
                <a:spcPct val="20000"/>
              </a:spcBef>
              <a:buFont typeface="Arial"/>
              <a:buNone/>
              <a:defRPr sz="2800" kern="1200">
                <a:solidFill>
                  <a:schemeClr val="tx1">
                    <a:tint val="75000"/>
                  </a:schemeClr>
                </a:solidFill>
                <a:latin typeface="Arial"/>
                <a:ea typeface="+mn-ea"/>
                <a:cs typeface="Arial"/>
              </a:defRPr>
            </a:lvl2pPr>
            <a:lvl3pPr marL="914400" indent="0" algn="ctr" defTabSz="457200" rtl="0" eaLnBrk="1" latinLnBrk="0" hangingPunct="1">
              <a:spcBef>
                <a:spcPct val="20000"/>
              </a:spcBef>
              <a:buFont typeface="Arial"/>
              <a:buNone/>
              <a:defRPr sz="2400" kern="1200">
                <a:solidFill>
                  <a:schemeClr val="tx1">
                    <a:tint val="75000"/>
                  </a:schemeClr>
                </a:solidFill>
                <a:latin typeface="Arial"/>
                <a:ea typeface="+mn-ea"/>
                <a:cs typeface="Arial"/>
              </a:defRPr>
            </a:lvl3pPr>
            <a:lvl4pPr marL="13716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4pPr>
            <a:lvl5pPr marL="18288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sz="2000" dirty="0"/>
          </a:p>
        </p:txBody>
      </p:sp>
      <p:sp>
        <p:nvSpPr>
          <p:cNvPr id="11" name="Text Placeholder 10"/>
          <p:cNvSpPr>
            <a:spLocks noGrp="1"/>
          </p:cNvSpPr>
          <p:nvPr>
            <p:ph type="body" sz="quarter" idx="13"/>
          </p:nvPr>
        </p:nvSpPr>
        <p:spPr>
          <a:xfrm>
            <a:off x="565150" y="2327656"/>
            <a:ext cx="7893050" cy="35270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Placeholder 1"/>
          <p:cNvSpPr>
            <a:spLocks noGrp="1"/>
          </p:cNvSpPr>
          <p:nvPr>
            <p:ph type="title"/>
          </p:nvPr>
        </p:nvSpPr>
        <p:spPr>
          <a:xfrm>
            <a:off x="457200" y="192332"/>
            <a:ext cx="8229600" cy="690416"/>
          </a:xfrm>
          <a:prstGeom prst="rect">
            <a:avLst/>
          </a:prstGeom>
        </p:spPr>
        <p:txBody>
          <a:bodyPr vert="horz" lIns="91440" tIns="45720" rIns="91440" bIns="45720" rtlCol="0" anchor="ctr">
            <a:noAutofit/>
          </a:bodyPr>
          <a:lstStyle/>
          <a:p>
            <a:r>
              <a:rPr lang="en-US"/>
              <a:t>Click to edit Master title style</a:t>
            </a:r>
            <a:endParaRPr lang="en-US" dirty="0"/>
          </a:p>
        </p:txBody>
      </p:sp>
    </p:spTree>
    <p:extLst>
      <p:ext uri="{BB962C8B-B14F-4D97-AF65-F5344CB8AC3E}">
        <p14:creationId xmlns:p14="http://schemas.microsoft.com/office/powerpoint/2010/main" val="910484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atCon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4945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Picture + Info">
    <p:spTree>
      <p:nvGrpSpPr>
        <p:cNvPr id="1" name=""/>
        <p:cNvGrpSpPr/>
        <p:nvPr/>
      </p:nvGrpSpPr>
      <p:grpSpPr>
        <a:xfrm>
          <a:off x="0" y="0"/>
          <a:ext cx="0" cy="0"/>
          <a:chOff x="0" y="0"/>
          <a:chExt cx="0" cy="0"/>
        </a:xfrm>
      </p:grpSpPr>
      <p:sp>
        <p:nvSpPr>
          <p:cNvPr id="6" name="Picture Placeholder 2"/>
          <p:cNvSpPr>
            <a:spLocks noGrp="1"/>
          </p:cNvSpPr>
          <p:nvPr>
            <p:ph type="pic" idx="1"/>
          </p:nvPr>
        </p:nvSpPr>
        <p:spPr>
          <a:xfrm>
            <a:off x="368300" y="1334440"/>
            <a:ext cx="3842039" cy="47361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7" name="Content Placeholder 2"/>
          <p:cNvSpPr>
            <a:spLocks noGrp="1"/>
          </p:cNvSpPr>
          <p:nvPr>
            <p:ph idx="13"/>
          </p:nvPr>
        </p:nvSpPr>
        <p:spPr>
          <a:xfrm>
            <a:off x="4391448" y="1317680"/>
            <a:ext cx="4447275" cy="4752920"/>
          </a:xfrm>
        </p:spPr>
        <p:txBody>
          <a:bodyPr/>
          <a:lstStyle>
            <a:lvl1pPr>
              <a:defRPr b="0" i="0">
                <a:latin typeface="Arial"/>
                <a:cs typeface="Arial"/>
              </a:defRPr>
            </a:lvl1pPr>
            <a:lvl2pPr>
              <a:defRPr b="0" i="0">
                <a:latin typeface="Arial"/>
                <a:cs typeface="Arial"/>
              </a:defRPr>
            </a:lvl2pPr>
            <a:lvl3pPr>
              <a:defRPr b="0" i="0">
                <a:latin typeface="Arial"/>
                <a:cs typeface="Arial"/>
              </a:defRPr>
            </a:lvl3pPr>
            <a:lvl4pPr>
              <a:defRPr b="0" i="0">
                <a:latin typeface="Arial"/>
                <a:cs typeface="Arial"/>
              </a:defRPr>
            </a:lvl4pPr>
            <a:lvl5pPr>
              <a:defRPr b="0" i="0">
                <a:latin typeface="Arial"/>
                <a:cs typeface="Aria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Placeholder 1"/>
          <p:cNvSpPr>
            <a:spLocks noGrp="1"/>
          </p:cNvSpPr>
          <p:nvPr>
            <p:ph type="title"/>
          </p:nvPr>
        </p:nvSpPr>
        <p:spPr>
          <a:xfrm>
            <a:off x="457200" y="192332"/>
            <a:ext cx="8229600" cy="690416"/>
          </a:xfrm>
          <a:prstGeom prst="rect">
            <a:avLst/>
          </a:prstGeom>
        </p:spPr>
        <p:txBody>
          <a:bodyPr vert="horz" lIns="91440" tIns="45720" rIns="91440" bIns="45720" rtlCol="0" anchor="ctr">
            <a:noAutofit/>
          </a:bodyPr>
          <a:lstStyle/>
          <a:p>
            <a:r>
              <a:rPr lang="en-US"/>
              <a:t>Click to edit Master title style</a:t>
            </a:r>
            <a:endParaRPr lang="en-US" dirty="0"/>
          </a:p>
        </p:txBody>
      </p:sp>
    </p:spTree>
    <p:extLst>
      <p:ext uri="{BB962C8B-B14F-4D97-AF65-F5344CB8AC3E}">
        <p14:creationId xmlns:p14="http://schemas.microsoft.com/office/powerpoint/2010/main" val="370060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NatCon Blank w/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963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9" name="Picture Placeholder 2"/>
          <p:cNvSpPr>
            <a:spLocks noGrp="1"/>
          </p:cNvSpPr>
          <p:nvPr>
            <p:ph type="pic" idx="1"/>
          </p:nvPr>
        </p:nvSpPr>
        <p:spPr>
          <a:xfrm>
            <a:off x="368299" y="1280164"/>
            <a:ext cx="8470423" cy="47142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Title Placeholder 1"/>
          <p:cNvSpPr>
            <a:spLocks noGrp="1"/>
          </p:cNvSpPr>
          <p:nvPr>
            <p:ph type="title"/>
          </p:nvPr>
        </p:nvSpPr>
        <p:spPr>
          <a:xfrm>
            <a:off x="457200" y="192332"/>
            <a:ext cx="8229600" cy="690416"/>
          </a:xfrm>
          <a:prstGeom prst="rect">
            <a:avLst/>
          </a:prstGeom>
        </p:spPr>
        <p:txBody>
          <a:bodyPr vert="horz" lIns="91440" tIns="45720" rIns="91440" bIns="45720" rtlCol="0" anchor="ctr">
            <a:noAutofit/>
          </a:bodyPr>
          <a:lstStyle/>
          <a:p>
            <a:r>
              <a:rPr lang="en-US"/>
              <a:t>Click to edit Master title style</a:t>
            </a:r>
            <a:endParaRPr lang="en-US" dirty="0"/>
          </a:p>
        </p:txBody>
      </p:sp>
    </p:spTree>
    <p:extLst>
      <p:ext uri="{BB962C8B-B14F-4D97-AF65-F5344CB8AC3E}">
        <p14:creationId xmlns:p14="http://schemas.microsoft.com/office/powerpoint/2010/main" val="3474785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NatCon Slide Title">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457200" y="192332"/>
            <a:ext cx="8229600" cy="690416"/>
          </a:xfrm>
          <a:prstGeom prst="rect">
            <a:avLst/>
          </a:prstGeom>
        </p:spPr>
        <p:txBody>
          <a:bodyPr vert="horz" lIns="91440" tIns="45720" rIns="91440" bIns="45720" rtlCol="0" anchor="ctr">
            <a:noAutofit/>
          </a:bodyPr>
          <a:lstStyle/>
          <a:p>
            <a:r>
              <a:rPr lang="en-US"/>
              <a:t>Click to edit Master title style</a:t>
            </a:r>
            <a:endParaRPr lang="en-US" dirty="0"/>
          </a:p>
        </p:txBody>
      </p:sp>
    </p:spTree>
    <p:extLst>
      <p:ext uri="{BB962C8B-B14F-4D97-AF65-F5344CB8AC3E}">
        <p14:creationId xmlns:p14="http://schemas.microsoft.com/office/powerpoint/2010/main" val="2237148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fld id="{37FE7D3C-0CE4-48A8-A08B-3C1AC44DC39E}" type="datetimeFigureOut">
              <a:rPr lang="en-US" smtClean="0"/>
              <a:t>6/6/2018</a:t>
            </a:fld>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4645F287-EB3B-4C04-BF6A-E547B2C576C5}" type="slidenum">
              <a:rPr lang="en-US" smtClean="0"/>
              <a:t>‹#›</a:t>
            </a:fld>
            <a:endParaRPr lang="en-US"/>
          </a:p>
        </p:txBody>
      </p:sp>
    </p:spTree>
    <p:extLst>
      <p:ext uri="{BB962C8B-B14F-4D97-AF65-F5344CB8AC3E}">
        <p14:creationId xmlns:p14="http://schemas.microsoft.com/office/powerpoint/2010/main" val="1880867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8E0C8A2-6064-2A47-8547-D740BA7EB158}" type="datetimeFigureOut">
              <a:rPr lang="en-US" smtClean="0"/>
              <a:t>6/6/2018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55698F-5D8C-6243-A976-502993315C5A}" type="slidenum">
              <a:rPr lang="en-US" smtClean="0"/>
              <a:t>‹#›</a:t>
            </a:fld>
            <a:endParaRPr lang="en-US"/>
          </a:p>
        </p:txBody>
      </p:sp>
    </p:spTree>
    <p:extLst>
      <p:ext uri="{BB962C8B-B14F-4D97-AF65-F5344CB8AC3E}">
        <p14:creationId xmlns:p14="http://schemas.microsoft.com/office/powerpoint/2010/main" val="1965070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585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565150" y="1361409"/>
            <a:ext cx="7893050" cy="664212"/>
          </a:xfrm>
        </p:spPr>
        <p:txBody>
          <a:bodyPr/>
          <a:lstStyle>
            <a:lvl1pPr marL="0" indent="0" algn="ctr">
              <a:buNone/>
              <a:defRPr b="1">
                <a:solidFill>
                  <a:srgbClr val="000000"/>
                </a:solidFill>
                <a:latin typeface="Arial"/>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Subheading</a:t>
            </a:r>
          </a:p>
        </p:txBody>
      </p:sp>
      <p:sp>
        <p:nvSpPr>
          <p:cNvPr id="7" name="Subtitle 2"/>
          <p:cNvSpPr txBox="1">
            <a:spLocks/>
          </p:cNvSpPr>
          <p:nvPr/>
        </p:nvSpPr>
        <p:spPr>
          <a:xfrm>
            <a:off x="565150" y="2453068"/>
            <a:ext cx="7893050" cy="2816429"/>
          </a:xfrm>
          <a:prstGeom prst="rect">
            <a:avLst/>
          </a:prstGeom>
        </p:spPr>
        <p:txBody>
          <a:bodyPr vert="horz" lIns="68580" tIns="34290" rIns="68580" bIns="34290" rtlCol="0">
            <a:normAutofit/>
          </a:bodyPr>
          <a:lstStyle>
            <a:lvl1pPr marL="0" indent="0" algn="ctr" defTabSz="457200" rtl="0" eaLnBrk="1" latinLnBrk="0" hangingPunct="1">
              <a:spcBef>
                <a:spcPct val="20000"/>
              </a:spcBef>
              <a:buFont typeface="Arial"/>
              <a:buNone/>
              <a:defRPr sz="3200" kern="1200">
                <a:solidFill>
                  <a:srgbClr val="000000"/>
                </a:solidFill>
                <a:latin typeface="Arial"/>
                <a:ea typeface="+mn-ea"/>
                <a:cs typeface="Arial"/>
              </a:defRPr>
            </a:lvl1pPr>
            <a:lvl2pPr marL="457200" indent="0" algn="ctr" defTabSz="457200" rtl="0" eaLnBrk="1" latinLnBrk="0" hangingPunct="1">
              <a:spcBef>
                <a:spcPct val="20000"/>
              </a:spcBef>
              <a:buFont typeface="Arial"/>
              <a:buNone/>
              <a:defRPr sz="2800" kern="1200">
                <a:solidFill>
                  <a:schemeClr val="tx1">
                    <a:tint val="75000"/>
                  </a:schemeClr>
                </a:solidFill>
                <a:latin typeface="Arial"/>
                <a:ea typeface="+mn-ea"/>
                <a:cs typeface="Arial"/>
              </a:defRPr>
            </a:lvl2pPr>
            <a:lvl3pPr marL="914400" indent="0" algn="ctr" defTabSz="457200" rtl="0" eaLnBrk="1" latinLnBrk="0" hangingPunct="1">
              <a:spcBef>
                <a:spcPct val="20000"/>
              </a:spcBef>
              <a:buFont typeface="Arial"/>
              <a:buNone/>
              <a:defRPr sz="2400" kern="1200">
                <a:solidFill>
                  <a:schemeClr val="tx1">
                    <a:tint val="75000"/>
                  </a:schemeClr>
                </a:solidFill>
                <a:latin typeface="Arial"/>
                <a:ea typeface="+mn-ea"/>
                <a:cs typeface="Arial"/>
              </a:defRPr>
            </a:lvl3pPr>
            <a:lvl4pPr marL="13716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4pPr>
            <a:lvl5pPr marL="18288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sz="1500" dirty="0"/>
          </a:p>
        </p:txBody>
      </p:sp>
      <p:sp>
        <p:nvSpPr>
          <p:cNvPr id="11" name="Text Placeholder 10"/>
          <p:cNvSpPr>
            <a:spLocks noGrp="1"/>
          </p:cNvSpPr>
          <p:nvPr>
            <p:ph type="body" sz="quarter" idx="13"/>
          </p:nvPr>
        </p:nvSpPr>
        <p:spPr>
          <a:xfrm>
            <a:off x="565150" y="2327657"/>
            <a:ext cx="7893050" cy="35270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Placeholder 1"/>
          <p:cNvSpPr>
            <a:spLocks noGrp="1"/>
          </p:cNvSpPr>
          <p:nvPr>
            <p:ph type="title"/>
          </p:nvPr>
        </p:nvSpPr>
        <p:spPr>
          <a:xfrm>
            <a:off x="457200" y="192332"/>
            <a:ext cx="8229600" cy="690416"/>
          </a:xfrm>
          <a:prstGeom prst="rect">
            <a:avLst/>
          </a:prstGeom>
        </p:spPr>
        <p:txBody>
          <a:bodyPr vert="horz" lIns="91440" tIns="45720" rIns="91440" bIns="45720" rtlCol="0" anchor="ctr">
            <a:noAutofit/>
          </a:bodyPr>
          <a:lstStyle/>
          <a:p>
            <a:r>
              <a:rPr lang="en-US"/>
              <a:t>Click to edit Master title style</a:t>
            </a:r>
            <a:endParaRPr lang="en-US" dirty="0"/>
          </a:p>
        </p:txBody>
      </p:sp>
    </p:spTree>
    <p:extLst>
      <p:ext uri="{BB962C8B-B14F-4D97-AF65-F5344CB8AC3E}">
        <p14:creationId xmlns:p14="http://schemas.microsoft.com/office/powerpoint/2010/main" val="17573069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tCon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Slide Title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41466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565150" y="1361408"/>
            <a:ext cx="7893050" cy="664212"/>
          </a:xfrm>
        </p:spPr>
        <p:txBody>
          <a:bodyPr/>
          <a:lstStyle>
            <a:lvl1pPr marL="0" indent="0" algn="ctr">
              <a:buNone/>
              <a:defRPr b="1">
                <a:solidFill>
                  <a:srgbClr val="000000"/>
                </a:solidFill>
                <a:latin typeface="Arial"/>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Subheading</a:t>
            </a:r>
          </a:p>
        </p:txBody>
      </p:sp>
      <p:sp>
        <p:nvSpPr>
          <p:cNvPr id="7" name="Subtitle 2"/>
          <p:cNvSpPr txBox="1">
            <a:spLocks/>
          </p:cNvSpPr>
          <p:nvPr userDrawn="1"/>
        </p:nvSpPr>
        <p:spPr>
          <a:xfrm>
            <a:off x="565150" y="2453070"/>
            <a:ext cx="7893050" cy="2816429"/>
          </a:xfrm>
          <a:prstGeom prst="rect">
            <a:avLst/>
          </a:prstGeom>
        </p:spPr>
        <p:txBody>
          <a:bodyPr vert="horz" lIns="68580" tIns="34290" rIns="68580" bIns="34290" rtlCol="0">
            <a:normAutofit/>
          </a:bodyPr>
          <a:lstStyle>
            <a:lvl1pPr marL="0" indent="0" algn="ctr" defTabSz="457200" rtl="0" eaLnBrk="1" latinLnBrk="0" hangingPunct="1">
              <a:spcBef>
                <a:spcPct val="20000"/>
              </a:spcBef>
              <a:buFont typeface="Arial"/>
              <a:buNone/>
              <a:defRPr sz="3200" kern="1200">
                <a:solidFill>
                  <a:srgbClr val="000000"/>
                </a:solidFill>
                <a:latin typeface="Arial"/>
                <a:ea typeface="+mn-ea"/>
                <a:cs typeface="Arial"/>
              </a:defRPr>
            </a:lvl1pPr>
            <a:lvl2pPr marL="457200" indent="0" algn="ctr" defTabSz="457200" rtl="0" eaLnBrk="1" latinLnBrk="0" hangingPunct="1">
              <a:spcBef>
                <a:spcPct val="20000"/>
              </a:spcBef>
              <a:buFont typeface="Arial"/>
              <a:buNone/>
              <a:defRPr sz="2800" kern="1200">
                <a:solidFill>
                  <a:schemeClr val="tx1">
                    <a:tint val="75000"/>
                  </a:schemeClr>
                </a:solidFill>
                <a:latin typeface="Arial"/>
                <a:ea typeface="+mn-ea"/>
                <a:cs typeface="Arial"/>
              </a:defRPr>
            </a:lvl2pPr>
            <a:lvl3pPr marL="914400" indent="0" algn="ctr" defTabSz="457200" rtl="0" eaLnBrk="1" latinLnBrk="0" hangingPunct="1">
              <a:spcBef>
                <a:spcPct val="20000"/>
              </a:spcBef>
              <a:buFont typeface="Arial"/>
              <a:buNone/>
              <a:defRPr sz="2400" kern="1200">
                <a:solidFill>
                  <a:schemeClr val="tx1">
                    <a:tint val="75000"/>
                  </a:schemeClr>
                </a:solidFill>
                <a:latin typeface="Arial"/>
                <a:ea typeface="+mn-ea"/>
                <a:cs typeface="Arial"/>
              </a:defRPr>
            </a:lvl3pPr>
            <a:lvl4pPr marL="13716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4pPr>
            <a:lvl5pPr marL="18288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sz="1500" dirty="0"/>
          </a:p>
        </p:txBody>
      </p:sp>
      <p:sp>
        <p:nvSpPr>
          <p:cNvPr id="11" name="Text Placeholder 10"/>
          <p:cNvSpPr>
            <a:spLocks noGrp="1"/>
          </p:cNvSpPr>
          <p:nvPr>
            <p:ph type="body" sz="quarter" idx="13"/>
          </p:nvPr>
        </p:nvSpPr>
        <p:spPr>
          <a:xfrm>
            <a:off x="565150" y="2327656"/>
            <a:ext cx="7893050" cy="352704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Placeholder 1"/>
          <p:cNvSpPr>
            <a:spLocks noGrp="1"/>
          </p:cNvSpPr>
          <p:nvPr>
            <p:ph type="title"/>
          </p:nvPr>
        </p:nvSpPr>
        <p:spPr>
          <a:xfrm>
            <a:off x="457200" y="192332"/>
            <a:ext cx="8229600" cy="690416"/>
          </a:xfrm>
          <a:prstGeom prst="rect">
            <a:avLst/>
          </a:prstGeom>
        </p:spPr>
        <p:txBody>
          <a:bodyPr vert="horz" lIns="91440" tIns="45720" rIns="91440" bIns="45720" rtlCol="0" anchor="ctr">
            <a:noAutofit/>
          </a:bodyPr>
          <a:lstStyle/>
          <a:p>
            <a:r>
              <a:rPr lang="en-US" dirty="0"/>
              <a:t>Slide Title</a:t>
            </a:r>
          </a:p>
        </p:txBody>
      </p:sp>
    </p:spTree>
    <p:extLst>
      <p:ext uri="{BB962C8B-B14F-4D97-AF65-F5344CB8AC3E}">
        <p14:creationId xmlns:p14="http://schemas.microsoft.com/office/powerpoint/2010/main" val="41334732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atCon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56770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 Info">
    <p:spTree>
      <p:nvGrpSpPr>
        <p:cNvPr id="1" name=""/>
        <p:cNvGrpSpPr/>
        <p:nvPr/>
      </p:nvGrpSpPr>
      <p:grpSpPr>
        <a:xfrm>
          <a:off x="0" y="0"/>
          <a:ext cx="0" cy="0"/>
          <a:chOff x="0" y="0"/>
          <a:chExt cx="0" cy="0"/>
        </a:xfrm>
      </p:grpSpPr>
      <p:sp>
        <p:nvSpPr>
          <p:cNvPr id="6" name="Picture Placeholder 2"/>
          <p:cNvSpPr>
            <a:spLocks noGrp="1"/>
          </p:cNvSpPr>
          <p:nvPr>
            <p:ph type="pic" idx="1"/>
          </p:nvPr>
        </p:nvSpPr>
        <p:spPr>
          <a:xfrm>
            <a:off x="368301" y="1334440"/>
            <a:ext cx="3842039" cy="473616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7" name="Content Placeholder 2"/>
          <p:cNvSpPr>
            <a:spLocks noGrp="1"/>
          </p:cNvSpPr>
          <p:nvPr>
            <p:ph idx="13"/>
          </p:nvPr>
        </p:nvSpPr>
        <p:spPr>
          <a:xfrm>
            <a:off x="4391449" y="1317680"/>
            <a:ext cx="4447275" cy="4752920"/>
          </a:xfrm>
        </p:spPr>
        <p:txBody>
          <a:bodyPr/>
          <a:lstStyle>
            <a:lvl1pPr>
              <a:defRPr b="0" i="0">
                <a:latin typeface="Arial"/>
                <a:cs typeface="Arial"/>
              </a:defRPr>
            </a:lvl1pPr>
            <a:lvl2pPr>
              <a:defRPr b="0" i="0">
                <a:latin typeface="Arial"/>
                <a:cs typeface="Arial"/>
              </a:defRPr>
            </a:lvl2pPr>
            <a:lvl3pPr>
              <a:defRPr b="0" i="0">
                <a:latin typeface="Arial"/>
                <a:cs typeface="Arial"/>
              </a:defRPr>
            </a:lvl3pPr>
            <a:lvl4pPr>
              <a:defRPr b="0" i="0">
                <a:latin typeface="Arial"/>
                <a:cs typeface="Arial"/>
              </a:defRPr>
            </a:lvl4pPr>
            <a:lvl5pPr>
              <a:defRPr b="0" i="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p:cNvSpPr>
            <a:spLocks noGrp="1"/>
          </p:cNvSpPr>
          <p:nvPr>
            <p:ph type="title"/>
          </p:nvPr>
        </p:nvSpPr>
        <p:spPr>
          <a:xfrm>
            <a:off x="457200" y="192332"/>
            <a:ext cx="8229600" cy="690416"/>
          </a:xfrm>
          <a:prstGeom prst="rect">
            <a:avLst/>
          </a:prstGeom>
        </p:spPr>
        <p:txBody>
          <a:bodyPr vert="horz" lIns="91440" tIns="45720" rIns="91440" bIns="45720" rtlCol="0" anchor="ctr">
            <a:noAutofit/>
          </a:bodyPr>
          <a:lstStyle/>
          <a:p>
            <a:r>
              <a:rPr lang="en-US" dirty="0"/>
              <a:t>Slide Title</a:t>
            </a:r>
          </a:p>
        </p:txBody>
      </p:sp>
    </p:spTree>
    <p:extLst>
      <p:ext uri="{BB962C8B-B14F-4D97-AF65-F5344CB8AC3E}">
        <p14:creationId xmlns:p14="http://schemas.microsoft.com/office/powerpoint/2010/main" val="5021930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atCon Blank w/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9319875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Picture Placeholder 2"/>
          <p:cNvSpPr>
            <a:spLocks noGrp="1"/>
          </p:cNvSpPr>
          <p:nvPr>
            <p:ph type="pic" idx="1"/>
          </p:nvPr>
        </p:nvSpPr>
        <p:spPr>
          <a:xfrm>
            <a:off x="368300" y="1280164"/>
            <a:ext cx="8470423" cy="4714236"/>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11" name="Title Placeholder 1"/>
          <p:cNvSpPr>
            <a:spLocks noGrp="1"/>
          </p:cNvSpPr>
          <p:nvPr>
            <p:ph type="title"/>
          </p:nvPr>
        </p:nvSpPr>
        <p:spPr>
          <a:xfrm>
            <a:off x="457200" y="192332"/>
            <a:ext cx="8229600" cy="690416"/>
          </a:xfrm>
          <a:prstGeom prst="rect">
            <a:avLst/>
          </a:prstGeom>
        </p:spPr>
        <p:txBody>
          <a:bodyPr vert="horz" lIns="91440" tIns="45720" rIns="91440" bIns="45720" rtlCol="0" anchor="ctr">
            <a:noAutofit/>
          </a:bodyPr>
          <a:lstStyle/>
          <a:p>
            <a:r>
              <a:rPr lang="en-US" dirty="0"/>
              <a:t>Slide Title</a:t>
            </a:r>
          </a:p>
        </p:txBody>
      </p:sp>
    </p:spTree>
    <p:extLst>
      <p:ext uri="{BB962C8B-B14F-4D97-AF65-F5344CB8AC3E}">
        <p14:creationId xmlns:p14="http://schemas.microsoft.com/office/powerpoint/2010/main" val="26917409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atCon Slide Title">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457200" y="192332"/>
            <a:ext cx="8229600" cy="690416"/>
          </a:xfrm>
          <a:prstGeom prst="rect">
            <a:avLst/>
          </a:prstGeom>
        </p:spPr>
        <p:txBody>
          <a:bodyPr vert="horz" lIns="91440" tIns="45720" rIns="91440" bIns="45720" rtlCol="0" anchor="ctr">
            <a:noAutofit/>
          </a:bodyPr>
          <a:lstStyle/>
          <a:p>
            <a:r>
              <a:rPr lang="en-US" dirty="0"/>
              <a:t>Slide Title</a:t>
            </a:r>
          </a:p>
        </p:txBody>
      </p:sp>
    </p:spTree>
    <p:extLst>
      <p:ext uri="{BB962C8B-B14F-4D97-AF65-F5344CB8AC3E}">
        <p14:creationId xmlns:p14="http://schemas.microsoft.com/office/powerpoint/2010/main" val="24098054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00677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2.jpeg"/><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92332"/>
            <a:ext cx="8229600" cy="690416"/>
          </a:xfrm>
          <a:prstGeom prst="rect">
            <a:avLst/>
          </a:prstGeom>
        </p:spPr>
        <p:txBody>
          <a:bodyPr vert="horz" lIns="91440" tIns="45720" rIns="91440" bIns="45720" rtlCol="0" anchor="ctr">
            <a:noAutofit/>
          </a:bodyPr>
          <a:lstStyle/>
          <a:p>
            <a:r>
              <a:rPr lang="en-US" dirty="0"/>
              <a:t>Slide Title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65148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92" r:id="rId10"/>
    <p:sldLayoutId id="2147483694" r:id="rId11"/>
  </p:sldLayoutIdLst>
  <p:txStyles>
    <p:titleStyle>
      <a:lvl1pPr algn="ctr" defTabSz="457200" rtl="0" eaLnBrk="1" latinLnBrk="0" hangingPunct="1">
        <a:spcBef>
          <a:spcPct val="0"/>
        </a:spcBef>
        <a:buNone/>
        <a:defRPr sz="4800" b="1" i="0" kern="1200" baseline="0">
          <a:solidFill>
            <a:srgbClr val="558ED5"/>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0"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92332"/>
            <a:ext cx="8229600" cy="690416"/>
          </a:xfrm>
          <a:prstGeom prst="rect">
            <a:avLst/>
          </a:prstGeom>
        </p:spPr>
        <p:txBody>
          <a:bodyPr vert="horz" lIns="91440" tIns="45720" rIns="91440" bIns="45720" rtlCol="0" anchor="ctr">
            <a:noAutofit/>
          </a:bodyPr>
          <a:lstStyle/>
          <a:p>
            <a:r>
              <a:rPr lang="en-US" dirty="0"/>
              <a:t>Slide Title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93202025"/>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Lst>
  <p:hf sldNum="0" hdr="0" ftr="0"/>
  <p:txStyles>
    <p:titleStyle>
      <a:lvl1pPr algn="ctr" defTabSz="342900" rtl="0" eaLnBrk="1" latinLnBrk="0" hangingPunct="1">
        <a:spcBef>
          <a:spcPct val="0"/>
        </a:spcBef>
        <a:buNone/>
        <a:defRPr sz="3600" b="1" i="0" kern="1200" baseline="0">
          <a:solidFill>
            <a:srgbClr val="558ED5"/>
          </a:solidFill>
          <a:latin typeface="Arial"/>
          <a:ea typeface="+mj-ea"/>
          <a:cs typeface="Arial"/>
        </a:defRPr>
      </a:lvl1pPr>
    </p:titleStyle>
    <p:bodyStyle>
      <a:lvl1pPr marL="257175" indent="-257175" algn="l" defTabSz="342900" rtl="0" eaLnBrk="1" latinLnBrk="0" hangingPunct="1">
        <a:spcBef>
          <a:spcPct val="20000"/>
        </a:spcBef>
        <a:buFont typeface="Arial"/>
        <a:buChar char="•"/>
        <a:defRPr sz="2100" kern="1200">
          <a:solidFill>
            <a:schemeClr val="tx1"/>
          </a:solidFill>
          <a:latin typeface="Arial"/>
          <a:ea typeface="+mn-ea"/>
          <a:cs typeface="Arial"/>
        </a:defRPr>
      </a:lvl1pPr>
      <a:lvl2pPr marL="557213" indent="-214313" algn="l" defTabSz="342900" rtl="0" eaLnBrk="1" latinLnBrk="0" hangingPunct="1">
        <a:spcBef>
          <a:spcPct val="20000"/>
        </a:spcBef>
        <a:buFont typeface="Arial"/>
        <a:buChar char="–"/>
        <a:defRPr sz="1800" kern="1200">
          <a:solidFill>
            <a:schemeClr val="tx1"/>
          </a:solidFill>
          <a:latin typeface="Arial"/>
          <a:ea typeface="+mn-ea"/>
          <a:cs typeface="Arial"/>
        </a:defRPr>
      </a:lvl2pPr>
      <a:lvl3pPr marL="857250" indent="-171450" algn="l" defTabSz="342900" rtl="0" eaLnBrk="1" latinLnBrk="0" hangingPunct="1">
        <a:spcBef>
          <a:spcPct val="20000"/>
        </a:spcBef>
        <a:buFont typeface="Arial"/>
        <a:buChar char="•"/>
        <a:defRPr sz="1500" kern="1200">
          <a:solidFill>
            <a:schemeClr val="tx1"/>
          </a:solidFill>
          <a:latin typeface="Arial"/>
          <a:ea typeface="+mn-ea"/>
          <a:cs typeface="Arial"/>
        </a:defRPr>
      </a:lvl3pPr>
      <a:lvl4pPr marL="1200150" indent="-171450" algn="l" defTabSz="342900" rtl="0" eaLnBrk="1" latinLnBrk="0" hangingPunct="1">
        <a:spcBef>
          <a:spcPct val="20000"/>
        </a:spcBef>
        <a:buFont typeface="Arial"/>
        <a:buChar char="–"/>
        <a:defRPr sz="1350" kern="1200">
          <a:solidFill>
            <a:schemeClr val="tx1"/>
          </a:solidFill>
          <a:latin typeface="Arial"/>
          <a:ea typeface="+mn-ea"/>
          <a:cs typeface="Arial"/>
        </a:defRPr>
      </a:lvl4pPr>
      <a:lvl5pPr marL="1543050" indent="-171450" algn="l" defTabSz="342900" rtl="0" eaLnBrk="1" latinLnBrk="0" hangingPunct="1">
        <a:spcBef>
          <a:spcPct val="20000"/>
        </a:spcBef>
        <a:buFont typeface="Arial"/>
        <a:buChar char="»"/>
        <a:defRPr sz="1200" kern="1200">
          <a:solidFill>
            <a:schemeClr val="tx1"/>
          </a:solidFill>
          <a:latin typeface="Arial"/>
          <a:ea typeface="+mn-ea"/>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2.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11.jpeg"/><Relationship Id="rId1" Type="http://schemas.openxmlformats.org/officeDocument/2006/relationships/slideLayout" Target="../slideLayouts/slideLayout10.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jpeg"/><Relationship Id="rId10" Type="http://schemas.openxmlformats.org/officeDocument/2006/relationships/image" Target="../media/image18.png"/><Relationship Id="rId4" Type="http://schemas.openxmlformats.org/officeDocument/2006/relationships/hyperlink" Target="http://health.nytimes.com/health/guides/disease/breast-cancer/overview.html?inline=nyt-classifier" TargetMode="External"/><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26.jpeg"/><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1344041"/>
            <a:ext cx="7772400" cy="1470025"/>
          </a:xfrm>
        </p:spPr>
        <p:txBody>
          <a:bodyPr/>
          <a:lstStyle/>
          <a:p>
            <a:r>
              <a:rPr lang="en-US" dirty="0"/>
              <a:t>Federal Policy Update</a:t>
            </a:r>
          </a:p>
        </p:txBody>
      </p:sp>
      <p:sp>
        <p:nvSpPr>
          <p:cNvPr id="6" name="Subtitle 5"/>
          <p:cNvSpPr>
            <a:spLocks noGrp="1"/>
          </p:cNvSpPr>
          <p:nvPr>
            <p:ph type="subTitle" idx="1"/>
          </p:nvPr>
        </p:nvSpPr>
        <p:spPr>
          <a:xfrm>
            <a:off x="1371600" y="3438144"/>
            <a:ext cx="6400800" cy="2200656"/>
          </a:xfrm>
        </p:spPr>
        <p:txBody>
          <a:bodyPr/>
          <a:lstStyle/>
          <a:p>
            <a:r>
              <a:rPr lang="en-US" dirty="0">
                <a:solidFill>
                  <a:schemeClr val="tx1"/>
                </a:solidFill>
              </a:rPr>
              <a:t>National Council for Behavioral Health</a:t>
            </a:r>
          </a:p>
          <a:p>
            <a:r>
              <a:rPr lang="en-US" dirty="0">
                <a:solidFill>
                  <a:schemeClr val="tx1"/>
                </a:solidFill>
              </a:rPr>
              <a:t>May 18, 2018</a:t>
            </a:r>
          </a:p>
        </p:txBody>
      </p:sp>
      <p:pic>
        <p:nvPicPr>
          <p:cNvPr id="4" name="Picture 3" descr="http://capitolmuseum.ca.gov/uploadedImages/Capitol_Museum/The_Museum/Virtual_Tours/History,_Restoration_and_Expansion/The_Building/Planning/us_capitol.gif">
            <a:extLst>
              <a:ext uri="{FF2B5EF4-FFF2-40B4-BE49-F238E27FC236}">
                <a16:creationId xmlns:a16="http://schemas.microsoft.com/office/drawing/2014/main" id="{0F9346E5-EECA-43C0-B444-DAA70B489F4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48306" y="2414413"/>
            <a:ext cx="1995694" cy="3949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4758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ABA33E-0895-4461-8483-28817A1296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79961"/>
            <a:ext cx="9144000" cy="2598725"/>
          </a:xfrm>
          <a:prstGeom prst="rect">
            <a:avLst/>
          </a:prstGeom>
        </p:spPr>
      </p:pic>
      <p:sp>
        <p:nvSpPr>
          <p:cNvPr id="4" name="Title 3"/>
          <p:cNvSpPr>
            <a:spLocks noGrp="1"/>
          </p:cNvSpPr>
          <p:nvPr>
            <p:ph type="title"/>
          </p:nvPr>
        </p:nvSpPr>
        <p:spPr/>
        <p:txBody>
          <a:bodyPr/>
          <a:lstStyle/>
          <a:p>
            <a:r>
              <a:rPr lang="en-US" sz="4000" dirty="0"/>
              <a:t> News From Washington</a:t>
            </a:r>
          </a:p>
        </p:txBody>
      </p:sp>
      <p:sp>
        <p:nvSpPr>
          <p:cNvPr id="3" name="Text Placeholder 2"/>
          <p:cNvSpPr>
            <a:spLocks noGrp="1"/>
          </p:cNvSpPr>
          <p:nvPr>
            <p:ph type="body" sz="quarter" idx="13"/>
          </p:nvPr>
        </p:nvSpPr>
        <p:spPr>
          <a:xfrm>
            <a:off x="650181" y="1158051"/>
            <a:ext cx="7843638" cy="3996576"/>
          </a:xfrm>
        </p:spPr>
        <p:txBody>
          <a:bodyPr>
            <a:noAutofit/>
          </a:bodyPr>
          <a:lstStyle/>
          <a:p>
            <a:pPr>
              <a:spcBef>
                <a:spcPts val="0"/>
              </a:spcBef>
              <a:spcAft>
                <a:spcPts val="1200"/>
              </a:spcAft>
              <a:buFont typeface="Arial" panose="020B0604020202020204" pitchFamily="34" charset="0"/>
              <a:buChar char="•"/>
            </a:pPr>
            <a:r>
              <a:rPr lang="en-US" b="1" dirty="0"/>
              <a:t>FY2018 omnibus funding bill passed in March. </a:t>
            </a:r>
          </a:p>
          <a:p>
            <a:pPr>
              <a:spcBef>
                <a:spcPts val="0"/>
              </a:spcBef>
              <a:spcAft>
                <a:spcPts val="1200"/>
              </a:spcAft>
              <a:buFont typeface="Arial" panose="020B0604020202020204" pitchFamily="34" charset="0"/>
              <a:buChar char="•"/>
            </a:pPr>
            <a:r>
              <a:rPr lang="en-US" b="1" dirty="0"/>
              <a:t>Various executive and legislative actions </a:t>
            </a:r>
            <a:r>
              <a:rPr lang="en-US" dirty="0"/>
              <a:t>repeal or undercut portions of the ACA.</a:t>
            </a:r>
          </a:p>
          <a:p>
            <a:pPr>
              <a:spcBef>
                <a:spcPts val="0"/>
              </a:spcBef>
              <a:spcAft>
                <a:spcPts val="1200"/>
              </a:spcAft>
              <a:buFont typeface="Arial" panose="020B0604020202020204" pitchFamily="34" charset="0"/>
              <a:buChar char="•"/>
            </a:pPr>
            <a:r>
              <a:rPr lang="en-US" b="1" dirty="0"/>
              <a:t>CMS</a:t>
            </a:r>
            <a:r>
              <a:rPr lang="en-US" dirty="0"/>
              <a:t> moves to permit work requirements, other restrictions on Medicaid benefits.</a:t>
            </a:r>
            <a:endParaRPr lang="en-US" sz="1800" dirty="0"/>
          </a:p>
        </p:txBody>
      </p:sp>
    </p:spTree>
    <p:extLst>
      <p:ext uri="{BB962C8B-B14F-4D97-AF65-F5344CB8AC3E}">
        <p14:creationId xmlns:p14="http://schemas.microsoft.com/office/powerpoint/2010/main" val="521395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C2AFCF-4961-4E68-8413-B9BEAB378040}"/>
              </a:ext>
            </a:extLst>
          </p:cNvPr>
          <p:cNvSpPr>
            <a:spLocks noGrp="1"/>
          </p:cNvSpPr>
          <p:nvPr>
            <p:ph type="title"/>
          </p:nvPr>
        </p:nvSpPr>
        <p:spPr>
          <a:xfrm>
            <a:off x="352926" y="-173"/>
            <a:ext cx="8446168" cy="1203331"/>
          </a:xfrm>
        </p:spPr>
        <p:txBody>
          <a:bodyPr/>
          <a:lstStyle/>
          <a:p>
            <a:r>
              <a:rPr lang="en-US" sz="4000" dirty="0"/>
              <a:t>Where we’ve come…</a:t>
            </a:r>
          </a:p>
        </p:txBody>
      </p:sp>
      <p:grpSp>
        <p:nvGrpSpPr>
          <p:cNvPr id="5" name="Group 4">
            <a:extLst>
              <a:ext uri="{FF2B5EF4-FFF2-40B4-BE49-F238E27FC236}">
                <a16:creationId xmlns:a16="http://schemas.microsoft.com/office/drawing/2014/main" id="{637E236C-4191-4D2F-8912-652634A564A1}"/>
              </a:ext>
            </a:extLst>
          </p:cNvPr>
          <p:cNvGrpSpPr/>
          <p:nvPr/>
        </p:nvGrpSpPr>
        <p:grpSpPr>
          <a:xfrm>
            <a:off x="60633" y="1114446"/>
            <a:ext cx="9022734" cy="3635998"/>
            <a:chOff x="240948" y="-869244"/>
            <a:chExt cx="8513763" cy="3076225"/>
          </a:xfrm>
        </p:grpSpPr>
        <p:pic>
          <p:nvPicPr>
            <p:cNvPr id="6" name="Picture 5" descr="Tell your Senator: Vote no on cuts and caps to Medicaid.">
              <a:extLst>
                <a:ext uri="{FF2B5EF4-FFF2-40B4-BE49-F238E27FC236}">
                  <a16:creationId xmlns:a16="http://schemas.microsoft.com/office/drawing/2014/main" id="{05745B8E-3DAA-493C-9B81-45633F2E60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021" b="23840"/>
            <a:stretch/>
          </p:blipFill>
          <p:spPr bwMode="auto">
            <a:xfrm>
              <a:off x="240948" y="-869244"/>
              <a:ext cx="8513763" cy="26303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Tell your Senator: Vote no on cuts and caps to Medicaid.">
              <a:extLst>
                <a:ext uri="{FF2B5EF4-FFF2-40B4-BE49-F238E27FC236}">
                  <a16:creationId xmlns:a16="http://schemas.microsoft.com/office/drawing/2014/main" id="{638CA36B-CBD7-4ACD-89A2-199AB38984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3731" b="7599"/>
            <a:stretch/>
          </p:blipFill>
          <p:spPr bwMode="auto">
            <a:xfrm>
              <a:off x="240948" y="1761067"/>
              <a:ext cx="8513763" cy="445914"/>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xtBox 2">
            <a:extLst>
              <a:ext uri="{FF2B5EF4-FFF2-40B4-BE49-F238E27FC236}">
                <a16:creationId xmlns:a16="http://schemas.microsoft.com/office/drawing/2014/main" id="{25ECDA2C-B8AB-48A4-B901-4B0F1162BA8C}"/>
              </a:ext>
            </a:extLst>
          </p:cNvPr>
          <p:cNvSpPr txBox="1"/>
          <p:nvPr/>
        </p:nvSpPr>
        <p:spPr>
          <a:xfrm>
            <a:off x="-3786809" y="1761095"/>
            <a:ext cx="3786809" cy="2862322"/>
          </a:xfrm>
          <a:prstGeom prst="rect">
            <a:avLst/>
          </a:prstGeom>
          <a:noFill/>
        </p:spPr>
        <p:txBody>
          <a:bodyPr wrap="square" rtlCol="0">
            <a:spAutoFit/>
          </a:bodyPr>
          <a:lstStyle/>
          <a:p>
            <a:pPr algn="ctr"/>
            <a:r>
              <a:rPr lang="en-US" u="sng" dirty="0"/>
              <a:t>Tax Cuts and Jobs Act (</a:t>
            </a:r>
            <a:r>
              <a:rPr lang="en-US" i="1" u="sng" dirty="0"/>
              <a:t>Senate version</a:t>
            </a:r>
            <a:r>
              <a:rPr lang="en-US" u="sng" dirty="0"/>
              <a:t>)</a:t>
            </a:r>
          </a:p>
          <a:p>
            <a:pPr algn="ctr"/>
            <a:endParaRPr lang="en-US" u="sng" dirty="0"/>
          </a:p>
          <a:p>
            <a:pPr marL="285750" indent="-285750" algn="ctr">
              <a:buFontTx/>
              <a:buChar char="-"/>
            </a:pPr>
            <a:r>
              <a:rPr lang="en-US" b="1" u="sng" dirty="0"/>
              <a:t>Repeals</a:t>
            </a:r>
            <a:r>
              <a:rPr lang="en-US" b="1" dirty="0"/>
              <a:t> the individual mandate</a:t>
            </a:r>
            <a:r>
              <a:rPr lang="en-US" dirty="0"/>
              <a:t>, leaving 13 million people without health insurance and raises premiums on insurance</a:t>
            </a:r>
          </a:p>
          <a:p>
            <a:pPr marL="285750" indent="-285750" algn="ctr">
              <a:buFontTx/>
              <a:buChar char="-"/>
            </a:pPr>
            <a:r>
              <a:rPr lang="en-US" b="1" u="sng" dirty="0"/>
              <a:t>Cuts</a:t>
            </a:r>
            <a:r>
              <a:rPr lang="en-US" b="1" dirty="0"/>
              <a:t> Medicaid enrollment </a:t>
            </a:r>
            <a:r>
              <a:rPr lang="en-US" dirty="0"/>
              <a:t>by 5 million Americans, Medicare by $25 billion </a:t>
            </a:r>
          </a:p>
          <a:p>
            <a:pPr marL="285750" indent="-285750">
              <a:buFontTx/>
              <a:buChar char="-"/>
            </a:pPr>
            <a:endParaRPr lang="en-US" dirty="0"/>
          </a:p>
        </p:txBody>
      </p:sp>
      <p:grpSp>
        <p:nvGrpSpPr>
          <p:cNvPr id="14" name="Group 13">
            <a:extLst>
              <a:ext uri="{FF2B5EF4-FFF2-40B4-BE49-F238E27FC236}">
                <a16:creationId xmlns:a16="http://schemas.microsoft.com/office/drawing/2014/main" id="{0BC72EED-9AAF-4F33-B1DB-E8C36825A7D9}"/>
              </a:ext>
            </a:extLst>
          </p:cNvPr>
          <p:cNvGrpSpPr/>
          <p:nvPr/>
        </p:nvGrpSpPr>
        <p:grpSpPr>
          <a:xfrm>
            <a:off x="818148" y="4568294"/>
            <a:ext cx="7522493" cy="1704849"/>
            <a:chOff x="818148" y="4568294"/>
            <a:chExt cx="7522493" cy="1704849"/>
          </a:xfrm>
        </p:grpSpPr>
        <p:sp>
          <p:nvSpPr>
            <p:cNvPr id="9" name="Rectangle 8">
              <a:extLst>
                <a:ext uri="{FF2B5EF4-FFF2-40B4-BE49-F238E27FC236}">
                  <a16:creationId xmlns:a16="http://schemas.microsoft.com/office/drawing/2014/main" id="{6B0C6A3D-37B3-4C21-95D4-860053C19F8F}"/>
                </a:ext>
              </a:extLst>
            </p:cNvPr>
            <p:cNvSpPr/>
            <p:nvPr/>
          </p:nvSpPr>
          <p:spPr>
            <a:xfrm>
              <a:off x="3112168" y="4905054"/>
              <a:ext cx="5128182" cy="1281123"/>
            </a:xfrm>
            <a:prstGeom prst="rect">
              <a:avLst/>
            </a:prstGeom>
            <a:solidFill>
              <a:srgbClr val="F5F5F5"/>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dirty="0">
                  <a:solidFill>
                    <a:srgbClr val="3B3B3B"/>
                  </a:solidFill>
                  <a:latin typeface="Arial" panose="020B0604020202020204" pitchFamily="34" charset="0"/>
                  <a:cs typeface="Arial" panose="020B0604020202020204" pitchFamily="34" charset="0"/>
                </a:rPr>
                <a:t>Also included major cuts to Medicaid &amp; </a:t>
              </a:r>
              <a:br>
                <a:rPr lang="en-US" dirty="0">
                  <a:solidFill>
                    <a:srgbClr val="3B3B3B"/>
                  </a:solidFill>
                  <a:latin typeface="Arial" panose="020B0604020202020204" pitchFamily="34" charset="0"/>
                  <a:cs typeface="Arial" panose="020B0604020202020204" pitchFamily="34" charset="0"/>
                </a:rPr>
              </a:br>
              <a:r>
                <a:rPr lang="en-US" dirty="0">
                  <a:solidFill>
                    <a:srgbClr val="3B3B3B"/>
                  </a:solidFill>
                  <a:latin typeface="Arial" panose="020B0604020202020204" pitchFamily="34" charset="0"/>
                  <a:cs typeface="Arial" panose="020B0604020202020204" pitchFamily="34" charset="0"/>
                </a:rPr>
                <a:t>commercial insurance, with devastating </a:t>
              </a:r>
              <a:br>
                <a:rPr lang="en-US" dirty="0">
                  <a:solidFill>
                    <a:srgbClr val="3B3B3B"/>
                  </a:solidFill>
                  <a:latin typeface="Arial" panose="020B0604020202020204" pitchFamily="34" charset="0"/>
                  <a:cs typeface="Arial" panose="020B0604020202020204" pitchFamily="34" charset="0"/>
                </a:rPr>
              </a:br>
              <a:r>
                <a:rPr lang="en-US" dirty="0">
                  <a:solidFill>
                    <a:srgbClr val="3B3B3B"/>
                  </a:solidFill>
                  <a:latin typeface="Arial" panose="020B0604020202020204" pitchFamily="34" charset="0"/>
                  <a:cs typeface="Arial" panose="020B0604020202020204" pitchFamily="34" charset="0"/>
                </a:rPr>
                <a:t>impact on people with serious chronic conditions </a:t>
              </a:r>
            </a:p>
          </p:txBody>
        </p:sp>
        <p:pic>
          <p:nvPicPr>
            <p:cNvPr id="13" name="Picture 12">
              <a:extLst>
                <a:ext uri="{FF2B5EF4-FFF2-40B4-BE49-F238E27FC236}">
                  <a16:creationId xmlns:a16="http://schemas.microsoft.com/office/drawing/2014/main" id="{D0E6325D-B130-482D-9190-CCBB372C2F63}"/>
                </a:ext>
              </a:extLst>
            </p:cNvPr>
            <p:cNvPicPr>
              <a:picLocks noChangeAspect="1"/>
            </p:cNvPicPr>
            <p:nvPr/>
          </p:nvPicPr>
          <p:blipFill>
            <a:blip r:embed="rId4"/>
            <a:stretch>
              <a:fillRect/>
            </a:stretch>
          </p:blipFill>
          <p:spPr>
            <a:xfrm>
              <a:off x="7683416" y="4905054"/>
              <a:ext cx="657225" cy="790575"/>
            </a:xfrm>
            <a:prstGeom prst="rect">
              <a:avLst/>
            </a:prstGeom>
          </p:spPr>
        </p:pic>
        <p:grpSp>
          <p:nvGrpSpPr>
            <p:cNvPr id="11" name="Group 10">
              <a:extLst>
                <a:ext uri="{FF2B5EF4-FFF2-40B4-BE49-F238E27FC236}">
                  <a16:creationId xmlns:a16="http://schemas.microsoft.com/office/drawing/2014/main" id="{FE85E69D-3048-4BE2-993F-A2E3297CADEA}"/>
                </a:ext>
              </a:extLst>
            </p:cNvPr>
            <p:cNvGrpSpPr/>
            <p:nvPr/>
          </p:nvGrpSpPr>
          <p:grpSpPr>
            <a:xfrm>
              <a:off x="818148" y="4568294"/>
              <a:ext cx="2465981" cy="1704849"/>
              <a:chOff x="882316" y="4568294"/>
              <a:chExt cx="2465981" cy="1704849"/>
            </a:xfrm>
          </p:grpSpPr>
          <p:pic>
            <p:nvPicPr>
              <p:cNvPr id="10" name="Picture 9">
                <a:extLst>
                  <a:ext uri="{FF2B5EF4-FFF2-40B4-BE49-F238E27FC236}">
                    <a16:creationId xmlns:a16="http://schemas.microsoft.com/office/drawing/2014/main" id="{C587D482-0DE5-4925-A4C7-4BC77D9B19C1}"/>
                  </a:ext>
                </a:extLst>
              </p:cNvPr>
              <p:cNvPicPr>
                <a:picLocks noChangeAspect="1"/>
              </p:cNvPicPr>
              <p:nvPr/>
            </p:nvPicPr>
            <p:blipFill rotWithShape="1">
              <a:blip r:embed="rId5">
                <a:extLst>
                  <a:ext uri="{28A0092B-C50C-407E-A947-70E740481C1C}">
                    <a14:useLocalDpi xmlns:a14="http://schemas.microsoft.com/office/drawing/2010/main" val="0"/>
                  </a:ext>
                </a:extLst>
              </a:blip>
              <a:srcRect b="58997"/>
              <a:stretch/>
            </p:blipFill>
            <p:spPr>
              <a:xfrm>
                <a:off x="882316" y="4568294"/>
                <a:ext cx="2465981" cy="946176"/>
              </a:xfrm>
              <a:prstGeom prst="rect">
                <a:avLst/>
              </a:prstGeom>
            </p:spPr>
          </p:pic>
          <p:pic>
            <p:nvPicPr>
              <p:cNvPr id="12" name="Picture 11">
                <a:extLst>
                  <a:ext uri="{FF2B5EF4-FFF2-40B4-BE49-F238E27FC236}">
                    <a16:creationId xmlns:a16="http://schemas.microsoft.com/office/drawing/2014/main" id="{77AB47C7-E42F-402A-8859-12EA9C22C030}"/>
                  </a:ext>
                </a:extLst>
              </p:cNvPr>
              <p:cNvPicPr>
                <a:picLocks noChangeAspect="1"/>
              </p:cNvPicPr>
              <p:nvPr/>
            </p:nvPicPr>
            <p:blipFill rotWithShape="1">
              <a:blip r:embed="rId5">
                <a:extLst>
                  <a:ext uri="{28A0092B-C50C-407E-A947-70E740481C1C}">
                    <a14:useLocalDpi xmlns:a14="http://schemas.microsoft.com/office/drawing/2010/main" val="0"/>
                  </a:ext>
                </a:extLst>
              </a:blip>
              <a:srcRect t="46245" b="18995"/>
              <a:stretch/>
            </p:blipFill>
            <p:spPr>
              <a:xfrm>
                <a:off x="882316" y="5471038"/>
                <a:ext cx="2465981" cy="802105"/>
              </a:xfrm>
              <a:prstGeom prst="rect">
                <a:avLst/>
              </a:prstGeom>
            </p:spPr>
          </p:pic>
        </p:grpSp>
      </p:grpSp>
    </p:spTree>
    <p:extLst>
      <p:ext uri="{BB962C8B-B14F-4D97-AF65-F5344CB8AC3E}">
        <p14:creationId xmlns:p14="http://schemas.microsoft.com/office/powerpoint/2010/main" val="3380092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Proposed Medicaid Changes</a:t>
            </a:r>
          </a:p>
        </p:txBody>
      </p:sp>
      <p:sp>
        <p:nvSpPr>
          <p:cNvPr id="3" name="Text Placeholder 2"/>
          <p:cNvSpPr>
            <a:spLocks noGrp="1"/>
          </p:cNvSpPr>
          <p:nvPr>
            <p:ph type="body" sz="quarter" idx="13"/>
          </p:nvPr>
        </p:nvSpPr>
        <p:spPr>
          <a:xfrm>
            <a:off x="609600" y="1143000"/>
            <a:ext cx="7848600" cy="5410200"/>
          </a:xfrm>
        </p:spPr>
        <p:txBody>
          <a:bodyPr>
            <a:normAutofit/>
          </a:bodyPr>
          <a:lstStyle/>
          <a:p>
            <a:pPr>
              <a:spcBef>
                <a:spcPts val="0"/>
              </a:spcBef>
              <a:spcAft>
                <a:spcPts val="1200"/>
              </a:spcAft>
            </a:pPr>
            <a:r>
              <a:rPr lang="en-US" dirty="0"/>
              <a:t>Repeal Medicaid expansion option</a:t>
            </a:r>
          </a:p>
          <a:p>
            <a:pPr>
              <a:spcBef>
                <a:spcPts val="0"/>
              </a:spcBef>
              <a:spcAft>
                <a:spcPts val="1200"/>
              </a:spcAft>
            </a:pPr>
            <a:r>
              <a:rPr lang="en-US" dirty="0"/>
              <a:t>Phase out enhanced federal match rate for Medicaid expansion</a:t>
            </a:r>
          </a:p>
          <a:p>
            <a:pPr>
              <a:spcBef>
                <a:spcPts val="0"/>
              </a:spcBef>
              <a:spcAft>
                <a:spcPts val="1200"/>
              </a:spcAft>
            </a:pPr>
            <a:r>
              <a:rPr lang="en-US" dirty="0"/>
              <a:t>Convert Medicaid to a per-capita capped or block grant system </a:t>
            </a:r>
          </a:p>
          <a:p>
            <a:pPr>
              <a:spcBef>
                <a:spcPts val="0"/>
              </a:spcBef>
              <a:spcAft>
                <a:spcPts val="1200"/>
              </a:spcAft>
            </a:pPr>
            <a:r>
              <a:rPr lang="en-US" b="1" dirty="0">
                <a:solidFill>
                  <a:srgbClr val="C00000"/>
                </a:solidFill>
              </a:rPr>
              <a:t>Net effects:</a:t>
            </a:r>
          </a:p>
          <a:p>
            <a:pPr lvl="1">
              <a:spcBef>
                <a:spcPts val="0"/>
              </a:spcBef>
              <a:spcAft>
                <a:spcPts val="1200"/>
              </a:spcAft>
            </a:pPr>
            <a:r>
              <a:rPr lang="en-US" b="1" dirty="0">
                <a:solidFill>
                  <a:srgbClr val="C00000"/>
                </a:solidFill>
              </a:rPr>
              <a:t>Cuts ~$880 billion from Medicaid over ten years</a:t>
            </a:r>
          </a:p>
          <a:p>
            <a:pPr lvl="1">
              <a:spcBef>
                <a:spcPts val="0"/>
              </a:spcBef>
              <a:spcAft>
                <a:spcPts val="1200"/>
              </a:spcAft>
            </a:pPr>
            <a:r>
              <a:rPr lang="en-US" b="1" dirty="0">
                <a:solidFill>
                  <a:srgbClr val="C00000"/>
                </a:solidFill>
              </a:rPr>
              <a:t>Makes it expensive and complicated for states to continue Medicaid expansion</a:t>
            </a:r>
          </a:p>
        </p:txBody>
      </p:sp>
    </p:spTree>
    <p:extLst>
      <p:ext uri="{BB962C8B-B14F-4D97-AF65-F5344CB8AC3E}">
        <p14:creationId xmlns:p14="http://schemas.microsoft.com/office/powerpoint/2010/main" val="2870190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3164" y="303168"/>
            <a:ext cx="8857672" cy="690416"/>
          </a:xfrm>
        </p:spPr>
        <p:txBody>
          <a:bodyPr/>
          <a:lstStyle/>
          <a:p>
            <a:r>
              <a:rPr lang="en-US" sz="4000" dirty="0"/>
              <a:t>Proposed Commercial Market Changes</a:t>
            </a:r>
          </a:p>
        </p:txBody>
      </p:sp>
      <p:sp>
        <p:nvSpPr>
          <p:cNvPr id="5" name="Content Placeholder 4"/>
          <p:cNvSpPr>
            <a:spLocks noGrp="1"/>
          </p:cNvSpPr>
          <p:nvPr>
            <p:ph idx="1"/>
          </p:nvPr>
        </p:nvSpPr>
        <p:spPr>
          <a:xfrm>
            <a:off x="604981" y="1355436"/>
            <a:ext cx="8229600" cy="4983163"/>
          </a:xfrm>
        </p:spPr>
        <p:txBody>
          <a:bodyPr>
            <a:normAutofit/>
          </a:bodyPr>
          <a:lstStyle/>
          <a:p>
            <a:pPr>
              <a:spcBef>
                <a:spcPts val="0"/>
              </a:spcBef>
              <a:spcAft>
                <a:spcPts val="1200"/>
              </a:spcAft>
            </a:pPr>
            <a:r>
              <a:rPr lang="en-US" dirty="0"/>
              <a:t>Establish waiver process for states to opt out of key ACA requirements:</a:t>
            </a:r>
          </a:p>
          <a:p>
            <a:pPr>
              <a:spcBef>
                <a:spcPts val="0"/>
              </a:spcBef>
              <a:spcAft>
                <a:spcPts val="1200"/>
              </a:spcAft>
            </a:pPr>
            <a:r>
              <a:rPr lang="en-US" dirty="0"/>
              <a:t>Waiving essential health benefits</a:t>
            </a:r>
          </a:p>
          <a:p>
            <a:pPr lvl="1">
              <a:spcBef>
                <a:spcPts val="0"/>
              </a:spcBef>
              <a:spcAft>
                <a:spcPts val="1200"/>
              </a:spcAft>
            </a:pPr>
            <a:r>
              <a:rPr lang="en-US" b="1" dirty="0">
                <a:solidFill>
                  <a:srgbClr val="C00000"/>
                </a:solidFill>
              </a:rPr>
              <a:t>Effect: States could permit the sale of plans that exclude key benefits, including MH/SUD care. </a:t>
            </a:r>
          </a:p>
          <a:p>
            <a:r>
              <a:rPr lang="en-US" dirty="0"/>
              <a:t>Waiving protections based on health and age</a:t>
            </a:r>
          </a:p>
          <a:p>
            <a:pPr lvl="1"/>
            <a:r>
              <a:rPr lang="en-US" b="1" dirty="0">
                <a:solidFill>
                  <a:srgbClr val="C00000"/>
                </a:solidFill>
              </a:rPr>
              <a:t>Effect: States could allow insurers to charge people w/ pre-existing conditions and older people higher premiums, pushing some out of affordable coverage. </a:t>
            </a:r>
          </a:p>
        </p:txBody>
      </p:sp>
    </p:spTree>
    <p:extLst>
      <p:ext uri="{BB962C8B-B14F-4D97-AF65-F5344CB8AC3E}">
        <p14:creationId xmlns:p14="http://schemas.microsoft.com/office/powerpoint/2010/main" val="1515091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437" y="192088"/>
            <a:ext cx="8793018" cy="1488930"/>
          </a:xfrm>
        </p:spPr>
        <p:txBody>
          <a:bodyPr/>
          <a:lstStyle/>
          <a:p>
            <a:r>
              <a:rPr lang="en-US" sz="3600" dirty="0"/>
              <a:t>Medicaid reform proposals would  further crunch states… and providers</a:t>
            </a:r>
          </a:p>
        </p:txBody>
      </p:sp>
      <p:sp>
        <p:nvSpPr>
          <p:cNvPr id="5" name="Content Placeholder 4"/>
          <p:cNvSpPr>
            <a:spLocks noGrp="1"/>
          </p:cNvSpPr>
          <p:nvPr>
            <p:ph idx="1"/>
          </p:nvPr>
        </p:nvSpPr>
        <p:spPr>
          <a:xfrm>
            <a:off x="468842" y="1681018"/>
            <a:ext cx="8229600" cy="4525962"/>
          </a:xfrm>
        </p:spPr>
        <p:txBody>
          <a:bodyPr>
            <a:normAutofit/>
          </a:bodyPr>
          <a:lstStyle/>
          <a:p>
            <a:r>
              <a:rPr lang="en-US" sz="2400" b="1" dirty="0"/>
              <a:t>25 states </a:t>
            </a:r>
            <a:r>
              <a:rPr lang="en-US" sz="2400" dirty="0"/>
              <a:t>have general fund revenue shortfalls</a:t>
            </a:r>
          </a:p>
          <a:p>
            <a:r>
              <a:rPr lang="en-US" sz="2400" dirty="0"/>
              <a:t>Common cost-cutting actions include: provider pay cuts, enrollment limitations, benefit reductions</a:t>
            </a:r>
            <a:endParaRPr lang="en-US" sz="2000" dirty="0"/>
          </a:p>
        </p:txBody>
      </p:sp>
      <p:grpSp>
        <p:nvGrpSpPr>
          <p:cNvPr id="7" name="Group 6"/>
          <p:cNvGrpSpPr/>
          <p:nvPr/>
        </p:nvGrpSpPr>
        <p:grpSpPr>
          <a:xfrm>
            <a:off x="468842" y="3124200"/>
            <a:ext cx="8161514" cy="2893749"/>
            <a:chOff x="0" y="3742001"/>
            <a:chExt cx="8161514" cy="2893749"/>
          </a:xfrm>
        </p:grpSpPr>
        <p:pic>
          <p:nvPicPr>
            <p:cNvPr id="3" name="Picture 2"/>
            <p:cNvPicPr>
              <a:picLocks noChangeAspect="1"/>
            </p:cNvPicPr>
            <p:nvPr/>
          </p:nvPicPr>
          <p:blipFill>
            <a:blip r:embed="rId2"/>
            <a:stretch>
              <a:fillRect/>
            </a:stretch>
          </p:blipFill>
          <p:spPr>
            <a:xfrm>
              <a:off x="0" y="3742001"/>
              <a:ext cx="3048000" cy="601399"/>
            </a:xfrm>
            <a:prstGeom prst="rect">
              <a:avLst/>
            </a:prstGeom>
          </p:spPr>
        </p:pic>
        <p:pic>
          <p:nvPicPr>
            <p:cNvPr id="4" name="Picture 3"/>
            <p:cNvPicPr>
              <a:picLocks noChangeAspect="1"/>
            </p:cNvPicPr>
            <p:nvPr/>
          </p:nvPicPr>
          <p:blipFill>
            <a:blip r:embed="rId3"/>
            <a:stretch>
              <a:fillRect/>
            </a:stretch>
          </p:blipFill>
          <p:spPr>
            <a:xfrm>
              <a:off x="152400" y="4293789"/>
              <a:ext cx="8009114" cy="1465529"/>
            </a:xfrm>
            <a:prstGeom prst="rect">
              <a:avLst/>
            </a:prstGeom>
          </p:spPr>
        </p:pic>
        <p:pic>
          <p:nvPicPr>
            <p:cNvPr id="6" name="Picture 5"/>
            <p:cNvPicPr>
              <a:picLocks noChangeAspect="1"/>
            </p:cNvPicPr>
            <p:nvPr/>
          </p:nvPicPr>
          <p:blipFill>
            <a:blip r:embed="rId4"/>
            <a:stretch>
              <a:fillRect/>
            </a:stretch>
          </p:blipFill>
          <p:spPr>
            <a:xfrm>
              <a:off x="8467" y="5616575"/>
              <a:ext cx="7667625" cy="1019175"/>
            </a:xfrm>
            <a:prstGeom prst="rect">
              <a:avLst/>
            </a:prstGeom>
          </p:spPr>
        </p:pic>
      </p:grpSp>
    </p:spTree>
    <p:extLst>
      <p:ext uri="{BB962C8B-B14F-4D97-AF65-F5344CB8AC3E}">
        <p14:creationId xmlns:p14="http://schemas.microsoft.com/office/powerpoint/2010/main" val="3898483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6368220" y="3392832"/>
            <a:ext cx="2597184" cy="1394719"/>
            <a:chOff x="4762894" y="7883216"/>
            <a:chExt cx="2674757" cy="1516755"/>
          </a:xfrm>
        </p:grpSpPr>
        <p:pic>
          <p:nvPicPr>
            <p:cNvPr id="69" name="Picture 68" descr="Image result for webin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894" y="7883216"/>
              <a:ext cx="2645540" cy="1516755"/>
            </a:xfrm>
            <a:prstGeom prst="rect">
              <a:avLst/>
            </a:prstGeom>
            <a:noFill/>
            <a:extLst>
              <a:ext uri="{909E8E84-426E-40DD-AFC4-6F175D3DCCD1}">
                <a14:hiddenFill xmlns:a14="http://schemas.microsoft.com/office/drawing/2010/main">
                  <a:solidFill>
                    <a:srgbClr val="FFFFFF"/>
                  </a:solidFill>
                </a14:hiddenFill>
              </a:ext>
            </a:extLst>
          </p:spPr>
        </p:pic>
        <p:sp>
          <p:nvSpPr>
            <p:cNvPr id="70" name="Text Placeholder 2"/>
            <p:cNvSpPr txBox="1">
              <a:spLocks/>
            </p:cNvSpPr>
            <p:nvPr/>
          </p:nvSpPr>
          <p:spPr>
            <a:xfrm>
              <a:off x="5702300" y="7973402"/>
              <a:ext cx="1735351" cy="1121454"/>
            </a:xfrm>
            <a:prstGeom prst="rect">
              <a:avLst/>
            </a:prstGeom>
          </p:spPr>
          <p:txBody>
            <a:bodyPr vert="horz" lIns="91440" tIns="45720" rIns="91440" bIns="45720" rtlCol="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600" b="1" dirty="0"/>
                <a:t>18 </a:t>
              </a:r>
              <a:r>
                <a:rPr lang="en-US" sz="1200" dirty="0"/>
                <a:t>webinars</a:t>
              </a:r>
            </a:p>
            <a:p>
              <a:pPr algn="ctr"/>
              <a:r>
                <a:rPr lang="en-US" sz="1600" b="1" dirty="0"/>
                <a:t>150 </a:t>
              </a:r>
              <a:r>
                <a:rPr lang="en-US" sz="1200" dirty="0"/>
                <a:t>avg. attendees</a:t>
              </a:r>
            </a:p>
          </p:txBody>
        </p:sp>
      </p:grpSp>
      <p:pic>
        <p:nvPicPr>
          <p:cNvPr id="67" name="Picture 6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633" y="924985"/>
            <a:ext cx="2281183" cy="445024"/>
          </a:xfrm>
          <a:prstGeom prst="rect">
            <a:avLst/>
          </a:prstGeom>
        </p:spPr>
      </p:pic>
      <p:sp>
        <p:nvSpPr>
          <p:cNvPr id="68" name="Text Placeholder 2"/>
          <p:cNvSpPr txBox="1">
            <a:spLocks/>
          </p:cNvSpPr>
          <p:nvPr/>
        </p:nvSpPr>
        <p:spPr>
          <a:xfrm>
            <a:off x="134633" y="1370009"/>
            <a:ext cx="3021351" cy="1850652"/>
          </a:xfrm>
          <a:prstGeom prst="rect">
            <a:avLst/>
          </a:prstGeom>
        </p:spPr>
        <p:txBody>
          <a:bodyP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dirty="0"/>
              <a:t>4,300+</a:t>
            </a:r>
            <a:r>
              <a:rPr lang="en-US" sz="1400" b="1" dirty="0"/>
              <a:t> </a:t>
            </a:r>
            <a:r>
              <a:rPr lang="en-US" sz="1400" dirty="0"/>
              <a:t>advocates…</a:t>
            </a:r>
          </a:p>
          <a:p>
            <a:r>
              <a:rPr lang="en-US" sz="1400" dirty="0"/>
              <a:t>Have sent </a:t>
            </a:r>
            <a:r>
              <a:rPr lang="en-US" b="1" dirty="0"/>
              <a:t>15,000+ </a:t>
            </a:r>
            <a:r>
              <a:rPr lang="en-US" sz="1400" dirty="0"/>
              <a:t>messages…</a:t>
            </a:r>
          </a:p>
          <a:p>
            <a:r>
              <a:rPr lang="en-US" sz="1400" dirty="0"/>
              <a:t>And made </a:t>
            </a:r>
            <a:r>
              <a:rPr lang="en-US" b="1" dirty="0"/>
              <a:t>3,000+</a:t>
            </a:r>
            <a:r>
              <a:rPr lang="en-US" sz="1400" b="1" dirty="0"/>
              <a:t> </a:t>
            </a:r>
            <a:r>
              <a:rPr lang="en-US" sz="1400" dirty="0"/>
              <a:t>phone calls…</a:t>
            </a:r>
          </a:p>
          <a:p>
            <a:r>
              <a:rPr lang="en-US" sz="1400" dirty="0"/>
              <a:t>Reaching at least </a:t>
            </a:r>
            <a:r>
              <a:rPr lang="en-US" b="1" dirty="0"/>
              <a:t>498</a:t>
            </a:r>
            <a:r>
              <a:rPr lang="en-US" sz="1400" b="1" dirty="0"/>
              <a:t> </a:t>
            </a:r>
            <a:r>
              <a:rPr lang="en-US" sz="1400" dirty="0"/>
              <a:t>legislators</a:t>
            </a:r>
            <a:endParaRPr lang="en-US" sz="1200" dirty="0"/>
          </a:p>
        </p:txBody>
      </p:sp>
      <p:grpSp>
        <p:nvGrpSpPr>
          <p:cNvPr id="40" name="Group 39"/>
          <p:cNvGrpSpPr/>
          <p:nvPr/>
        </p:nvGrpSpPr>
        <p:grpSpPr>
          <a:xfrm>
            <a:off x="176900" y="2567211"/>
            <a:ext cx="3590544" cy="1811138"/>
            <a:chOff x="414295" y="2697559"/>
            <a:chExt cx="3590544" cy="1811138"/>
          </a:xfrm>
        </p:grpSpPr>
        <p:sp>
          <p:nvSpPr>
            <p:cNvPr id="64" name="Rectangle 63"/>
            <p:cNvSpPr/>
            <p:nvPr/>
          </p:nvSpPr>
          <p:spPr>
            <a:xfrm>
              <a:off x="456459" y="3113104"/>
              <a:ext cx="3513472" cy="1384995"/>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50" i="1" dirty="0">
                  <a:latin typeface="Times New Roman" panose="02020603050405020304" pitchFamily="18" charset="0"/>
                  <a:ea typeface="Calibri" panose="020F0502020204030204" pitchFamily="34" charset="0"/>
                </a:rPr>
                <a:t>June 30, 2017</a:t>
              </a:r>
            </a:p>
            <a:p>
              <a:r>
                <a:rPr lang="en-US" sz="1050" dirty="0">
                  <a:latin typeface="Times New Roman" panose="02020603050405020304" pitchFamily="18" charset="0"/>
                  <a:ea typeface="Calibri" panose="020F0502020204030204" pitchFamily="34" charset="0"/>
                </a:rPr>
                <a:t>“When it comes to other illnesses like </a:t>
              </a:r>
              <a:r>
                <a:rPr lang="en-US" sz="1050" u="sng" dirty="0">
                  <a:solidFill>
                    <a:srgbClr val="0000FF"/>
                  </a:solidFill>
                  <a:latin typeface="Times New Roman" panose="02020603050405020304" pitchFamily="18" charset="0"/>
                  <a:ea typeface="Calibri" panose="020F0502020204030204" pitchFamily="34" charset="0"/>
                  <a:hlinkClick r:id="rId4" tooltip="In-depth reference and news articles about Breast cancer."/>
                </a:rPr>
                <a:t>breast cancer</a:t>
              </a:r>
              <a:r>
                <a:rPr lang="en-US" sz="1050" dirty="0">
                  <a:latin typeface="Times New Roman" panose="02020603050405020304" pitchFamily="18" charset="0"/>
                  <a:ea typeface="Calibri" panose="020F0502020204030204" pitchFamily="34" charset="0"/>
                </a:rPr>
                <a:t> or heart disease, we’d never rely solely on grants for treatment — because we know that grants are not substitutes for health coverage,” said </a:t>
              </a:r>
              <a:r>
                <a:rPr lang="en-US" sz="1050" b="1" dirty="0">
                  <a:latin typeface="Times New Roman" panose="02020603050405020304" pitchFamily="18" charset="0"/>
                  <a:ea typeface="Calibri" panose="020F0502020204030204" pitchFamily="34" charset="0"/>
                </a:rPr>
                <a:t>Linda Rosenberg</a:t>
              </a:r>
              <a:r>
                <a:rPr lang="en-US" sz="1050" dirty="0">
                  <a:latin typeface="Times New Roman" panose="02020603050405020304" pitchFamily="18" charset="0"/>
                  <a:ea typeface="Calibri" panose="020F0502020204030204" pitchFamily="34" charset="0"/>
                </a:rPr>
                <a:t>, president and chief executive of the </a:t>
              </a:r>
              <a:r>
                <a:rPr lang="en-US" sz="1050" b="1" dirty="0">
                  <a:latin typeface="Times New Roman" panose="02020603050405020304" pitchFamily="18" charset="0"/>
                  <a:ea typeface="Calibri" panose="020F0502020204030204" pitchFamily="34" charset="0"/>
                </a:rPr>
                <a:t>National Council for Behavioral Health</a:t>
              </a:r>
              <a:r>
                <a:rPr lang="en-US" sz="1050" dirty="0">
                  <a:latin typeface="Times New Roman" panose="02020603050405020304" pitchFamily="18" charset="0"/>
                  <a:ea typeface="Calibri" panose="020F0502020204030204" pitchFamily="34" charset="0"/>
                </a:rPr>
                <a:t>, which represents treatment providers. “Addiction is no different.”</a:t>
              </a:r>
            </a:p>
          </p:txBody>
        </p:sp>
        <p:pic>
          <p:nvPicPr>
            <p:cNvPr id="65" name="Picture 64" descr="Image result for new york times masthead"/>
            <p:cNvPicPr>
              <a:picLocks noChangeAspect="1" noChangeArrowheads="1"/>
            </p:cNvPicPr>
            <p:nvPr/>
          </p:nvPicPr>
          <p:blipFill rotWithShape="1">
            <a:blip r:embed="rId5">
              <a:extLst>
                <a:ext uri="{28A0092B-C50C-407E-A947-70E740481C1C}">
                  <a14:useLocalDpi xmlns:a14="http://schemas.microsoft.com/office/drawing/2010/main" val="0"/>
                </a:ext>
              </a:extLst>
            </a:blip>
            <a:srcRect l="463" t="34076" r="-463" b="37414"/>
            <a:stretch/>
          </p:blipFill>
          <p:spPr bwMode="auto">
            <a:xfrm>
              <a:off x="928898" y="2741313"/>
              <a:ext cx="2776220" cy="436856"/>
            </a:xfrm>
            <a:prstGeom prst="rect">
              <a:avLst/>
            </a:prstGeom>
            <a:noFill/>
            <a:extLst>
              <a:ext uri="{909E8E84-426E-40DD-AFC4-6F175D3DCCD1}">
                <a14:hiddenFill xmlns:a14="http://schemas.microsoft.com/office/drawing/2010/main">
                  <a:solidFill>
                    <a:srgbClr val="FFFFFF"/>
                  </a:solidFill>
                </a14:hiddenFill>
              </a:ext>
            </a:extLst>
          </p:spPr>
        </p:pic>
        <p:sp>
          <p:nvSpPr>
            <p:cNvPr id="66" name="Rectangle: Rounded Corners 65"/>
            <p:cNvSpPr/>
            <p:nvPr/>
          </p:nvSpPr>
          <p:spPr>
            <a:xfrm>
              <a:off x="414295" y="2697559"/>
              <a:ext cx="3590544" cy="1811138"/>
            </a:xfrm>
            <a:prstGeom prst="roundRect">
              <a:avLst>
                <a:gd name="adj" fmla="val 234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pic>
        <p:nvPicPr>
          <p:cNvPr id="41" name="Picture 40"/>
          <p:cNvPicPr>
            <a:picLocks noChangeAspect="1"/>
          </p:cNvPicPr>
          <p:nvPr/>
        </p:nvPicPr>
        <p:blipFill>
          <a:blip r:embed="rId6"/>
          <a:stretch>
            <a:fillRect/>
          </a:stretch>
        </p:blipFill>
        <p:spPr>
          <a:xfrm>
            <a:off x="5932917" y="1776402"/>
            <a:ext cx="3053640" cy="1598072"/>
          </a:xfrm>
          <a:prstGeom prst="rect">
            <a:avLst/>
          </a:prstGeom>
          <a:effectLst/>
        </p:spPr>
      </p:pic>
      <p:sp>
        <p:nvSpPr>
          <p:cNvPr id="42" name="TextBox 16"/>
          <p:cNvSpPr txBox="1"/>
          <p:nvPr/>
        </p:nvSpPr>
        <p:spPr>
          <a:xfrm>
            <a:off x="3844842" y="1818371"/>
            <a:ext cx="1988415" cy="120032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b="1" dirty="0"/>
              <a:t>Print ads </a:t>
            </a:r>
            <a:r>
              <a:rPr lang="en-US" sz="1600" dirty="0"/>
              <a:t>placed in </a:t>
            </a:r>
            <a:r>
              <a:rPr lang="en-US" sz="2000" b="1" dirty="0"/>
              <a:t>10</a:t>
            </a:r>
            <a:r>
              <a:rPr lang="en-US" sz="2000" dirty="0"/>
              <a:t> </a:t>
            </a:r>
            <a:r>
              <a:rPr lang="en-US" sz="1600" dirty="0"/>
              <a:t>state &amp; </a:t>
            </a:r>
            <a:r>
              <a:rPr lang="en-US" sz="1600" dirty="0" err="1"/>
              <a:t>nat’l</a:t>
            </a:r>
            <a:r>
              <a:rPr lang="en-US" sz="1600" dirty="0"/>
              <a:t> newspapers  •  </a:t>
            </a:r>
            <a:r>
              <a:rPr lang="en-US" sz="1600" b="1" dirty="0"/>
              <a:t>Radio ads </a:t>
            </a:r>
            <a:r>
              <a:rPr lang="en-US" sz="1600" dirty="0"/>
              <a:t>ran in </a:t>
            </a:r>
            <a:r>
              <a:rPr lang="en-US" sz="2000" b="1" dirty="0"/>
              <a:t>3</a:t>
            </a:r>
            <a:r>
              <a:rPr lang="en-US" sz="1600" b="1" dirty="0"/>
              <a:t> </a:t>
            </a:r>
            <a:r>
              <a:rPr lang="en-US" sz="1600" dirty="0"/>
              <a:t>states</a:t>
            </a:r>
          </a:p>
        </p:txBody>
      </p:sp>
      <p:grpSp>
        <p:nvGrpSpPr>
          <p:cNvPr id="43" name="Group 42"/>
          <p:cNvGrpSpPr/>
          <p:nvPr/>
        </p:nvGrpSpPr>
        <p:grpSpPr>
          <a:xfrm>
            <a:off x="2512261" y="918936"/>
            <a:ext cx="4275352" cy="813710"/>
            <a:chOff x="3215880" y="1239752"/>
            <a:chExt cx="4346986" cy="813710"/>
          </a:xfrm>
        </p:grpSpPr>
        <p:sp>
          <p:nvSpPr>
            <p:cNvPr id="61" name="Rectangle: Rounded Corners 60"/>
            <p:cNvSpPr/>
            <p:nvPr/>
          </p:nvSpPr>
          <p:spPr>
            <a:xfrm>
              <a:off x="3215880" y="1239752"/>
              <a:ext cx="4282199" cy="813710"/>
            </a:xfrm>
            <a:prstGeom prst="roundRect">
              <a:avLst>
                <a:gd name="adj" fmla="val 585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2" name="TextBox 19"/>
            <p:cNvSpPr txBox="1"/>
            <p:nvPr/>
          </p:nvSpPr>
          <p:spPr>
            <a:xfrm>
              <a:off x="3286693" y="1291538"/>
              <a:ext cx="724525"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4000" b="1" dirty="0">
                  <a:solidFill>
                    <a:schemeClr val="accent1">
                      <a:lumMod val="75000"/>
                    </a:schemeClr>
                  </a:solidFill>
                </a:rPr>
                <a:t>91</a:t>
              </a:r>
              <a:endParaRPr lang="en-US" dirty="0"/>
            </a:p>
          </p:txBody>
        </p:sp>
        <p:sp>
          <p:nvSpPr>
            <p:cNvPr id="63" name="Rectangle 62"/>
            <p:cNvSpPr/>
            <p:nvPr/>
          </p:nvSpPr>
          <p:spPr>
            <a:xfrm>
              <a:off x="3904397" y="1401961"/>
              <a:ext cx="3658469" cy="52322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b="1" dirty="0"/>
                <a:t>Meetings held with Congressional offices by National Council staff &amp; lobbyists </a:t>
              </a:r>
            </a:p>
          </p:txBody>
        </p:sp>
      </p:grpSp>
      <p:grpSp>
        <p:nvGrpSpPr>
          <p:cNvPr id="44" name="Group 43"/>
          <p:cNvGrpSpPr/>
          <p:nvPr/>
        </p:nvGrpSpPr>
        <p:grpSpPr>
          <a:xfrm>
            <a:off x="3801299" y="3021157"/>
            <a:ext cx="2328164" cy="2138607"/>
            <a:chOff x="5012286" y="4801680"/>
            <a:chExt cx="2328164" cy="2138607"/>
          </a:xfrm>
        </p:grpSpPr>
        <p:pic>
          <p:nvPicPr>
            <p:cNvPr id="59" name="Picture 58" descr="Image result for twitter logo"/>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12286" y="4801680"/>
              <a:ext cx="2328164" cy="2138607"/>
            </a:xfrm>
            <a:prstGeom prst="rect">
              <a:avLst/>
            </a:prstGeom>
            <a:noFill/>
            <a:extLst>
              <a:ext uri="{909E8E84-426E-40DD-AFC4-6F175D3DCCD1}">
                <a14:hiddenFill xmlns:a14="http://schemas.microsoft.com/office/drawing/2010/main">
                  <a:solidFill>
                    <a:srgbClr val="FFFFFF"/>
                  </a:solidFill>
                </a14:hiddenFill>
              </a:ext>
            </a:extLst>
          </p:spPr>
        </p:pic>
        <p:sp>
          <p:nvSpPr>
            <p:cNvPr id="60" name="Rectangle 59"/>
            <p:cNvSpPr/>
            <p:nvPr/>
          </p:nvSpPr>
          <p:spPr>
            <a:xfrm>
              <a:off x="5319180" y="5018179"/>
              <a:ext cx="2021270" cy="156966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tabLst>
                  <a:tab pos="457200" algn="l"/>
                </a:tabLst>
              </a:pPr>
              <a:r>
                <a:rPr lang="en-US" sz="1600" b="1" dirty="0">
                  <a:latin typeface="Calibri" panose="020F0502020204030204" pitchFamily="34" charset="0"/>
                  <a:ea typeface="Times New Roman" panose="02020603050405020304" pitchFamily="18" charset="0"/>
                  <a:cs typeface="Times New Roman" panose="02020603050405020304" pitchFamily="18" charset="0"/>
                </a:rPr>
                <a:t>       #unite4bh</a:t>
              </a:r>
            </a:p>
            <a:p>
              <a:pPr>
                <a:tabLst>
                  <a:tab pos="457200" algn="l"/>
                </a:tabLst>
              </a:pPr>
              <a:r>
                <a:rPr lang="en-US" sz="1600" b="1" dirty="0">
                  <a:latin typeface="Calibri" panose="020F0502020204030204" pitchFamily="34" charset="0"/>
                  <a:ea typeface="Times New Roman" panose="02020603050405020304" pitchFamily="18" charset="0"/>
                  <a:cs typeface="Times New Roman" panose="02020603050405020304" pitchFamily="18" charset="0"/>
                </a:rPr>
                <a:t>19.348M</a:t>
              </a:r>
              <a:r>
                <a:rPr lang="en-US" sz="1200" dirty="0">
                  <a:latin typeface="Calibri" panose="020F0502020204030204" pitchFamily="34" charset="0"/>
                  <a:ea typeface="Times New Roman" panose="02020603050405020304" pitchFamily="18" charset="0"/>
                  <a:cs typeface="Times New Roman" panose="02020603050405020304" pitchFamily="18" charset="0"/>
                </a:rPr>
                <a:t> Impressions</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tabLst>
                  <a:tab pos="457200" algn="l"/>
                </a:tabLst>
              </a:pPr>
              <a:r>
                <a:rPr lang="en-US" sz="1600" b="1" dirty="0">
                  <a:latin typeface="Calibri" panose="020F0502020204030204" pitchFamily="34" charset="0"/>
                  <a:ea typeface="Times New Roman" panose="02020603050405020304" pitchFamily="18" charset="0"/>
                  <a:cs typeface="Times New Roman" panose="02020603050405020304" pitchFamily="18" charset="0"/>
                </a:rPr>
                <a:t>3,899</a:t>
              </a:r>
              <a:r>
                <a:rPr lang="en-US" sz="1200" dirty="0">
                  <a:latin typeface="Calibri" panose="020F0502020204030204" pitchFamily="34" charset="0"/>
                  <a:ea typeface="Times New Roman" panose="02020603050405020304" pitchFamily="18" charset="0"/>
                  <a:cs typeface="Times New Roman" panose="02020603050405020304" pitchFamily="18" charset="0"/>
                </a:rPr>
                <a:t> Tweets</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tabLst>
                  <a:tab pos="457200" algn="l"/>
                </a:tabLst>
              </a:pPr>
              <a:r>
                <a:rPr lang="en-US" sz="1600" b="1" dirty="0">
                  <a:latin typeface="Calibri" panose="020F0502020204030204" pitchFamily="34" charset="0"/>
                  <a:ea typeface="Times New Roman" panose="02020603050405020304" pitchFamily="18" charset="0"/>
                  <a:cs typeface="Times New Roman" panose="02020603050405020304" pitchFamily="18" charset="0"/>
                </a:rPr>
                <a:t>1,407 </a:t>
              </a:r>
              <a:r>
                <a:rPr lang="en-US" sz="1200" dirty="0">
                  <a:latin typeface="Calibri" panose="020F0502020204030204" pitchFamily="34" charset="0"/>
                  <a:ea typeface="Times New Roman" panose="02020603050405020304" pitchFamily="18" charset="0"/>
                  <a:cs typeface="Times New Roman" panose="02020603050405020304" pitchFamily="18" charset="0"/>
                </a:rPr>
                <a:t>Participants</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tabLst>
                  <a:tab pos="457200" algn="l"/>
                </a:tabLst>
              </a:pPr>
              <a:r>
                <a:rPr lang="en-US" sz="1600" b="1" dirty="0">
                  <a:latin typeface="Calibri" panose="020F0502020204030204" pitchFamily="34" charset="0"/>
                  <a:ea typeface="Times New Roman" panose="02020603050405020304" pitchFamily="18" charset="0"/>
                  <a:cs typeface="Times New Roman" panose="02020603050405020304" pitchFamily="18" charset="0"/>
                </a:rPr>
                <a:t>1</a:t>
              </a:r>
              <a:r>
                <a:rPr lang="en-US" sz="1200" dirty="0">
                  <a:latin typeface="Calibri" panose="020F0502020204030204" pitchFamily="34" charset="0"/>
                  <a:ea typeface="Times New Roman" panose="02020603050405020304" pitchFamily="18" charset="0"/>
                  <a:cs typeface="Times New Roman" panose="02020603050405020304" pitchFamily="18" charset="0"/>
                </a:rPr>
                <a:t> </a:t>
              </a:r>
              <a:r>
                <a:rPr lang="en-US" sz="1200" dirty="0" err="1">
                  <a:latin typeface="Calibri" panose="020F0502020204030204" pitchFamily="34" charset="0"/>
                  <a:ea typeface="Times New Roman" panose="02020603050405020304" pitchFamily="18" charset="0"/>
                  <a:cs typeface="Times New Roman" panose="02020603050405020304" pitchFamily="18" charset="0"/>
                </a:rPr>
                <a:t>Avg</a:t>
              </a:r>
              <a:r>
                <a:rPr lang="en-US" sz="1200" dirty="0">
                  <a:latin typeface="Calibri" panose="020F0502020204030204" pitchFamily="34" charset="0"/>
                  <a:ea typeface="Times New Roman" panose="02020603050405020304" pitchFamily="18" charset="0"/>
                  <a:cs typeface="Times New Roman" panose="02020603050405020304" pitchFamily="18" charset="0"/>
                </a:rPr>
                <a:t> Tweets/Hour</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tabLst>
                  <a:tab pos="457200" algn="l"/>
                </a:tabLst>
              </a:pPr>
              <a:r>
                <a:rPr lang="en-US" sz="1600" b="1" dirty="0">
                  <a:latin typeface="Calibri" panose="020F0502020204030204" pitchFamily="34" charset="0"/>
                  <a:ea typeface="Times New Roman" panose="02020603050405020304" pitchFamily="18" charset="0"/>
                  <a:cs typeface="Times New Roman" panose="02020603050405020304" pitchFamily="18" charset="0"/>
                </a:rPr>
                <a:t>3</a:t>
              </a:r>
              <a:r>
                <a:rPr lang="en-US" sz="1200" dirty="0">
                  <a:latin typeface="Calibri" panose="020F0502020204030204" pitchFamily="34" charset="0"/>
                  <a:ea typeface="Times New Roman" panose="02020603050405020304" pitchFamily="18" charset="0"/>
                  <a:cs typeface="Times New Roman" panose="02020603050405020304" pitchFamily="18" charset="0"/>
                </a:rPr>
                <a:t> </a:t>
              </a:r>
              <a:r>
                <a:rPr lang="en-US" sz="1200" dirty="0" err="1">
                  <a:latin typeface="Calibri" panose="020F0502020204030204" pitchFamily="34" charset="0"/>
                  <a:ea typeface="Times New Roman" panose="02020603050405020304" pitchFamily="18" charset="0"/>
                  <a:cs typeface="Times New Roman" panose="02020603050405020304" pitchFamily="18" charset="0"/>
                </a:rPr>
                <a:t>Avg</a:t>
              </a:r>
              <a:r>
                <a:rPr lang="en-US" sz="1200" dirty="0">
                  <a:latin typeface="Calibri" panose="020F0502020204030204" pitchFamily="34" charset="0"/>
                  <a:ea typeface="Times New Roman" panose="02020603050405020304" pitchFamily="18" charset="0"/>
                  <a:cs typeface="Times New Roman" panose="02020603050405020304" pitchFamily="18" charset="0"/>
                </a:rPr>
                <a:t> Tweets/Participant</a:t>
              </a:r>
              <a:endParaRPr lang="en-US" sz="1200" dirty="0">
                <a:latin typeface="Calibri" panose="020F0502020204030204" pitchFamily="34" charset="0"/>
                <a:ea typeface="Calibri" panose="020F0502020204030204" pitchFamily="34" charset="0"/>
                <a:cs typeface="Times New Roman" panose="02020603050405020304" pitchFamily="18" charset="0"/>
              </a:endParaRPr>
            </a:p>
          </p:txBody>
        </p:sp>
      </p:grpSp>
      <p:sp>
        <p:nvSpPr>
          <p:cNvPr id="45" name="Rectangle 44"/>
          <p:cNvSpPr/>
          <p:nvPr/>
        </p:nvSpPr>
        <p:spPr>
          <a:xfrm>
            <a:off x="88613" y="4358460"/>
            <a:ext cx="3555239" cy="584775"/>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tabLst>
                <a:tab pos="457200" algn="l"/>
              </a:tabLst>
            </a:pPr>
            <a:r>
              <a:rPr lang="en-US" sz="1600" b="1" dirty="0">
                <a:latin typeface="Calibri" panose="020F0502020204030204" pitchFamily="34" charset="0"/>
                <a:ea typeface="Times New Roman" panose="02020603050405020304" pitchFamily="18" charset="0"/>
                <a:cs typeface="Times New Roman" panose="02020603050405020304" pitchFamily="18" charset="0"/>
              </a:rPr>
              <a:t>44 </a:t>
            </a:r>
            <a:r>
              <a:rPr lang="en-US" sz="1200" dirty="0">
                <a:latin typeface="Calibri" panose="020F0502020204030204" pitchFamily="34" charset="0"/>
                <a:ea typeface="Times New Roman" panose="02020603050405020304" pitchFamily="18" charset="0"/>
                <a:cs typeface="Times New Roman" panose="02020603050405020304" pitchFamily="18" charset="0"/>
              </a:rPr>
              <a:t>unique press hits  •  </a:t>
            </a:r>
            <a:r>
              <a:rPr lang="en-US" sz="1600" b="1" dirty="0">
                <a:latin typeface="Calibri" panose="020F0502020204030204" pitchFamily="34" charset="0"/>
                <a:ea typeface="Times New Roman" panose="02020603050405020304" pitchFamily="18" charset="0"/>
                <a:cs typeface="Times New Roman" panose="02020603050405020304" pitchFamily="18" charset="0"/>
              </a:rPr>
              <a:t>4</a:t>
            </a:r>
            <a:r>
              <a:rPr lang="en-US" sz="1200" b="1" dirty="0">
                <a:latin typeface="Calibri" panose="020F0502020204030204" pitchFamily="34" charset="0"/>
                <a:ea typeface="Times New Roman" panose="02020603050405020304" pitchFamily="18" charset="0"/>
                <a:cs typeface="Times New Roman" panose="02020603050405020304" pitchFamily="18" charset="0"/>
              </a:rPr>
              <a:t> </a:t>
            </a:r>
            <a:r>
              <a:rPr lang="en-US" sz="1200" dirty="0">
                <a:latin typeface="Calibri" panose="020F0502020204030204" pitchFamily="34" charset="0"/>
                <a:ea typeface="Times New Roman" panose="02020603050405020304" pitchFamily="18" charset="0"/>
                <a:cs typeface="Times New Roman" panose="02020603050405020304" pitchFamily="18" charset="0"/>
              </a:rPr>
              <a:t>op-eds published</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1600" b="1" dirty="0">
                <a:latin typeface="Calibri" panose="020F0502020204030204" pitchFamily="34" charset="0"/>
                <a:ea typeface="Times New Roman" panose="02020603050405020304" pitchFamily="18" charset="0"/>
              </a:rPr>
              <a:t>3</a:t>
            </a:r>
            <a:r>
              <a:rPr lang="en-US" sz="1200" dirty="0">
                <a:latin typeface="Calibri" panose="020F0502020204030204" pitchFamily="34" charset="0"/>
                <a:ea typeface="Times New Roman" panose="02020603050405020304" pitchFamily="18" charset="0"/>
              </a:rPr>
              <a:t> National Council statements</a:t>
            </a:r>
            <a:endParaRPr lang="en-US" sz="1200" dirty="0"/>
          </a:p>
        </p:txBody>
      </p:sp>
      <p:grpSp>
        <p:nvGrpSpPr>
          <p:cNvPr id="46" name="Group 45"/>
          <p:cNvGrpSpPr/>
          <p:nvPr/>
        </p:nvGrpSpPr>
        <p:grpSpPr>
          <a:xfrm>
            <a:off x="74098" y="4920273"/>
            <a:ext cx="4347572" cy="1058147"/>
            <a:chOff x="574186" y="5818913"/>
            <a:chExt cx="4347572" cy="1058147"/>
          </a:xfrm>
        </p:grpSpPr>
        <p:sp>
          <p:nvSpPr>
            <p:cNvPr id="55" name="Rectangle: Rounded Corners 54"/>
            <p:cNvSpPr/>
            <p:nvPr/>
          </p:nvSpPr>
          <p:spPr>
            <a:xfrm>
              <a:off x="574186" y="5818913"/>
              <a:ext cx="4347572" cy="1058147"/>
            </a:xfrm>
            <a:prstGeom prst="roundRect">
              <a:avLst>
                <a:gd name="adj" fmla="val 2343"/>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nvGrpSpPr>
            <p:cNvPr id="56" name="Group 55"/>
            <p:cNvGrpSpPr/>
            <p:nvPr/>
          </p:nvGrpSpPr>
          <p:grpSpPr>
            <a:xfrm>
              <a:off x="574186" y="5868963"/>
              <a:ext cx="4347572" cy="950280"/>
              <a:chOff x="574186" y="5868963"/>
              <a:chExt cx="4347572" cy="950280"/>
            </a:xfrm>
          </p:grpSpPr>
          <p:sp>
            <p:nvSpPr>
              <p:cNvPr id="57" name="Rectangle 56"/>
              <p:cNvSpPr/>
              <p:nvPr/>
            </p:nvSpPr>
            <p:spPr>
              <a:xfrm>
                <a:off x="574186" y="5868963"/>
                <a:ext cx="4347572" cy="461665"/>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dirty="0">
                    <a:solidFill>
                      <a:schemeClr val="bg1"/>
                    </a:solidFill>
                  </a:rPr>
                  <a:t>282,192,223 and counting…</a:t>
                </a:r>
              </a:p>
            </p:txBody>
          </p:sp>
          <p:sp>
            <p:nvSpPr>
              <p:cNvPr id="58" name="Rectangle 57"/>
              <p:cNvSpPr/>
              <p:nvPr/>
            </p:nvSpPr>
            <p:spPr>
              <a:xfrm>
                <a:off x="616350" y="6296023"/>
                <a:ext cx="4305408" cy="52322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400" b="1" dirty="0">
                    <a:solidFill>
                      <a:schemeClr val="bg1"/>
                    </a:solidFill>
                  </a:rPr>
                  <a:t>Media impressions on stories where National Council member or staff were quoted</a:t>
                </a:r>
              </a:p>
            </p:txBody>
          </p:sp>
        </p:grpSp>
      </p:grpSp>
      <p:pic>
        <p:nvPicPr>
          <p:cNvPr id="47" name="Picture 4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62336" y="1863386"/>
            <a:ext cx="833031" cy="583122"/>
          </a:xfrm>
          <a:prstGeom prst="rect">
            <a:avLst/>
          </a:prstGeom>
        </p:spPr>
      </p:pic>
      <p:sp>
        <p:nvSpPr>
          <p:cNvPr id="48" name="TextBox 33"/>
          <p:cNvSpPr txBox="1"/>
          <p:nvPr/>
        </p:nvSpPr>
        <p:spPr>
          <a:xfrm>
            <a:off x="-4799888" y="5374671"/>
            <a:ext cx="4347572"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000" dirty="0"/>
              <a:t>Quotes appeared in: • New York Times • Washington Post • Stateline • Huffington Post • Vox • USA Today • Politico • Reuters • The Hill • CNN • NBC • Modern Healthcare • Bloomberg  •  VICE News • Behavioral Healthcare Magazine • and more…</a:t>
            </a:r>
          </a:p>
        </p:txBody>
      </p:sp>
      <p:pic>
        <p:nvPicPr>
          <p:cNvPr id="49" name="Picture 48"/>
          <p:cNvPicPr>
            <a:picLocks noChangeAspect="1"/>
          </p:cNvPicPr>
          <p:nvPr/>
        </p:nvPicPr>
        <p:blipFill rotWithShape="1">
          <a:blip r:embed="rId9">
            <a:extLst>
              <a:ext uri="{28A0092B-C50C-407E-A947-70E740481C1C}">
                <a14:useLocalDpi xmlns:a14="http://schemas.microsoft.com/office/drawing/2010/main" val="0"/>
              </a:ext>
            </a:extLst>
          </a:blip>
          <a:srcRect r="32638"/>
          <a:stretch/>
        </p:blipFill>
        <p:spPr>
          <a:xfrm>
            <a:off x="7546776" y="4809404"/>
            <a:ext cx="1332202" cy="1098715"/>
          </a:xfrm>
          <a:prstGeom prst="rect">
            <a:avLst/>
          </a:prstGeom>
        </p:spPr>
      </p:pic>
      <p:sp>
        <p:nvSpPr>
          <p:cNvPr id="50" name="TextBox 36"/>
          <p:cNvSpPr txBox="1"/>
          <p:nvPr/>
        </p:nvSpPr>
        <p:spPr>
          <a:xfrm>
            <a:off x="6922313" y="932792"/>
            <a:ext cx="2133076" cy="80021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Staff testified at </a:t>
            </a:r>
            <a:r>
              <a:rPr lang="en-US" b="1" dirty="0"/>
              <a:t>3 </a:t>
            </a:r>
            <a:r>
              <a:rPr lang="en-US" sz="1400" dirty="0"/>
              <a:t>committee hearings &amp;</a:t>
            </a:r>
            <a:br>
              <a:rPr lang="en-US" sz="1400" dirty="0"/>
            </a:br>
            <a:r>
              <a:rPr lang="en-US" sz="1400" dirty="0"/>
              <a:t>staff briefings</a:t>
            </a:r>
          </a:p>
        </p:txBody>
      </p:sp>
      <p:pic>
        <p:nvPicPr>
          <p:cNvPr id="51" name="Picture 50" descr="Image result for us capito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77669" y="4852110"/>
            <a:ext cx="1077875" cy="683798"/>
          </a:xfrm>
          <a:prstGeom prst="rect">
            <a:avLst/>
          </a:prstGeom>
          <a:noFill/>
          <a:extLst>
            <a:ext uri="{909E8E84-426E-40DD-AFC4-6F175D3DCCD1}">
              <a14:hiddenFill xmlns:a14="http://schemas.microsoft.com/office/drawing/2010/main">
                <a:solidFill>
                  <a:srgbClr val="FFFFFF"/>
                </a:solidFill>
              </a14:hiddenFill>
            </a:ext>
          </a:extLst>
        </p:spPr>
      </p:pic>
      <p:grpSp>
        <p:nvGrpSpPr>
          <p:cNvPr id="52" name="Group 51"/>
          <p:cNvGrpSpPr/>
          <p:nvPr/>
        </p:nvGrpSpPr>
        <p:grpSpPr>
          <a:xfrm>
            <a:off x="4719675" y="5080603"/>
            <a:ext cx="1158258" cy="899729"/>
            <a:chOff x="431947" y="8736585"/>
            <a:chExt cx="1158258" cy="899729"/>
          </a:xfrm>
        </p:grpSpPr>
        <p:sp>
          <p:nvSpPr>
            <p:cNvPr id="53" name="Rectangle: Rounded Corners 52"/>
            <p:cNvSpPr/>
            <p:nvPr/>
          </p:nvSpPr>
          <p:spPr>
            <a:xfrm>
              <a:off x="431947" y="8748981"/>
              <a:ext cx="1112524" cy="887333"/>
            </a:xfrm>
            <a:prstGeom prst="roundRect">
              <a:avLst>
                <a:gd name="adj" fmla="val 2343"/>
              </a:avLst>
            </a:prstGeom>
            <a:solidFill>
              <a:srgbClr val="E7E0E8"/>
            </a:solidFill>
            <a:ln>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4" name="TextBox 39"/>
            <p:cNvSpPr txBox="1"/>
            <p:nvPr/>
          </p:nvSpPr>
          <p:spPr>
            <a:xfrm>
              <a:off x="502193" y="8736585"/>
              <a:ext cx="1088012" cy="892552"/>
            </a:xfrm>
            <a:prstGeom prst="rect">
              <a:avLst/>
            </a:prstGeom>
            <a:noFill/>
            <a:ln>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b="1" dirty="0">
                  <a:solidFill>
                    <a:srgbClr val="800000"/>
                  </a:solidFill>
                </a:rPr>
                <a:t>14,316</a:t>
              </a:r>
              <a:r>
                <a:rPr lang="en-US" sz="1200" dirty="0">
                  <a:solidFill>
                    <a:srgbClr val="800000"/>
                  </a:solidFill>
                </a:rPr>
                <a:t> </a:t>
              </a:r>
              <a:br>
                <a:rPr lang="en-US" sz="1200" dirty="0"/>
              </a:br>
              <a:r>
                <a:rPr lang="en-US" sz="1200" dirty="0"/>
                <a:t>unique views,  Unite4BH website</a:t>
              </a:r>
            </a:p>
          </p:txBody>
        </p:sp>
      </p:grpSp>
      <p:sp>
        <p:nvSpPr>
          <p:cNvPr id="71" name="Rectangle 70"/>
          <p:cNvSpPr/>
          <p:nvPr/>
        </p:nvSpPr>
        <p:spPr>
          <a:xfrm flipH="1">
            <a:off x="-4457528" y="1822654"/>
            <a:ext cx="3662852" cy="830997"/>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b="1" dirty="0"/>
              <a:t>22 </a:t>
            </a:r>
            <a:r>
              <a:rPr lang="en-US" sz="1200" dirty="0"/>
              <a:t>State-specific Medicaid fact sheets</a:t>
            </a:r>
          </a:p>
          <a:p>
            <a:r>
              <a:rPr lang="en-US" sz="1600" b="1" dirty="0"/>
              <a:t>1</a:t>
            </a:r>
            <a:r>
              <a:rPr lang="en-US" sz="1200" dirty="0"/>
              <a:t> Medicaid expansion fact sheet</a:t>
            </a:r>
          </a:p>
          <a:p>
            <a:r>
              <a:rPr lang="en-US" sz="1600" b="1" dirty="0"/>
              <a:t>1 </a:t>
            </a:r>
            <a:r>
              <a:rPr lang="en-US" sz="1200" dirty="0"/>
              <a:t>Medicaid block grant/ per-capita cap fact sheet</a:t>
            </a:r>
          </a:p>
        </p:txBody>
      </p:sp>
      <p:pic>
        <p:nvPicPr>
          <p:cNvPr id="72" name="Picture 71"/>
          <p:cNvPicPr>
            <a:picLocks noChangeAspect="1"/>
          </p:cNvPicPr>
          <p:nvPr/>
        </p:nvPicPr>
        <p:blipFill>
          <a:blip r:embed="rId11"/>
          <a:stretch>
            <a:fillRect/>
          </a:stretch>
        </p:blipFill>
        <p:spPr>
          <a:xfrm flipH="1">
            <a:off x="-3665968" y="2782826"/>
            <a:ext cx="1884669" cy="2444126"/>
          </a:xfrm>
          <a:prstGeom prst="rect">
            <a:avLst/>
          </a:prstGeom>
          <a:ln>
            <a:solidFill>
              <a:schemeClr val="bg2">
                <a:lumMod val="90000"/>
              </a:schemeClr>
            </a:solidFill>
          </a:ln>
        </p:spPr>
      </p:pic>
      <p:pic>
        <p:nvPicPr>
          <p:cNvPr id="73" name="Picture 7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029389" y="608135"/>
            <a:ext cx="734620" cy="734620"/>
          </a:xfrm>
          <a:prstGeom prst="rect">
            <a:avLst/>
          </a:prstGeom>
        </p:spPr>
      </p:pic>
      <p:sp>
        <p:nvSpPr>
          <p:cNvPr id="37" name="Title 3">
            <a:extLst>
              <a:ext uri="{FF2B5EF4-FFF2-40B4-BE49-F238E27FC236}">
                <a16:creationId xmlns:a16="http://schemas.microsoft.com/office/drawing/2014/main" id="{89615B7F-0594-4D8D-A271-B6916CEF29E2}"/>
              </a:ext>
            </a:extLst>
          </p:cNvPr>
          <p:cNvSpPr txBox="1">
            <a:spLocks/>
          </p:cNvSpPr>
          <p:nvPr/>
        </p:nvSpPr>
        <p:spPr>
          <a:xfrm>
            <a:off x="79362" y="41152"/>
            <a:ext cx="8857672" cy="690416"/>
          </a:xfrm>
          <a:prstGeom prst="rect">
            <a:avLst/>
          </a:prstGeom>
        </p:spPr>
        <p:txBody>
          <a:bodyPr/>
          <a:lstStyle>
            <a:lvl1pPr algn="ctr" defTabSz="457200" rtl="0" eaLnBrk="1" latinLnBrk="0" hangingPunct="1">
              <a:spcBef>
                <a:spcPct val="0"/>
              </a:spcBef>
              <a:buNone/>
              <a:defRPr sz="4800" b="1" i="0" kern="1200" baseline="0">
                <a:solidFill>
                  <a:srgbClr val="558ED5"/>
                </a:solidFill>
                <a:latin typeface="Arial"/>
                <a:ea typeface="+mj-ea"/>
                <a:cs typeface="Arial"/>
              </a:defRPr>
            </a:lvl1pPr>
          </a:lstStyle>
          <a:p>
            <a:r>
              <a:rPr lang="en-US" sz="4000" dirty="0"/>
              <a:t>Unite4BH Rally Cry</a:t>
            </a:r>
          </a:p>
        </p:txBody>
      </p:sp>
    </p:spTree>
    <p:extLst>
      <p:ext uri="{BB962C8B-B14F-4D97-AF65-F5344CB8AC3E}">
        <p14:creationId xmlns:p14="http://schemas.microsoft.com/office/powerpoint/2010/main" val="1520288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a:srcRect t="2360" b="2063"/>
          <a:stretch/>
        </p:blipFill>
        <p:spPr>
          <a:xfrm>
            <a:off x="1885950" y="857250"/>
            <a:ext cx="5436394" cy="4629150"/>
          </a:xfrm>
          <a:prstGeom prst="rect">
            <a:avLst/>
          </a:prstGeom>
        </p:spPr>
      </p:pic>
    </p:spTree>
    <p:extLst>
      <p:ext uri="{BB962C8B-B14F-4D97-AF65-F5344CB8AC3E}">
        <p14:creationId xmlns:p14="http://schemas.microsoft.com/office/powerpoint/2010/main" val="967414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9AA9C9-A5B8-484D-9743-462C0ABAF30A}"/>
              </a:ext>
            </a:extLst>
          </p:cNvPr>
          <p:cNvSpPr>
            <a:spLocks noGrp="1"/>
          </p:cNvSpPr>
          <p:nvPr>
            <p:ph type="title"/>
          </p:nvPr>
        </p:nvSpPr>
        <p:spPr>
          <a:xfrm>
            <a:off x="548137" y="369126"/>
            <a:ext cx="8229600" cy="690416"/>
          </a:xfrm>
        </p:spPr>
        <p:txBody>
          <a:bodyPr/>
          <a:lstStyle/>
          <a:p>
            <a:r>
              <a:rPr lang="en-US" dirty="0"/>
              <a:t>Where are we now?</a:t>
            </a:r>
          </a:p>
        </p:txBody>
      </p:sp>
      <p:grpSp>
        <p:nvGrpSpPr>
          <p:cNvPr id="5" name="Group 4">
            <a:extLst>
              <a:ext uri="{FF2B5EF4-FFF2-40B4-BE49-F238E27FC236}">
                <a16:creationId xmlns:a16="http://schemas.microsoft.com/office/drawing/2014/main" id="{AF0CF1BD-987E-4181-A19E-D8ED72B69D01}"/>
              </a:ext>
            </a:extLst>
          </p:cNvPr>
          <p:cNvGrpSpPr/>
          <p:nvPr/>
        </p:nvGrpSpPr>
        <p:grpSpPr>
          <a:xfrm>
            <a:off x="4662938" y="2019062"/>
            <a:ext cx="4648613" cy="813710"/>
            <a:chOff x="3441679" y="1215944"/>
            <a:chExt cx="4726501" cy="813710"/>
          </a:xfrm>
        </p:grpSpPr>
        <p:sp>
          <p:nvSpPr>
            <p:cNvPr id="6" name="Rectangle: Rounded Corners 5">
              <a:extLst>
                <a:ext uri="{FF2B5EF4-FFF2-40B4-BE49-F238E27FC236}">
                  <a16:creationId xmlns:a16="http://schemas.microsoft.com/office/drawing/2014/main" id="{B696A47A-661E-41B8-AED9-BCF735C7ED87}"/>
                </a:ext>
              </a:extLst>
            </p:cNvPr>
            <p:cNvSpPr/>
            <p:nvPr/>
          </p:nvSpPr>
          <p:spPr>
            <a:xfrm>
              <a:off x="3441679" y="1215944"/>
              <a:ext cx="4282199" cy="813710"/>
            </a:xfrm>
            <a:prstGeom prst="roundRect">
              <a:avLst>
                <a:gd name="adj" fmla="val 585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 name="Rectangle 7">
              <a:extLst>
                <a:ext uri="{FF2B5EF4-FFF2-40B4-BE49-F238E27FC236}">
                  <a16:creationId xmlns:a16="http://schemas.microsoft.com/office/drawing/2014/main" id="{19F64B88-6582-4516-9AA3-F8030AA6912C}"/>
                </a:ext>
              </a:extLst>
            </p:cNvPr>
            <p:cNvSpPr/>
            <p:nvPr/>
          </p:nvSpPr>
          <p:spPr>
            <a:xfrm>
              <a:off x="3551517" y="1326378"/>
              <a:ext cx="4616663" cy="52322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b="1" dirty="0"/>
                <a:t>FY ‘18/19 Appropriations  </a:t>
              </a:r>
            </a:p>
          </p:txBody>
        </p:sp>
      </p:grpSp>
      <p:grpSp>
        <p:nvGrpSpPr>
          <p:cNvPr id="9" name="Group 8">
            <a:extLst>
              <a:ext uri="{FF2B5EF4-FFF2-40B4-BE49-F238E27FC236}">
                <a16:creationId xmlns:a16="http://schemas.microsoft.com/office/drawing/2014/main" id="{18067055-0CBE-4B16-85A8-E9A195496D6A}"/>
              </a:ext>
            </a:extLst>
          </p:cNvPr>
          <p:cNvGrpSpPr/>
          <p:nvPr/>
        </p:nvGrpSpPr>
        <p:grpSpPr>
          <a:xfrm>
            <a:off x="164542" y="2025442"/>
            <a:ext cx="4498395" cy="813710"/>
            <a:chOff x="3215880" y="1239752"/>
            <a:chExt cx="4470558" cy="813710"/>
          </a:xfrm>
        </p:grpSpPr>
        <p:sp>
          <p:nvSpPr>
            <p:cNvPr id="10" name="Rectangle: Rounded Corners 9">
              <a:extLst>
                <a:ext uri="{FF2B5EF4-FFF2-40B4-BE49-F238E27FC236}">
                  <a16:creationId xmlns:a16="http://schemas.microsoft.com/office/drawing/2014/main" id="{475C7A91-F8D8-4D6E-B5CD-C3E410940870}"/>
                </a:ext>
              </a:extLst>
            </p:cNvPr>
            <p:cNvSpPr/>
            <p:nvPr/>
          </p:nvSpPr>
          <p:spPr>
            <a:xfrm>
              <a:off x="3215880" y="1239752"/>
              <a:ext cx="4282199" cy="813710"/>
            </a:xfrm>
            <a:prstGeom prst="roundRect">
              <a:avLst>
                <a:gd name="adj" fmla="val 585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0169BC65-CE93-4C50-BDA5-3487132583C4}"/>
                </a:ext>
              </a:extLst>
            </p:cNvPr>
            <p:cNvSpPr/>
            <p:nvPr/>
          </p:nvSpPr>
          <p:spPr>
            <a:xfrm>
              <a:off x="3215880" y="1317062"/>
              <a:ext cx="4470558" cy="646331"/>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600" b="1" dirty="0"/>
                <a:t>TAX CUTS </a:t>
              </a:r>
            </a:p>
          </p:txBody>
        </p:sp>
      </p:grpSp>
      <p:grpSp>
        <p:nvGrpSpPr>
          <p:cNvPr id="12" name="Group 11">
            <a:extLst>
              <a:ext uri="{FF2B5EF4-FFF2-40B4-BE49-F238E27FC236}">
                <a16:creationId xmlns:a16="http://schemas.microsoft.com/office/drawing/2014/main" id="{893D73AB-D284-4603-86BE-3496C8AC75DE}"/>
              </a:ext>
            </a:extLst>
          </p:cNvPr>
          <p:cNvGrpSpPr/>
          <p:nvPr/>
        </p:nvGrpSpPr>
        <p:grpSpPr>
          <a:xfrm>
            <a:off x="4662938" y="4171592"/>
            <a:ext cx="4263466" cy="813710"/>
            <a:chOff x="3227965" y="1166856"/>
            <a:chExt cx="4334901" cy="813710"/>
          </a:xfrm>
        </p:grpSpPr>
        <p:sp>
          <p:nvSpPr>
            <p:cNvPr id="13" name="Rectangle: Rounded Corners 12">
              <a:extLst>
                <a:ext uri="{FF2B5EF4-FFF2-40B4-BE49-F238E27FC236}">
                  <a16:creationId xmlns:a16="http://schemas.microsoft.com/office/drawing/2014/main" id="{3BA6BF22-2033-449C-B43B-DE7BBE7276F8}"/>
                </a:ext>
              </a:extLst>
            </p:cNvPr>
            <p:cNvSpPr/>
            <p:nvPr/>
          </p:nvSpPr>
          <p:spPr>
            <a:xfrm>
              <a:off x="3227965" y="1166856"/>
              <a:ext cx="4282199" cy="813710"/>
            </a:xfrm>
            <a:prstGeom prst="roundRect">
              <a:avLst>
                <a:gd name="adj" fmla="val 585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 name="Rectangle 13">
              <a:extLst>
                <a:ext uri="{FF2B5EF4-FFF2-40B4-BE49-F238E27FC236}">
                  <a16:creationId xmlns:a16="http://schemas.microsoft.com/office/drawing/2014/main" id="{1D205486-BF0C-42C6-B4D6-0D6A70E19B84}"/>
                </a:ext>
              </a:extLst>
            </p:cNvPr>
            <p:cNvSpPr/>
            <p:nvPr/>
          </p:nvSpPr>
          <p:spPr>
            <a:xfrm>
              <a:off x="3233103" y="1294239"/>
              <a:ext cx="4329763" cy="52322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b="1" dirty="0"/>
                <a:t>STATE MEDICAID WAIVERS </a:t>
              </a:r>
            </a:p>
          </p:txBody>
        </p:sp>
      </p:grpSp>
      <p:grpSp>
        <p:nvGrpSpPr>
          <p:cNvPr id="15" name="Group 14">
            <a:extLst>
              <a:ext uri="{FF2B5EF4-FFF2-40B4-BE49-F238E27FC236}">
                <a16:creationId xmlns:a16="http://schemas.microsoft.com/office/drawing/2014/main" id="{B7C55494-8816-44BC-BC1E-5999ABFDF234}"/>
              </a:ext>
            </a:extLst>
          </p:cNvPr>
          <p:cNvGrpSpPr/>
          <p:nvPr/>
        </p:nvGrpSpPr>
        <p:grpSpPr>
          <a:xfrm>
            <a:off x="82158" y="4171592"/>
            <a:ext cx="4388636" cy="830997"/>
            <a:chOff x="3132116" y="1234429"/>
            <a:chExt cx="4462168" cy="830997"/>
          </a:xfrm>
        </p:grpSpPr>
        <p:sp>
          <p:nvSpPr>
            <p:cNvPr id="16" name="Rectangle: Rounded Corners 15">
              <a:extLst>
                <a:ext uri="{FF2B5EF4-FFF2-40B4-BE49-F238E27FC236}">
                  <a16:creationId xmlns:a16="http://schemas.microsoft.com/office/drawing/2014/main" id="{C3E897A7-82B3-4FBA-9898-26CB4F96B1AC}"/>
                </a:ext>
              </a:extLst>
            </p:cNvPr>
            <p:cNvSpPr/>
            <p:nvPr/>
          </p:nvSpPr>
          <p:spPr>
            <a:xfrm>
              <a:off x="3215880" y="1239752"/>
              <a:ext cx="4282199" cy="813710"/>
            </a:xfrm>
            <a:prstGeom prst="roundRect">
              <a:avLst>
                <a:gd name="adj" fmla="val 585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7" name="Rectangle 16">
              <a:extLst>
                <a:ext uri="{FF2B5EF4-FFF2-40B4-BE49-F238E27FC236}">
                  <a16:creationId xmlns:a16="http://schemas.microsoft.com/office/drawing/2014/main" id="{DAF28807-67DC-42B9-A69F-1670F6732462}"/>
                </a:ext>
              </a:extLst>
            </p:cNvPr>
            <p:cNvSpPr/>
            <p:nvPr/>
          </p:nvSpPr>
          <p:spPr>
            <a:xfrm>
              <a:off x="3132116" y="1234429"/>
              <a:ext cx="4462168" cy="830997"/>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dirty="0"/>
                <a:t>LIMITED COVERAGE HEALTH PLANS </a:t>
              </a:r>
            </a:p>
          </p:txBody>
        </p:sp>
      </p:grpSp>
    </p:spTree>
    <p:extLst>
      <p:ext uri="{BB962C8B-B14F-4D97-AF65-F5344CB8AC3E}">
        <p14:creationId xmlns:p14="http://schemas.microsoft.com/office/powerpoint/2010/main" val="4228762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7EAE1E8-C8A2-4EF4-9544-540C0856DC51}"/>
              </a:ext>
            </a:extLst>
          </p:cNvPr>
          <p:cNvSpPr>
            <a:spLocks noGrp="1"/>
          </p:cNvSpPr>
          <p:nvPr>
            <p:ph type="subTitle" idx="1"/>
          </p:nvPr>
        </p:nvSpPr>
        <p:spPr>
          <a:xfrm>
            <a:off x="565150" y="1044776"/>
            <a:ext cx="7893050" cy="484221"/>
          </a:xfrm>
        </p:spPr>
        <p:txBody>
          <a:bodyPr>
            <a:normAutofit fontScale="92500" lnSpcReduction="10000"/>
          </a:bodyPr>
          <a:lstStyle/>
          <a:p>
            <a:r>
              <a:rPr lang="en-US" dirty="0"/>
              <a:t>Impact on insurance markets</a:t>
            </a:r>
          </a:p>
        </p:txBody>
      </p:sp>
      <p:sp>
        <p:nvSpPr>
          <p:cNvPr id="4" name="Text Placeholder 3">
            <a:extLst>
              <a:ext uri="{FF2B5EF4-FFF2-40B4-BE49-F238E27FC236}">
                <a16:creationId xmlns:a16="http://schemas.microsoft.com/office/drawing/2014/main" id="{B361A452-1D15-488F-898E-A15B54A43184}"/>
              </a:ext>
            </a:extLst>
          </p:cNvPr>
          <p:cNvSpPr>
            <a:spLocks noGrp="1"/>
          </p:cNvSpPr>
          <p:nvPr>
            <p:ph type="body" sz="quarter" idx="13"/>
          </p:nvPr>
        </p:nvSpPr>
        <p:spPr>
          <a:xfrm>
            <a:off x="899410" y="1691025"/>
            <a:ext cx="7558790" cy="4163675"/>
          </a:xfrm>
        </p:spPr>
        <p:txBody>
          <a:bodyPr>
            <a:normAutofit/>
          </a:bodyPr>
          <a:lstStyle/>
          <a:p>
            <a:r>
              <a:rPr lang="en-US" sz="2400" dirty="0"/>
              <a:t>Repealed the ACA’s individual mandate</a:t>
            </a:r>
          </a:p>
          <a:p>
            <a:pPr lvl="1"/>
            <a:r>
              <a:rPr lang="en-US" sz="2000" dirty="0"/>
              <a:t>Little impact expected on premiums in CY 2018</a:t>
            </a:r>
          </a:p>
          <a:p>
            <a:pPr lvl="1"/>
            <a:r>
              <a:rPr lang="en-US" sz="2000" dirty="0"/>
              <a:t>Substantial premium increases expected in future years as healthy enrollees drop coverage</a:t>
            </a:r>
          </a:p>
          <a:p>
            <a:pPr lvl="1">
              <a:buFont typeface="Arial" panose="020B0604020202020204" pitchFamily="34" charset="0"/>
              <a:buChar char="•"/>
            </a:pPr>
            <a:r>
              <a:rPr lang="en-US" sz="2000" dirty="0"/>
              <a:t>Potentially opens door to smoother passage of future ACA repeal bill by reducing # of uninsured in CBO score?</a:t>
            </a:r>
          </a:p>
          <a:p>
            <a:pPr marL="0" indent="0">
              <a:buNone/>
            </a:pPr>
            <a:endParaRPr lang="en-US" sz="2400" dirty="0"/>
          </a:p>
        </p:txBody>
      </p:sp>
      <p:sp>
        <p:nvSpPr>
          <p:cNvPr id="2" name="Title 1">
            <a:extLst>
              <a:ext uri="{FF2B5EF4-FFF2-40B4-BE49-F238E27FC236}">
                <a16:creationId xmlns:a16="http://schemas.microsoft.com/office/drawing/2014/main" id="{6A2E8552-0B0A-4C33-AA2D-DF72B8F4737D}"/>
              </a:ext>
            </a:extLst>
          </p:cNvPr>
          <p:cNvSpPr>
            <a:spLocks noGrp="1"/>
          </p:cNvSpPr>
          <p:nvPr>
            <p:ph type="title"/>
          </p:nvPr>
        </p:nvSpPr>
        <p:spPr/>
        <p:txBody>
          <a:bodyPr/>
          <a:lstStyle/>
          <a:p>
            <a:r>
              <a:rPr lang="en-US" sz="4000" dirty="0"/>
              <a:t>Tax Cuts and Jobs Act of 2017</a:t>
            </a:r>
          </a:p>
        </p:txBody>
      </p:sp>
      <p:grpSp>
        <p:nvGrpSpPr>
          <p:cNvPr id="5" name="Group 4">
            <a:extLst>
              <a:ext uri="{FF2B5EF4-FFF2-40B4-BE49-F238E27FC236}">
                <a16:creationId xmlns:a16="http://schemas.microsoft.com/office/drawing/2014/main" id="{8AE5C63E-1A9A-43A5-9736-4A1EFF5A5F01}"/>
              </a:ext>
            </a:extLst>
          </p:cNvPr>
          <p:cNvGrpSpPr/>
          <p:nvPr/>
        </p:nvGrpSpPr>
        <p:grpSpPr>
          <a:xfrm>
            <a:off x="952500" y="4447068"/>
            <a:ext cx="7239000" cy="1569660"/>
            <a:chOff x="952500" y="4856319"/>
            <a:chExt cx="7239000" cy="1569660"/>
          </a:xfrm>
        </p:grpSpPr>
        <p:sp>
          <p:nvSpPr>
            <p:cNvPr id="6" name="TextBox 6">
              <a:extLst>
                <a:ext uri="{FF2B5EF4-FFF2-40B4-BE49-F238E27FC236}">
                  <a16:creationId xmlns:a16="http://schemas.microsoft.com/office/drawing/2014/main" id="{CE4B18BD-005F-4103-B6D0-E8F97B80892F}"/>
                </a:ext>
              </a:extLst>
            </p:cNvPr>
            <p:cNvSpPr txBox="1"/>
            <p:nvPr/>
          </p:nvSpPr>
          <p:spPr>
            <a:xfrm>
              <a:off x="952500" y="4856319"/>
              <a:ext cx="7239000" cy="1569660"/>
            </a:xfrm>
            <a:prstGeom prst="rect">
              <a:avLst/>
            </a:prstGeom>
            <a:solidFill>
              <a:schemeClr val="bg1">
                <a:lumMod val="85000"/>
              </a:schemeClr>
            </a:solidFill>
            <a:ln>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defPPr>
                <a:defRPr lang="en-U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1371600"/>
              <a:r>
                <a:rPr lang="en-US" sz="2400" b="1" u="sng" dirty="0">
                  <a:solidFill>
                    <a:schemeClr val="tx2"/>
                  </a:solidFill>
                </a:rPr>
                <a:t>Did you know</a:t>
              </a:r>
              <a:r>
                <a:rPr lang="en-US" sz="2400" b="1" dirty="0">
                  <a:solidFill>
                    <a:schemeClr val="tx2"/>
                  </a:solidFill>
                </a:rPr>
                <a:t>: </a:t>
              </a:r>
              <a:r>
                <a:rPr lang="en-US" sz="2400" dirty="0">
                  <a:solidFill>
                    <a:schemeClr val="tx2"/>
                  </a:solidFill>
                </a:rPr>
                <a:t>The tax bill also doubled the standard deduction, shifting incentives away from charitable giving, resulting in an projected $13.1 billion loss in giving.</a:t>
              </a:r>
            </a:p>
          </p:txBody>
        </p:sp>
        <p:pic>
          <p:nvPicPr>
            <p:cNvPr id="7" name="Picture 6" descr="Related image">
              <a:extLst>
                <a:ext uri="{FF2B5EF4-FFF2-40B4-BE49-F238E27FC236}">
                  <a16:creationId xmlns:a16="http://schemas.microsoft.com/office/drawing/2014/main" id="{4209FE53-1608-4630-AC5A-86DFF685D4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5162158"/>
              <a:ext cx="981075" cy="98107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39188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000" dirty="0"/>
              <a:t>FY 2018 Appropriations</a:t>
            </a:r>
          </a:p>
        </p:txBody>
      </p:sp>
      <p:sp>
        <p:nvSpPr>
          <p:cNvPr id="6" name="Content Placeholder 5"/>
          <p:cNvSpPr>
            <a:spLocks noGrp="1"/>
          </p:cNvSpPr>
          <p:nvPr>
            <p:ph idx="1"/>
          </p:nvPr>
        </p:nvSpPr>
        <p:spPr>
          <a:xfrm>
            <a:off x="637081" y="1054672"/>
            <a:ext cx="7869837" cy="5131017"/>
          </a:xfrm>
        </p:spPr>
        <p:txBody>
          <a:bodyPr>
            <a:normAutofit/>
          </a:bodyPr>
          <a:lstStyle/>
          <a:p>
            <a:r>
              <a:rPr lang="en-US" dirty="0"/>
              <a:t>Massive omnibus spending bill passed in March</a:t>
            </a:r>
          </a:p>
          <a:p>
            <a:pPr lvl="1"/>
            <a:r>
              <a:rPr lang="en-US" b="1" dirty="0"/>
              <a:t>+$10.1 billion </a:t>
            </a:r>
            <a:r>
              <a:rPr lang="en-US" dirty="0"/>
              <a:t>for federal health spending</a:t>
            </a:r>
          </a:p>
          <a:p>
            <a:pPr lvl="2"/>
            <a:r>
              <a:rPr lang="en-US" dirty="0"/>
              <a:t>SAMHSA, NIH, CDC receive increases</a:t>
            </a:r>
          </a:p>
          <a:p>
            <a:pPr lvl="2"/>
            <a:r>
              <a:rPr lang="en-US" dirty="0"/>
              <a:t>$4 billion dedicated to addressing opioid crisis</a:t>
            </a:r>
          </a:p>
          <a:p>
            <a:pPr lvl="1"/>
            <a:r>
              <a:rPr lang="en-US" dirty="0"/>
              <a:t>Key programs:</a:t>
            </a:r>
          </a:p>
          <a:p>
            <a:pPr lvl="2"/>
            <a:r>
              <a:rPr lang="en-US" b="1" dirty="0"/>
              <a:t>CCBHCs</a:t>
            </a:r>
            <a:r>
              <a:rPr lang="en-US" dirty="0"/>
              <a:t> (+$100 million)</a:t>
            </a:r>
          </a:p>
          <a:p>
            <a:pPr lvl="2"/>
            <a:r>
              <a:rPr lang="en-US" b="1" dirty="0"/>
              <a:t>PIPBHC</a:t>
            </a:r>
            <a:r>
              <a:rPr lang="en-US" dirty="0"/>
              <a:t> (level funding)</a:t>
            </a:r>
          </a:p>
          <a:p>
            <a:pPr lvl="2"/>
            <a:r>
              <a:rPr lang="en-US" b="1" dirty="0"/>
              <a:t>Mental Health First Aid </a:t>
            </a:r>
            <a:r>
              <a:rPr lang="en-US" dirty="0"/>
              <a:t>(+$5 million)</a:t>
            </a:r>
          </a:p>
          <a:p>
            <a:pPr lvl="2"/>
            <a:r>
              <a:rPr lang="en-US" b="1" dirty="0"/>
              <a:t>Opioid STR grants </a:t>
            </a:r>
            <a:r>
              <a:rPr lang="en-US" dirty="0"/>
              <a:t>(doubled to $1 billion)</a:t>
            </a:r>
          </a:p>
          <a:p>
            <a:pPr lvl="2"/>
            <a:r>
              <a:rPr lang="en-US" b="1" dirty="0"/>
              <a:t>And more!</a:t>
            </a:r>
          </a:p>
        </p:txBody>
      </p:sp>
    </p:spTree>
    <p:extLst>
      <p:ext uri="{BB962C8B-B14F-4D97-AF65-F5344CB8AC3E}">
        <p14:creationId xmlns:p14="http://schemas.microsoft.com/office/powerpoint/2010/main" val="2367273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000" dirty="0"/>
              <a:t>FY 2019 Appropriations</a:t>
            </a:r>
          </a:p>
        </p:txBody>
      </p:sp>
      <p:sp>
        <p:nvSpPr>
          <p:cNvPr id="6" name="Content Placeholder 5"/>
          <p:cNvSpPr>
            <a:spLocks noGrp="1"/>
          </p:cNvSpPr>
          <p:nvPr>
            <p:ph idx="1"/>
          </p:nvPr>
        </p:nvSpPr>
        <p:spPr>
          <a:xfrm>
            <a:off x="637081" y="1054672"/>
            <a:ext cx="7869837" cy="5131017"/>
          </a:xfrm>
        </p:spPr>
        <p:txBody>
          <a:bodyPr>
            <a:normAutofit/>
          </a:bodyPr>
          <a:lstStyle/>
          <a:p>
            <a:r>
              <a:rPr lang="en-US" sz="2400" b="1" dirty="0"/>
              <a:t>President’s Budget Request</a:t>
            </a:r>
            <a:endParaRPr lang="en-US" sz="2000" dirty="0"/>
          </a:p>
          <a:p>
            <a:pPr lvl="1"/>
            <a:r>
              <a:rPr lang="en-US" sz="2000" dirty="0"/>
              <a:t>Signaled support for bills that would </a:t>
            </a:r>
            <a:r>
              <a:rPr lang="en-US" sz="2000" dirty="0">
                <a:solidFill>
                  <a:srgbClr val="FF0000"/>
                </a:solidFill>
              </a:rPr>
              <a:t>end Medicaid expansion</a:t>
            </a:r>
            <a:r>
              <a:rPr lang="en-US" sz="2000" dirty="0"/>
              <a:t>, convert Medicaid to block grants for states</a:t>
            </a:r>
          </a:p>
          <a:p>
            <a:pPr lvl="1"/>
            <a:r>
              <a:rPr lang="en-US" sz="2000" dirty="0"/>
              <a:t>+$10 billion in discretionary spending for HHS to address the opioid crisis</a:t>
            </a:r>
          </a:p>
          <a:p>
            <a:pPr lvl="1"/>
            <a:r>
              <a:rPr lang="en-US" sz="2000" dirty="0">
                <a:solidFill>
                  <a:srgbClr val="FF0000"/>
                </a:solidFill>
              </a:rPr>
              <a:t>-$668 million</a:t>
            </a:r>
            <a:r>
              <a:rPr lang="en-US" sz="2000" b="1" dirty="0">
                <a:solidFill>
                  <a:srgbClr val="FF0000"/>
                </a:solidFill>
              </a:rPr>
              <a:t> </a:t>
            </a:r>
            <a:r>
              <a:rPr lang="en-US" sz="2000" dirty="0"/>
              <a:t>cut to SAMHSA</a:t>
            </a:r>
          </a:p>
          <a:p>
            <a:pPr lvl="1"/>
            <a:r>
              <a:rPr lang="en-US" sz="2000" dirty="0">
                <a:solidFill>
                  <a:srgbClr val="FF0000"/>
                </a:solidFill>
              </a:rPr>
              <a:t>Almost zeroes-out</a:t>
            </a:r>
            <a:r>
              <a:rPr lang="en-US" sz="2000" dirty="0"/>
              <a:t> Office of National Drug Control Policy budget</a:t>
            </a:r>
          </a:p>
          <a:p>
            <a:pPr lvl="1"/>
            <a:r>
              <a:rPr lang="en-US" sz="2000" dirty="0"/>
              <a:t>+$1.4 billion for National Institutes of Health\</a:t>
            </a:r>
          </a:p>
          <a:p>
            <a:r>
              <a:rPr lang="en-US" sz="2400" b="1" dirty="0"/>
              <a:t>On to Congress for budget resolutions</a:t>
            </a:r>
          </a:p>
        </p:txBody>
      </p:sp>
    </p:spTree>
    <p:extLst>
      <p:ext uri="{BB962C8B-B14F-4D97-AF65-F5344CB8AC3E}">
        <p14:creationId xmlns:p14="http://schemas.microsoft.com/office/powerpoint/2010/main" val="2302223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69CA1F2-FBA5-4FEE-B729-F746C143AD25}"/>
              </a:ext>
            </a:extLst>
          </p:cNvPr>
          <p:cNvSpPr>
            <a:spLocks noGrp="1"/>
          </p:cNvSpPr>
          <p:nvPr>
            <p:ph type="subTitle" idx="1"/>
          </p:nvPr>
        </p:nvSpPr>
        <p:spPr>
          <a:xfrm>
            <a:off x="565150" y="911705"/>
            <a:ext cx="7893050" cy="664212"/>
          </a:xfrm>
        </p:spPr>
        <p:txBody>
          <a:bodyPr>
            <a:normAutofit/>
          </a:bodyPr>
          <a:lstStyle/>
          <a:p>
            <a:r>
              <a:rPr lang="en-US" sz="2400" dirty="0"/>
              <a:t>Action on CSRs, association health plans</a:t>
            </a:r>
          </a:p>
        </p:txBody>
      </p:sp>
      <p:sp>
        <p:nvSpPr>
          <p:cNvPr id="4" name="Title 3">
            <a:extLst>
              <a:ext uri="{FF2B5EF4-FFF2-40B4-BE49-F238E27FC236}">
                <a16:creationId xmlns:a16="http://schemas.microsoft.com/office/drawing/2014/main" id="{3948F5E3-9EA7-436E-91E4-816E4A819366}"/>
              </a:ext>
            </a:extLst>
          </p:cNvPr>
          <p:cNvSpPr>
            <a:spLocks noGrp="1"/>
          </p:cNvSpPr>
          <p:nvPr>
            <p:ph type="title"/>
          </p:nvPr>
        </p:nvSpPr>
        <p:spPr/>
        <p:txBody>
          <a:bodyPr/>
          <a:lstStyle/>
          <a:p>
            <a:r>
              <a:rPr lang="en-US" sz="4000" dirty="0"/>
              <a:t>Meanwhile, at the White House…</a:t>
            </a:r>
          </a:p>
        </p:txBody>
      </p:sp>
      <p:grpSp>
        <p:nvGrpSpPr>
          <p:cNvPr id="14" name="Group 13">
            <a:extLst>
              <a:ext uri="{FF2B5EF4-FFF2-40B4-BE49-F238E27FC236}">
                <a16:creationId xmlns:a16="http://schemas.microsoft.com/office/drawing/2014/main" id="{5CA143A5-BC79-4D3D-A8F2-E949AAC53F62}"/>
              </a:ext>
            </a:extLst>
          </p:cNvPr>
          <p:cNvGrpSpPr/>
          <p:nvPr/>
        </p:nvGrpSpPr>
        <p:grpSpPr>
          <a:xfrm>
            <a:off x="347227" y="1481463"/>
            <a:ext cx="8669679" cy="4556587"/>
            <a:chOff x="347227" y="1481463"/>
            <a:chExt cx="8669679" cy="4556587"/>
          </a:xfrm>
        </p:grpSpPr>
        <p:sp>
          <p:nvSpPr>
            <p:cNvPr id="15" name="Freeform: Shape 14">
              <a:extLst>
                <a:ext uri="{FF2B5EF4-FFF2-40B4-BE49-F238E27FC236}">
                  <a16:creationId xmlns:a16="http://schemas.microsoft.com/office/drawing/2014/main" id="{25DA6E1F-21D4-4CDB-9AF4-9A17B9B0D09A}"/>
                </a:ext>
              </a:extLst>
            </p:cNvPr>
            <p:cNvSpPr/>
            <p:nvPr/>
          </p:nvSpPr>
          <p:spPr>
            <a:xfrm>
              <a:off x="347227" y="1481463"/>
              <a:ext cx="3716440" cy="993600"/>
            </a:xfrm>
            <a:custGeom>
              <a:avLst/>
              <a:gdLst>
                <a:gd name="connsiteX0" fmla="*/ 0 w 3716440"/>
                <a:gd name="connsiteY0" fmla="*/ 99360 h 993600"/>
                <a:gd name="connsiteX1" fmla="*/ 99360 w 3716440"/>
                <a:gd name="connsiteY1" fmla="*/ 0 h 993600"/>
                <a:gd name="connsiteX2" fmla="*/ 3617080 w 3716440"/>
                <a:gd name="connsiteY2" fmla="*/ 0 h 993600"/>
                <a:gd name="connsiteX3" fmla="*/ 3716440 w 3716440"/>
                <a:gd name="connsiteY3" fmla="*/ 99360 h 993600"/>
                <a:gd name="connsiteX4" fmla="*/ 3716440 w 3716440"/>
                <a:gd name="connsiteY4" fmla="*/ 894240 h 993600"/>
                <a:gd name="connsiteX5" fmla="*/ 3617080 w 3716440"/>
                <a:gd name="connsiteY5" fmla="*/ 993600 h 993600"/>
                <a:gd name="connsiteX6" fmla="*/ 99360 w 3716440"/>
                <a:gd name="connsiteY6" fmla="*/ 993600 h 993600"/>
                <a:gd name="connsiteX7" fmla="*/ 0 w 3716440"/>
                <a:gd name="connsiteY7" fmla="*/ 894240 h 993600"/>
                <a:gd name="connsiteX8" fmla="*/ 0 w 3716440"/>
                <a:gd name="connsiteY8" fmla="*/ 99360 h 99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6440" h="993600">
                  <a:moveTo>
                    <a:pt x="0" y="99360"/>
                  </a:moveTo>
                  <a:cubicBezTo>
                    <a:pt x="0" y="44485"/>
                    <a:pt x="44485" y="0"/>
                    <a:pt x="99360" y="0"/>
                  </a:cubicBezTo>
                  <a:lnTo>
                    <a:pt x="3617080" y="0"/>
                  </a:lnTo>
                  <a:cubicBezTo>
                    <a:pt x="3671955" y="0"/>
                    <a:pt x="3716440" y="44485"/>
                    <a:pt x="3716440" y="99360"/>
                  </a:cubicBezTo>
                  <a:lnTo>
                    <a:pt x="3716440" y="894240"/>
                  </a:lnTo>
                  <a:cubicBezTo>
                    <a:pt x="3716440" y="949115"/>
                    <a:pt x="3671955" y="993600"/>
                    <a:pt x="3617080" y="993600"/>
                  </a:cubicBezTo>
                  <a:lnTo>
                    <a:pt x="99360" y="993600"/>
                  </a:lnTo>
                  <a:cubicBezTo>
                    <a:pt x="44485" y="993600"/>
                    <a:pt x="0" y="949115"/>
                    <a:pt x="0" y="894240"/>
                  </a:cubicBezTo>
                  <a:lnTo>
                    <a:pt x="0" y="99360"/>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63576" tIns="163576" rIns="163576" bIns="418830" numCol="1" spcCol="1270" anchor="t" anchorCtr="0">
              <a:noAutofit/>
            </a:bodyPr>
            <a:lstStyle/>
            <a:p>
              <a:pPr marL="0" lvl="0" indent="0" algn="l" defTabSz="1022350">
                <a:lnSpc>
                  <a:spcPct val="90000"/>
                </a:lnSpc>
                <a:spcBef>
                  <a:spcPct val="0"/>
                </a:spcBef>
                <a:spcAft>
                  <a:spcPct val="35000"/>
                </a:spcAft>
                <a:buNone/>
              </a:pPr>
              <a:r>
                <a:rPr lang="en-US" sz="2300" b="1" kern="1200" dirty="0"/>
                <a:t>Cost Sharing Reductions</a:t>
              </a:r>
            </a:p>
          </p:txBody>
        </p:sp>
        <p:sp>
          <p:nvSpPr>
            <p:cNvPr id="16" name="Freeform: Shape 15">
              <a:extLst>
                <a:ext uri="{FF2B5EF4-FFF2-40B4-BE49-F238E27FC236}">
                  <a16:creationId xmlns:a16="http://schemas.microsoft.com/office/drawing/2014/main" id="{776AD55D-50BB-48D0-9F6A-37152887B2D1}"/>
                </a:ext>
              </a:extLst>
            </p:cNvPr>
            <p:cNvSpPr/>
            <p:nvPr/>
          </p:nvSpPr>
          <p:spPr>
            <a:xfrm>
              <a:off x="1108425" y="2143863"/>
              <a:ext cx="3716440" cy="3894187"/>
            </a:xfrm>
            <a:custGeom>
              <a:avLst/>
              <a:gdLst>
                <a:gd name="connsiteX0" fmla="*/ 0 w 3716440"/>
                <a:gd name="connsiteY0" fmla="*/ 371644 h 3894187"/>
                <a:gd name="connsiteX1" fmla="*/ 371644 w 3716440"/>
                <a:gd name="connsiteY1" fmla="*/ 0 h 3894187"/>
                <a:gd name="connsiteX2" fmla="*/ 3344796 w 3716440"/>
                <a:gd name="connsiteY2" fmla="*/ 0 h 3894187"/>
                <a:gd name="connsiteX3" fmla="*/ 3716440 w 3716440"/>
                <a:gd name="connsiteY3" fmla="*/ 371644 h 3894187"/>
                <a:gd name="connsiteX4" fmla="*/ 3716440 w 3716440"/>
                <a:gd name="connsiteY4" fmla="*/ 3522543 h 3894187"/>
                <a:gd name="connsiteX5" fmla="*/ 3344796 w 3716440"/>
                <a:gd name="connsiteY5" fmla="*/ 3894187 h 3894187"/>
                <a:gd name="connsiteX6" fmla="*/ 371644 w 3716440"/>
                <a:gd name="connsiteY6" fmla="*/ 3894187 h 3894187"/>
                <a:gd name="connsiteX7" fmla="*/ 0 w 3716440"/>
                <a:gd name="connsiteY7" fmla="*/ 3522543 h 3894187"/>
                <a:gd name="connsiteX8" fmla="*/ 0 w 3716440"/>
                <a:gd name="connsiteY8" fmla="*/ 371644 h 3894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6440" h="3894187">
                  <a:moveTo>
                    <a:pt x="0" y="371644"/>
                  </a:moveTo>
                  <a:cubicBezTo>
                    <a:pt x="0" y="166391"/>
                    <a:pt x="166391" y="0"/>
                    <a:pt x="371644" y="0"/>
                  </a:cubicBezTo>
                  <a:lnTo>
                    <a:pt x="3344796" y="0"/>
                  </a:lnTo>
                  <a:cubicBezTo>
                    <a:pt x="3550049" y="0"/>
                    <a:pt x="3716440" y="166391"/>
                    <a:pt x="3716440" y="371644"/>
                  </a:cubicBezTo>
                  <a:lnTo>
                    <a:pt x="3716440" y="3522543"/>
                  </a:lnTo>
                  <a:cubicBezTo>
                    <a:pt x="3716440" y="3727796"/>
                    <a:pt x="3550049" y="3894187"/>
                    <a:pt x="3344796" y="3894187"/>
                  </a:cubicBezTo>
                  <a:lnTo>
                    <a:pt x="371644" y="3894187"/>
                  </a:lnTo>
                  <a:cubicBezTo>
                    <a:pt x="166391" y="3894187"/>
                    <a:pt x="0" y="3727796"/>
                    <a:pt x="0" y="3522543"/>
                  </a:cubicBezTo>
                  <a:lnTo>
                    <a:pt x="0" y="371644"/>
                  </a:lnTo>
                  <a:close/>
                </a:path>
              </a:pathLst>
            </a:custGeom>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72427" tIns="272427" rIns="272427" bIns="272427" numCol="1" spcCol="1270" anchor="t" anchorCtr="0">
              <a:noAutofit/>
            </a:bodyPr>
            <a:lstStyle/>
            <a:p>
              <a:pPr marL="228600" lvl="1" indent="-228600" algn="l" defTabSz="1022350">
                <a:lnSpc>
                  <a:spcPct val="90000"/>
                </a:lnSpc>
                <a:spcBef>
                  <a:spcPct val="0"/>
                </a:spcBef>
                <a:spcAft>
                  <a:spcPct val="15000"/>
                </a:spcAft>
                <a:buChar char="•"/>
              </a:pPr>
              <a:r>
                <a:rPr lang="en-US" sz="2300" dirty="0"/>
                <a:t>Plans to e</a:t>
              </a:r>
              <a:r>
                <a:rPr lang="en-US" sz="2300" kern="1200" dirty="0"/>
                <a:t>nd $7B in subsidies that help low-income consumers purchase coverage</a:t>
              </a:r>
            </a:p>
            <a:p>
              <a:pPr marL="228600" lvl="1" indent="-228600" algn="l" defTabSz="1022350">
                <a:lnSpc>
                  <a:spcPct val="90000"/>
                </a:lnSpc>
                <a:spcBef>
                  <a:spcPct val="0"/>
                </a:spcBef>
                <a:spcAft>
                  <a:spcPct val="15000"/>
                </a:spcAft>
                <a:buChar char="•"/>
              </a:pPr>
              <a:r>
                <a:rPr lang="en-US" sz="2300" kern="1200" dirty="0"/>
                <a:t>Affects people 100-250% FPL in silver plans</a:t>
              </a:r>
            </a:p>
            <a:p>
              <a:pPr marL="228600" lvl="1" indent="-228600" algn="l" defTabSz="1022350">
                <a:lnSpc>
                  <a:spcPct val="90000"/>
                </a:lnSpc>
                <a:spcBef>
                  <a:spcPct val="0"/>
                </a:spcBef>
                <a:spcAft>
                  <a:spcPct val="15000"/>
                </a:spcAft>
                <a:buChar char="•"/>
              </a:pPr>
              <a:r>
                <a:rPr lang="en-US" sz="2300" kern="1200" dirty="0"/>
                <a:t>Insurers’ rates for 2018 already locked in</a:t>
              </a:r>
            </a:p>
            <a:p>
              <a:pPr marL="228600" lvl="1" indent="-228600" algn="l" defTabSz="1022350">
                <a:lnSpc>
                  <a:spcPct val="90000"/>
                </a:lnSpc>
                <a:spcBef>
                  <a:spcPct val="0"/>
                </a:spcBef>
                <a:spcAft>
                  <a:spcPct val="15000"/>
                </a:spcAft>
                <a:buChar char="•"/>
              </a:pPr>
              <a:r>
                <a:rPr lang="en-US" sz="2300" kern="1200" dirty="0"/>
                <a:t>The litigation begins…</a:t>
              </a:r>
            </a:p>
          </p:txBody>
        </p:sp>
        <p:sp>
          <p:nvSpPr>
            <p:cNvPr id="18" name="Freeform: Shape 17">
              <a:extLst>
                <a:ext uri="{FF2B5EF4-FFF2-40B4-BE49-F238E27FC236}">
                  <a16:creationId xmlns:a16="http://schemas.microsoft.com/office/drawing/2014/main" id="{95BFE0D3-1BA2-43C6-9D36-B765A57AE0BD}"/>
                </a:ext>
              </a:extLst>
            </p:cNvPr>
            <p:cNvSpPr/>
            <p:nvPr/>
          </p:nvSpPr>
          <p:spPr>
            <a:xfrm>
              <a:off x="4539267" y="1481463"/>
              <a:ext cx="3716440" cy="993600"/>
            </a:xfrm>
            <a:custGeom>
              <a:avLst/>
              <a:gdLst>
                <a:gd name="connsiteX0" fmla="*/ 0 w 3716440"/>
                <a:gd name="connsiteY0" fmla="*/ 99360 h 993600"/>
                <a:gd name="connsiteX1" fmla="*/ 99360 w 3716440"/>
                <a:gd name="connsiteY1" fmla="*/ 0 h 993600"/>
                <a:gd name="connsiteX2" fmla="*/ 3617080 w 3716440"/>
                <a:gd name="connsiteY2" fmla="*/ 0 h 993600"/>
                <a:gd name="connsiteX3" fmla="*/ 3716440 w 3716440"/>
                <a:gd name="connsiteY3" fmla="*/ 99360 h 993600"/>
                <a:gd name="connsiteX4" fmla="*/ 3716440 w 3716440"/>
                <a:gd name="connsiteY4" fmla="*/ 894240 h 993600"/>
                <a:gd name="connsiteX5" fmla="*/ 3617080 w 3716440"/>
                <a:gd name="connsiteY5" fmla="*/ 993600 h 993600"/>
                <a:gd name="connsiteX6" fmla="*/ 99360 w 3716440"/>
                <a:gd name="connsiteY6" fmla="*/ 993600 h 993600"/>
                <a:gd name="connsiteX7" fmla="*/ 0 w 3716440"/>
                <a:gd name="connsiteY7" fmla="*/ 894240 h 993600"/>
                <a:gd name="connsiteX8" fmla="*/ 0 w 3716440"/>
                <a:gd name="connsiteY8" fmla="*/ 99360 h 99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6440" h="993600">
                  <a:moveTo>
                    <a:pt x="0" y="99360"/>
                  </a:moveTo>
                  <a:cubicBezTo>
                    <a:pt x="0" y="44485"/>
                    <a:pt x="44485" y="0"/>
                    <a:pt x="99360" y="0"/>
                  </a:cubicBezTo>
                  <a:lnTo>
                    <a:pt x="3617080" y="0"/>
                  </a:lnTo>
                  <a:cubicBezTo>
                    <a:pt x="3671955" y="0"/>
                    <a:pt x="3716440" y="44485"/>
                    <a:pt x="3716440" y="99360"/>
                  </a:cubicBezTo>
                  <a:lnTo>
                    <a:pt x="3716440" y="894240"/>
                  </a:lnTo>
                  <a:cubicBezTo>
                    <a:pt x="3716440" y="949115"/>
                    <a:pt x="3671955" y="993600"/>
                    <a:pt x="3617080" y="993600"/>
                  </a:cubicBezTo>
                  <a:lnTo>
                    <a:pt x="99360" y="993600"/>
                  </a:lnTo>
                  <a:cubicBezTo>
                    <a:pt x="44485" y="993600"/>
                    <a:pt x="0" y="949115"/>
                    <a:pt x="0" y="894240"/>
                  </a:cubicBezTo>
                  <a:lnTo>
                    <a:pt x="0" y="99360"/>
                  </a:lnTo>
                  <a:close/>
                </a:path>
              </a:pathLst>
            </a:custGeom>
          </p:spPr>
          <p:style>
            <a:lnRef idx="2">
              <a:schemeClr val="lt1">
                <a:hueOff val="0"/>
                <a:satOff val="0"/>
                <a:lumOff val="0"/>
                <a:alphaOff val="0"/>
              </a:schemeClr>
            </a:lnRef>
            <a:fillRef idx="1">
              <a:schemeClr val="accent5">
                <a:hueOff val="-9933876"/>
                <a:satOff val="39811"/>
                <a:lumOff val="8628"/>
                <a:alphaOff val="0"/>
              </a:schemeClr>
            </a:fillRef>
            <a:effectRef idx="0">
              <a:schemeClr val="accent5">
                <a:hueOff val="-9933876"/>
                <a:satOff val="39811"/>
                <a:lumOff val="8628"/>
                <a:alphaOff val="0"/>
              </a:schemeClr>
            </a:effectRef>
            <a:fontRef idx="minor">
              <a:schemeClr val="lt1"/>
            </a:fontRef>
          </p:style>
          <p:txBody>
            <a:bodyPr spcFirstLastPara="0" vert="horz" wrap="square" lIns="163576" tIns="163576" rIns="163576" bIns="418830" numCol="1" spcCol="1270" anchor="t" anchorCtr="0">
              <a:noAutofit/>
            </a:bodyPr>
            <a:lstStyle/>
            <a:p>
              <a:pPr marL="0" lvl="0" indent="0" algn="l" defTabSz="1022350">
                <a:lnSpc>
                  <a:spcPct val="90000"/>
                </a:lnSpc>
                <a:spcBef>
                  <a:spcPct val="0"/>
                </a:spcBef>
                <a:spcAft>
                  <a:spcPct val="35000"/>
                </a:spcAft>
                <a:buNone/>
              </a:pPr>
              <a:r>
                <a:rPr lang="en-US" sz="2300" b="1" kern="1200" dirty="0"/>
                <a:t>Association Health Plans</a:t>
              </a:r>
            </a:p>
          </p:txBody>
        </p:sp>
        <p:sp>
          <p:nvSpPr>
            <p:cNvPr id="19" name="Freeform: Shape 18">
              <a:extLst>
                <a:ext uri="{FF2B5EF4-FFF2-40B4-BE49-F238E27FC236}">
                  <a16:creationId xmlns:a16="http://schemas.microsoft.com/office/drawing/2014/main" id="{CBCD1A94-7AC4-47F1-B8FD-F81F9B5EDC44}"/>
                </a:ext>
              </a:extLst>
            </p:cNvPr>
            <p:cNvSpPr/>
            <p:nvPr/>
          </p:nvSpPr>
          <p:spPr>
            <a:xfrm>
              <a:off x="5300466" y="2143863"/>
              <a:ext cx="3716440" cy="3894187"/>
            </a:xfrm>
            <a:custGeom>
              <a:avLst/>
              <a:gdLst>
                <a:gd name="connsiteX0" fmla="*/ 0 w 3716440"/>
                <a:gd name="connsiteY0" fmla="*/ 371644 h 3894187"/>
                <a:gd name="connsiteX1" fmla="*/ 371644 w 3716440"/>
                <a:gd name="connsiteY1" fmla="*/ 0 h 3894187"/>
                <a:gd name="connsiteX2" fmla="*/ 3344796 w 3716440"/>
                <a:gd name="connsiteY2" fmla="*/ 0 h 3894187"/>
                <a:gd name="connsiteX3" fmla="*/ 3716440 w 3716440"/>
                <a:gd name="connsiteY3" fmla="*/ 371644 h 3894187"/>
                <a:gd name="connsiteX4" fmla="*/ 3716440 w 3716440"/>
                <a:gd name="connsiteY4" fmla="*/ 3522543 h 3894187"/>
                <a:gd name="connsiteX5" fmla="*/ 3344796 w 3716440"/>
                <a:gd name="connsiteY5" fmla="*/ 3894187 h 3894187"/>
                <a:gd name="connsiteX6" fmla="*/ 371644 w 3716440"/>
                <a:gd name="connsiteY6" fmla="*/ 3894187 h 3894187"/>
                <a:gd name="connsiteX7" fmla="*/ 0 w 3716440"/>
                <a:gd name="connsiteY7" fmla="*/ 3522543 h 3894187"/>
                <a:gd name="connsiteX8" fmla="*/ 0 w 3716440"/>
                <a:gd name="connsiteY8" fmla="*/ 371644 h 3894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6440" h="3894187">
                  <a:moveTo>
                    <a:pt x="0" y="371644"/>
                  </a:moveTo>
                  <a:cubicBezTo>
                    <a:pt x="0" y="166391"/>
                    <a:pt x="166391" y="0"/>
                    <a:pt x="371644" y="0"/>
                  </a:cubicBezTo>
                  <a:lnTo>
                    <a:pt x="3344796" y="0"/>
                  </a:lnTo>
                  <a:cubicBezTo>
                    <a:pt x="3550049" y="0"/>
                    <a:pt x="3716440" y="166391"/>
                    <a:pt x="3716440" y="371644"/>
                  </a:cubicBezTo>
                  <a:lnTo>
                    <a:pt x="3716440" y="3522543"/>
                  </a:lnTo>
                  <a:cubicBezTo>
                    <a:pt x="3716440" y="3727796"/>
                    <a:pt x="3550049" y="3894187"/>
                    <a:pt x="3344796" y="3894187"/>
                  </a:cubicBezTo>
                  <a:lnTo>
                    <a:pt x="371644" y="3894187"/>
                  </a:lnTo>
                  <a:cubicBezTo>
                    <a:pt x="166391" y="3894187"/>
                    <a:pt x="0" y="3727796"/>
                    <a:pt x="0" y="3522543"/>
                  </a:cubicBezTo>
                  <a:lnTo>
                    <a:pt x="0" y="371644"/>
                  </a:lnTo>
                  <a:close/>
                </a:path>
              </a:pathLst>
            </a:custGeom>
          </p:spPr>
          <p:style>
            <a:lnRef idx="2">
              <a:schemeClr val="accent5">
                <a:hueOff val="-9933876"/>
                <a:satOff val="39811"/>
                <a:lumOff val="8628"/>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72427" tIns="272427" rIns="272427" bIns="272427"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Reinterprets AHPs as ERISA plans (largely exempt from ACA EHB and coverage discrimination requirements)</a:t>
              </a:r>
            </a:p>
            <a:p>
              <a:pPr marL="228600" lvl="1" indent="-228600" algn="l" defTabSz="1022350">
                <a:lnSpc>
                  <a:spcPct val="90000"/>
                </a:lnSpc>
                <a:spcBef>
                  <a:spcPct val="0"/>
                </a:spcBef>
                <a:spcAft>
                  <a:spcPct val="15000"/>
                </a:spcAft>
                <a:buChar char="•"/>
              </a:pPr>
              <a:r>
                <a:rPr lang="en-US" sz="2300" kern="1200" dirty="0"/>
                <a:t>Allows sale of AHPs across state lines by employers in the same line of business</a:t>
              </a:r>
            </a:p>
            <a:p>
              <a:pPr marL="228600" lvl="1" indent="-228600" algn="l" defTabSz="1022350">
                <a:lnSpc>
                  <a:spcPct val="90000"/>
                </a:lnSpc>
                <a:spcBef>
                  <a:spcPct val="0"/>
                </a:spcBef>
                <a:spcAft>
                  <a:spcPct val="15000"/>
                </a:spcAft>
                <a:buChar char="•"/>
              </a:pPr>
              <a:r>
                <a:rPr lang="en-US" sz="2300" kern="1200" dirty="0"/>
                <a:t>Rulemaking required</a:t>
              </a:r>
            </a:p>
          </p:txBody>
        </p:sp>
      </p:grpSp>
    </p:spTree>
    <p:extLst>
      <p:ext uri="{BB962C8B-B14F-4D97-AF65-F5344CB8AC3E}">
        <p14:creationId xmlns:p14="http://schemas.microsoft.com/office/powerpoint/2010/main" val="1334828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52D78EE-AA98-4311-B731-9A16EAD0503B}"/>
              </a:ext>
            </a:extLst>
          </p:cNvPr>
          <p:cNvSpPr>
            <a:spLocks noGrp="1"/>
          </p:cNvSpPr>
          <p:nvPr>
            <p:ph type="body" sz="quarter" idx="13"/>
          </p:nvPr>
        </p:nvSpPr>
        <p:spPr>
          <a:xfrm>
            <a:off x="565150" y="1636293"/>
            <a:ext cx="7893050" cy="4668253"/>
          </a:xfrm>
        </p:spPr>
        <p:txBody>
          <a:bodyPr>
            <a:normAutofit lnSpcReduction="10000"/>
          </a:bodyPr>
          <a:lstStyle/>
          <a:p>
            <a:r>
              <a:rPr lang="en-US" dirty="0"/>
              <a:t>Would open the door to less comprehensive EHB by allowing states to:</a:t>
            </a:r>
          </a:p>
          <a:p>
            <a:pPr lvl="1"/>
            <a:r>
              <a:rPr lang="en-US" dirty="0"/>
              <a:t>Choose plans (and benefit categories) from other states</a:t>
            </a:r>
          </a:p>
          <a:p>
            <a:pPr lvl="1"/>
            <a:r>
              <a:rPr lang="en-US" dirty="0"/>
              <a:t>Substitute one category of benefits for another</a:t>
            </a:r>
          </a:p>
          <a:p>
            <a:pPr lvl="1"/>
            <a:r>
              <a:rPr lang="en-US" dirty="0"/>
              <a:t>Create a new benefit plan from scratch</a:t>
            </a:r>
          </a:p>
          <a:p>
            <a:r>
              <a:rPr lang="en-US" dirty="0"/>
              <a:t>HHS considering a “federal default definition of essential health benefits” </a:t>
            </a:r>
          </a:p>
          <a:p>
            <a:pPr lvl="1"/>
            <a:r>
              <a:rPr lang="en-US" dirty="0"/>
              <a:t>Could include a “national benchmark plan standard” that would shift costs to states for more generous coverage </a:t>
            </a:r>
          </a:p>
        </p:txBody>
      </p:sp>
      <p:sp>
        <p:nvSpPr>
          <p:cNvPr id="4" name="Title 3">
            <a:extLst>
              <a:ext uri="{FF2B5EF4-FFF2-40B4-BE49-F238E27FC236}">
                <a16:creationId xmlns:a16="http://schemas.microsoft.com/office/drawing/2014/main" id="{A0354CA9-1802-4B71-B865-66D03C9D9AF9}"/>
              </a:ext>
            </a:extLst>
          </p:cNvPr>
          <p:cNvSpPr>
            <a:spLocks noGrp="1"/>
          </p:cNvSpPr>
          <p:nvPr>
            <p:ph type="title"/>
          </p:nvPr>
        </p:nvSpPr>
        <p:spPr>
          <a:xfrm>
            <a:off x="457200" y="304626"/>
            <a:ext cx="8229600" cy="1042910"/>
          </a:xfrm>
        </p:spPr>
        <p:txBody>
          <a:bodyPr/>
          <a:lstStyle/>
          <a:p>
            <a:r>
              <a:rPr lang="en-US" sz="4000" dirty="0"/>
              <a:t>Proposed changes to essential health benefits</a:t>
            </a:r>
          </a:p>
        </p:txBody>
      </p:sp>
    </p:spTree>
    <p:extLst>
      <p:ext uri="{BB962C8B-B14F-4D97-AF65-F5344CB8AC3E}">
        <p14:creationId xmlns:p14="http://schemas.microsoft.com/office/powerpoint/2010/main" val="1128159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1322" y="1268082"/>
            <a:ext cx="8117456" cy="1323439"/>
          </a:xfrm>
          <a:prstGeom prst="rect">
            <a:avLst/>
          </a:prstGeom>
          <a:noFill/>
        </p:spPr>
        <p:txBody>
          <a:bodyPr wrap="square" rtlCol="0">
            <a:spAutoFit/>
          </a:bodyPr>
          <a:lstStyle/>
          <a:p>
            <a:pPr algn="ctr"/>
            <a:r>
              <a:rPr lang="en-US" sz="4000" b="1" dirty="0">
                <a:solidFill>
                  <a:srgbClr val="277FC4"/>
                </a:solidFill>
                <a:latin typeface="Arial" panose="020B0604020202020204" pitchFamily="34" charset="0"/>
                <a:cs typeface="Arial" panose="020B0604020202020204" pitchFamily="34" charset="0"/>
              </a:rPr>
              <a:t>What do we know about </a:t>
            </a:r>
            <a:br>
              <a:rPr lang="en-US" sz="4000" b="1" dirty="0">
                <a:solidFill>
                  <a:srgbClr val="277FC4"/>
                </a:solidFill>
                <a:latin typeface="Arial" panose="020B0604020202020204" pitchFamily="34" charset="0"/>
                <a:cs typeface="Arial" panose="020B0604020202020204" pitchFamily="34" charset="0"/>
              </a:rPr>
            </a:br>
            <a:r>
              <a:rPr lang="en-US" sz="4000" b="1" dirty="0">
                <a:solidFill>
                  <a:srgbClr val="277FC4"/>
                </a:solidFill>
                <a:latin typeface="Arial" panose="020B0604020202020204" pitchFamily="34" charset="0"/>
                <a:cs typeface="Arial" panose="020B0604020202020204" pitchFamily="34" charset="0"/>
              </a:rPr>
              <a:t>what’s ahead?</a:t>
            </a:r>
          </a:p>
        </p:txBody>
      </p:sp>
      <p:pic>
        <p:nvPicPr>
          <p:cNvPr id="3074" name="Picture 2" descr="Image result for what's next">
            <a:extLst>
              <a:ext uri="{FF2B5EF4-FFF2-40B4-BE49-F238E27FC236}">
                <a16:creationId xmlns:a16="http://schemas.microsoft.com/office/drawing/2014/main" id="{7D5C7E6A-B642-4A3B-B550-C919F392B9D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353" b="32358"/>
          <a:stretch/>
        </p:blipFill>
        <p:spPr bwMode="auto">
          <a:xfrm>
            <a:off x="0" y="3112168"/>
            <a:ext cx="9144000" cy="2213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817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609600"/>
            <a:ext cx="918841" cy="240065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0" b="1" i="0" u="none" strike="noStrike" kern="1200" cap="none" spc="0" normalizeH="0" baseline="0" noProof="0" dirty="0">
                <a:ln>
                  <a:noFill/>
                </a:ln>
                <a:solidFill>
                  <a:srgbClr val="006699"/>
                </a:solidFill>
                <a:effectLst/>
                <a:uLnTx/>
                <a:uFillTx/>
                <a:latin typeface="Impact" panose="020B0806030902050204" pitchFamily="34" charset="0"/>
                <a:ea typeface="+mn-ea"/>
                <a:cs typeface="+mn-cs"/>
              </a:rPr>
              <a:t>1</a:t>
            </a:r>
          </a:p>
        </p:txBody>
      </p:sp>
      <p:sp>
        <p:nvSpPr>
          <p:cNvPr id="5" name="TextBox 4"/>
          <p:cNvSpPr txBox="1"/>
          <p:nvPr/>
        </p:nvSpPr>
        <p:spPr>
          <a:xfrm>
            <a:off x="2057400" y="1981200"/>
            <a:ext cx="6019800"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President</a:t>
            </a:r>
            <a:r>
              <a:rPr lang="en-US" sz="3200" dirty="0">
                <a:solidFill>
                  <a:prstClr val="black"/>
                </a:solidFill>
                <a:latin typeface="Arial" panose="020B0604020202020204" pitchFamily="34" charset="0"/>
                <a:cs typeface="Arial" panose="020B0604020202020204" pitchFamily="34" charset="0"/>
              </a:rPr>
              <a:t> Trump’s new health team is reshaping regulatory direction and action, with an emphasis on state “flexibility.”</a:t>
            </a: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83107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715" y="315255"/>
            <a:ext cx="8229600" cy="690416"/>
          </a:xfrm>
        </p:spPr>
        <p:txBody>
          <a:bodyPr/>
          <a:lstStyle/>
          <a:p>
            <a:r>
              <a:rPr lang="en-US" sz="4000" dirty="0">
                <a:latin typeface="Arial" panose="020B0604020202020204" pitchFamily="34" charset="0"/>
                <a:cs typeface="Arial" panose="020B0604020202020204" pitchFamily="34" charset="0"/>
              </a:rPr>
              <a:t>Trump’s Health Care Team</a:t>
            </a:r>
          </a:p>
        </p:txBody>
      </p:sp>
      <p:sp>
        <p:nvSpPr>
          <p:cNvPr id="4" name="Rectangle 3"/>
          <p:cNvSpPr/>
          <p:nvPr/>
        </p:nvSpPr>
        <p:spPr>
          <a:xfrm>
            <a:off x="-448572" y="1920235"/>
            <a:ext cx="277416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i="1" dirty="0">
                <a:solidFill>
                  <a:prstClr val="black"/>
                </a:solidFill>
                <a:latin typeface="Calibri"/>
              </a:rPr>
              <a:t>Alex Azar,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i="1" dirty="0">
                <a:solidFill>
                  <a:prstClr val="black"/>
                </a:solidFill>
                <a:latin typeface="Calibri"/>
              </a:rPr>
              <a:t>Secretary</a:t>
            </a:r>
            <a:r>
              <a:rPr kumimoji="0" lang="en-US" sz="1800" b="0" i="1" u="none" strike="noStrike" kern="1200" cap="none" spc="0" normalizeH="0" baseline="0" noProof="0" dirty="0">
                <a:ln>
                  <a:noFill/>
                </a:ln>
                <a:solidFill>
                  <a:prstClr val="black"/>
                </a:solidFill>
                <a:effectLst/>
                <a:uLnTx/>
                <a:uFillTx/>
                <a:latin typeface="Calibri"/>
                <a:ea typeface="+mn-ea"/>
                <a:cs typeface="+mn-cs"/>
              </a:rPr>
              <a:t> of HHS</a:t>
            </a:r>
          </a:p>
        </p:txBody>
      </p:sp>
      <p:sp>
        <p:nvSpPr>
          <p:cNvPr id="8" name="Rectangle 7"/>
          <p:cNvSpPr/>
          <p:nvPr/>
        </p:nvSpPr>
        <p:spPr>
          <a:xfrm>
            <a:off x="189081" y="5577992"/>
            <a:ext cx="2240546"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a:ea typeface="+mn-ea"/>
                <a:cs typeface="+mn-cs"/>
              </a:rPr>
              <a:t>Seema Verma, Administrator of CMS</a:t>
            </a:r>
          </a:p>
        </p:txBody>
      </p:sp>
      <p:pic>
        <p:nvPicPr>
          <p:cNvPr id="9" name="Picture 2" descr="Image result for seema verma">
            <a:extLst>
              <a:ext uri="{FF2B5EF4-FFF2-40B4-BE49-F238E27FC236}">
                <a16:creationId xmlns:a16="http://schemas.microsoft.com/office/drawing/2014/main" id="{9CCA7C07-8187-482D-802E-D0B369D89AC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032" r="16759"/>
          <a:stretch/>
        </p:blipFill>
        <p:spPr bwMode="auto">
          <a:xfrm>
            <a:off x="478715" y="3588218"/>
            <a:ext cx="1794602" cy="179880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elinore mccance-katz">
            <a:extLst>
              <a:ext uri="{FF2B5EF4-FFF2-40B4-BE49-F238E27FC236}">
                <a16:creationId xmlns:a16="http://schemas.microsoft.com/office/drawing/2014/main" id="{1D37B93C-4C9D-481E-8680-2734427DB42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1577" t="9177" r="16507" b="23516"/>
          <a:stretch/>
        </p:blipFill>
        <p:spPr bwMode="auto">
          <a:xfrm>
            <a:off x="3001781" y="3596791"/>
            <a:ext cx="1591734" cy="179023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EA242E37-204A-4786-9BF6-C93516E5A3F8}"/>
              </a:ext>
            </a:extLst>
          </p:cNvPr>
          <p:cNvSpPr/>
          <p:nvPr/>
        </p:nvSpPr>
        <p:spPr>
          <a:xfrm>
            <a:off x="2622942" y="5467630"/>
            <a:ext cx="2514191"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a:ea typeface="+mn-ea"/>
                <a:cs typeface="+mn-cs"/>
              </a:rPr>
              <a:t>Dr. Elinore McCance-Katz, Assistant Sec. for Mental Health</a:t>
            </a:r>
          </a:p>
        </p:txBody>
      </p:sp>
      <p:pic>
        <p:nvPicPr>
          <p:cNvPr id="2050" name="Picture 2" descr="Image result for alex azar">
            <a:extLst>
              <a:ext uri="{FF2B5EF4-FFF2-40B4-BE49-F238E27FC236}">
                <a16:creationId xmlns:a16="http://schemas.microsoft.com/office/drawing/2014/main" id="{C55E6B39-CFB3-4E1B-8161-AA8E04FA5DC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9682"/>
          <a:stretch/>
        </p:blipFill>
        <p:spPr bwMode="auto">
          <a:xfrm>
            <a:off x="1790949" y="1087385"/>
            <a:ext cx="1820117" cy="2191843"/>
          </a:xfrm>
          <a:prstGeom prst="rect">
            <a:avLst/>
          </a:prstGeom>
          <a:noFill/>
          <a:extLst>
            <a:ext uri="{909E8E84-426E-40DD-AFC4-6F175D3DCCD1}">
              <a14:hiddenFill xmlns:a14="http://schemas.microsoft.com/office/drawing/2010/main">
                <a:solidFill>
                  <a:srgbClr val="FFFFFF"/>
                </a:solidFill>
              </a14:hiddenFill>
            </a:ext>
          </a:extLst>
        </p:spPr>
      </p:pic>
      <p:sp>
        <p:nvSpPr>
          <p:cNvPr id="13" name="Content Placeholder 2">
            <a:extLst>
              <a:ext uri="{FF2B5EF4-FFF2-40B4-BE49-F238E27FC236}">
                <a16:creationId xmlns:a16="http://schemas.microsoft.com/office/drawing/2014/main" id="{42FCA553-F954-4B14-B22D-A2DFCA31A734}"/>
              </a:ext>
            </a:extLst>
          </p:cNvPr>
          <p:cNvSpPr txBox="1">
            <a:spLocks/>
          </p:cNvSpPr>
          <p:nvPr/>
        </p:nvSpPr>
        <p:spPr>
          <a:xfrm>
            <a:off x="5137132" y="4708634"/>
            <a:ext cx="3549667" cy="60960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3" name="Rectangle: Rounded Corners 2">
            <a:extLst>
              <a:ext uri="{FF2B5EF4-FFF2-40B4-BE49-F238E27FC236}">
                <a16:creationId xmlns:a16="http://schemas.microsoft.com/office/drawing/2014/main" id="{A4FF5C7F-425B-4829-9742-CCBB84D1F199}"/>
              </a:ext>
            </a:extLst>
          </p:cNvPr>
          <p:cNvSpPr/>
          <p:nvPr/>
        </p:nvSpPr>
        <p:spPr>
          <a:xfrm>
            <a:off x="4846682" y="1224918"/>
            <a:ext cx="4130565" cy="4726599"/>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i="1" dirty="0">
                <a:solidFill>
                  <a:schemeClr val="tx2">
                    <a:lumMod val="50000"/>
                  </a:schemeClr>
                </a:solidFill>
              </a:rPr>
              <a:t>“Today, we commit to ushering in </a:t>
            </a:r>
            <a:r>
              <a:rPr lang="en-US" sz="2400" b="1" i="1" dirty="0">
                <a:solidFill>
                  <a:schemeClr val="tx2">
                    <a:lumMod val="50000"/>
                  </a:schemeClr>
                </a:solidFill>
              </a:rPr>
              <a:t>a new era </a:t>
            </a:r>
            <a:r>
              <a:rPr lang="en-US" sz="2400" i="1" dirty="0">
                <a:solidFill>
                  <a:schemeClr val="tx2">
                    <a:lumMod val="50000"/>
                  </a:schemeClr>
                </a:solidFill>
              </a:rPr>
              <a:t>for the federal and state Medicaid partnership where </a:t>
            </a:r>
            <a:r>
              <a:rPr lang="en-US" sz="2400" b="1" i="1" dirty="0">
                <a:solidFill>
                  <a:schemeClr val="tx2">
                    <a:lumMod val="50000"/>
                  </a:schemeClr>
                </a:solidFill>
              </a:rPr>
              <a:t>states have more freedom</a:t>
            </a:r>
            <a:r>
              <a:rPr lang="en-US" sz="2400" i="1" dirty="0">
                <a:solidFill>
                  <a:schemeClr val="tx2">
                    <a:lumMod val="50000"/>
                  </a:schemeClr>
                </a:solidFill>
              </a:rPr>
              <a:t> to design programs that meet the spectrum of diverse needs of their Medicaid population…”</a:t>
            </a:r>
          </a:p>
          <a:p>
            <a:pPr algn="ctr"/>
            <a:endParaRPr lang="en-US" sz="2400" i="1" dirty="0">
              <a:solidFill>
                <a:schemeClr val="tx2">
                  <a:lumMod val="50000"/>
                </a:schemeClr>
              </a:solidFill>
            </a:endParaRPr>
          </a:p>
          <a:p>
            <a:pPr algn="ctr"/>
            <a:r>
              <a:rPr lang="en-US" dirty="0">
                <a:solidFill>
                  <a:schemeClr val="tx2">
                    <a:lumMod val="50000"/>
                  </a:schemeClr>
                </a:solidFill>
              </a:rPr>
              <a:t>–Former Sec. Tom Price &amp; Administrator Seema </a:t>
            </a:r>
            <a:r>
              <a:rPr lang="en-US" dirty="0" err="1">
                <a:solidFill>
                  <a:schemeClr val="tx2">
                    <a:lumMod val="50000"/>
                  </a:schemeClr>
                </a:solidFill>
              </a:rPr>
              <a:t>Verma</a:t>
            </a:r>
            <a:endParaRPr lang="en-US" dirty="0">
              <a:solidFill>
                <a:schemeClr val="tx2">
                  <a:lumMod val="50000"/>
                </a:schemeClr>
              </a:solidFill>
            </a:endParaRPr>
          </a:p>
        </p:txBody>
      </p:sp>
    </p:spTree>
    <p:extLst>
      <p:ext uri="{BB962C8B-B14F-4D97-AF65-F5344CB8AC3E}">
        <p14:creationId xmlns:p14="http://schemas.microsoft.com/office/powerpoint/2010/main" val="39693205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Regulatory Areas of Focus</a:t>
            </a:r>
          </a:p>
        </p:txBody>
      </p:sp>
      <p:sp>
        <p:nvSpPr>
          <p:cNvPr id="3" name="Content Placeholder 2"/>
          <p:cNvSpPr>
            <a:spLocks noGrp="1"/>
          </p:cNvSpPr>
          <p:nvPr>
            <p:ph idx="1"/>
          </p:nvPr>
        </p:nvSpPr>
        <p:spPr>
          <a:xfrm>
            <a:off x="154709" y="1104420"/>
            <a:ext cx="8834582" cy="5139361"/>
          </a:xfrm>
        </p:spPr>
        <p:txBody>
          <a:bodyPr>
            <a:normAutofit fontScale="85000" lnSpcReduction="20000"/>
          </a:bodyPr>
          <a:lstStyle/>
          <a:p>
            <a:pPr>
              <a:lnSpc>
                <a:spcPct val="130000"/>
              </a:lnSpc>
              <a:spcBef>
                <a:spcPts val="300"/>
              </a:spcBef>
            </a:pPr>
            <a:r>
              <a:rPr lang="en-US" sz="1900" b="1" dirty="0"/>
              <a:t>Medicaid Expansion and Work Requirements</a:t>
            </a:r>
            <a:r>
              <a:rPr lang="en-US" sz="1900" dirty="0"/>
              <a:t> </a:t>
            </a:r>
          </a:p>
          <a:p>
            <a:pPr lvl="1">
              <a:lnSpc>
                <a:spcPct val="130000"/>
              </a:lnSpc>
              <a:spcBef>
                <a:spcPts val="300"/>
              </a:spcBef>
            </a:pPr>
            <a:r>
              <a:rPr lang="en-US" sz="1500" dirty="0"/>
              <a:t>CMS recently released guidance allowing states to </a:t>
            </a:r>
            <a:r>
              <a:rPr lang="en-US" sz="1500" dirty="0">
                <a:solidFill>
                  <a:srgbClr val="FF0000"/>
                </a:solidFill>
              </a:rPr>
              <a:t>require Medicaid recipients to work</a:t>
            </a:r>
            <a:r>
              <a:rPr lang="en-US" sz="1500" dirty="0"/>
              <a:t>, which marks a significant shift in the program. </a:t>
            </a:r>
          </a:p>
          <a:p>
            <a:pPr lvl="1">
              <a:lnSpc>
                <a:spcPct val="130000"/>
              </a:lnSpc>
              <a:spcBef>
                <a:spcPts val="300"/>
              </a:spcBef>
            </a:pPr>
            <a:r>
              <a:rPr lang="en-US" sz="1500" dirty="0"/>
              <a:t>Several key policy decisions are still being contemplated within the Administration, including whether to </a:t>
            </a:r>
            <a:r>
              <a:rPr lang="en-US" sz="1500" dirty="0">
                <a:solidFill>
                  <a:srgbClr val="FF0000"/>
                </a:solidFill>
              </a:rPr>
              <a:t>allow “partial” Medicaid expansion or limits on eligibility</a:t>
            </a:r>
            <a:r>
              <a:rPr lang="en-US" sz="1500" dirty="0"/>
              <a:t>. </a:t>
            </a:r>
          </a:p>
          <a:p>
            <a:pPr marL="457200" lvl="1" indent="0">
              <a:lnSpc>
                <a:spcPct val="130000"/>
              </a:lnSpc>
              <a:spcBef>
                <a:spcPts val="300"/>
              </a:spcBef>
              <a:buNone/>
            </a:pPr>
            <a:endParaRPr lang="en-US" sz="1500" dirty="0"/>
          </a:p>
          <a:p>
            <a:pPr>
              <a:lnSpc>
                <a:spcPct val="130000"/>
              </a:lnSpc>
              <a:spcBef>
                <a:spcPts val="300"/>
              </a:spcBef>
            </a:pPr>
            <a:r>
              <a:rPr lang="en-US" sz="1900" b="1" dirty="0"/>
              <a:t>The Future of CMMI</a:t>
            </a:r>
          </a:p>
          <a:p>
            <a:pPr lvl="1">
              <a:lnSpc>
                <a:spcPct val="130000"/>
              </a:lnSpc>
              <a:spcBef>
                <a:spcPts val="300"/>
              </a:spcBef>
            </a:pPr>
            <a:r>
              <a:rPr lang="en-US" sz="1500" dirty="0"/>
              <a:t>CMS issued an informal request for information for CMMI, dubbed New Direction, to help shape its future work.</a:t>
            </a:r>
          </a:p>
          <a:p>
            <a:pPr lvl="1">
              <a:lnSpc>
                <a:spcPct val="130000"/>
              </a:lnSpc>
              <a:spcBef>
                <a:spcPts val="300"/>
              </a:spcBef>
            </a:pPr>
            <a:r>
              <a:rPr lang="en-US" sz="1500" dirty="0"/>
              <a:t>CMMI could ostensibly be used to both: (1) introduce </a:t>
            </a:r>
            <a:r>
              <a:rPr lang="en-US" sz="1500" dirty="0">
                <a:solidFill>
                  <a:srgbClr val="FF0000"/>
                </a:solidFill>
              </a:rPr>
              <a:t>subtle changes in physician reimbursement </a:t>
            </a:r>
            <a:r>
              <a:rPr lang="en-US" sz="1500" dirty="0"/>
              <a:t>and scale down mandatory demonstrations, and (2) be a </a:t>
            </a:r>
            <a:r>
              <a:rPr lang="en-US" sz="1500" dirty="0">
                <a:solidFill>
                  <a:srgbClr val="FF0000"/>
                </a:solidFill>
              </a:rPr>
              <a:t>tool for entitlement reforms </a:t>
            </a:r>
            <a:r>
              <a:rPr lang="en-US" sz="1500" dirty="0"/>
              <a:t>and push for </a:t>
            </a:r>
            <a:r>
              <a:rPr lang="en-US" sz="1500" dirty="0">
                <a:solidFill>
                  <a:srgbClr val="FF0000"/>
                </a:solidFill>
              </a:rPr>
              <a:t>increased beneficiary accountability for cost of care</a:t>
            </a:r>
            <a:r>
              <a:rPr lang="en-US" sz="1500" dirty="0"/>
              <a:t>.</a:t>
            </a:r>
          </a:p>
          <a:p>
            <a:pPr marL="457200" lvl="1" indent="0">
              <a:lnSpc>
                <a:spcPct val="130000"/>
              </a:lnSpc>
              <a:spcBef>
                <a:spcPts val="300"/>
              </a:spcBef>
              <a:buNone/>
            </a:pPr>
            <a:endParaRPr lang="en-US" sz="1500" dirty="0"/>
          </a:p>
          <a:p>
            <a:pPr>
              <a:lnSpc>
                <a:spcPct val="130000"/>
              </a:lnSpc>
              <a:spcBef>
                <a:spcPts val="300"/>
              </a:spcBef>
            </a:pPr>
            <a:r>
              <a:rPr lang="en-US" sz="1900" b="1" dirty="0"/>
              <a:t>Association Health Plans (AHPs) and Short-Term Plans</a:t>
            </a:r>
            <a:endParaRPr lang="en-US" sz="1900" dirty="0"/>
          </a:p>
          <a:p>
            <a:pPr lvl="1">
              <a:lnSpc>
                <a:spcPct val="130000"/>
              </a:lnSpc>
              <a:spcBef>
                <a:spcPts val="300"/>
              </a:spcBef>
            </a:pPr>
            <a:r>
              <a:rPr lang="en-US" sz="1500" dirty="0"/>
              <a:t>The Trump Administration has been pushing regulations that would allow consumers to buy insurance plans that </a:t>
            </a:r>
            <a:r>
              <a:rPr lang="en-US" sz="1500" dirty="0">
                <a:solidFill>
                  <a:srgbClr val="FF0000"/>
                </a:solidFill>
              </a:rPr>
              <a:t>skirt many of the consumer protections included in the ACA</a:t>
            </a:r>
            <a:r>
              <a:rPr lang="en-US" sz="1500" dirty="0"/>
              <a:t>.</a:t>
            </a:r>
          </a:p>
          <a:p>
            <a:pPr lvl="1">
              <a:lnSpc>
                <a:spcPct val="130000"/>
              </a:lnSpc>
              <a:spcBef>
                <a:spcPts val="300"/>
              </a:spcBef>
            </a:pPr>
            <a:r>
              <a:rPr lang="en-US" sz="1500" dirty="0"/>
              <a:t>A rule on AHPs would allow </a:t>
            </a:r>
            <a:r>
              <a:rPr lang="en-US" sz="1500" dirty="0">
                <a:solidFill>
                  <a:srgbClr val="FF0000"/>
                </a:solidFill>
              </a:rPr>
              <a:t>employees in the same trade or geographic area to band together </a:t>
            </a:r>
            <a:r>
              <a:rPr lang="en-US" sz="1500" dirty="0"/>
              <a:t>under the same rules that apply to large employers.</a:t>
            </a:r>
          </a:p>
          <a:p>
            <a:pPr lvl="1">
              <a:lnSpc>
                <a:spcPct val="130000"/>
              </a:lnSpc>
              <a:spcBef>
                <a:spcPts val="300"/>
              </a:spcBef>
            </a:pPr>
            <a:r>
              <a:rPr lang="en-US" sz="1500" dirty="0">
                <a:solidFill>
                  <a:srgbClr val="FF0000"/>
                </a:solidFill>
              </a:rPr>
              <a:t>Short-term plans are exempt from ACA regulations</a:t>
            </a:r>
            <a:r>
              <a:rPr lang="en-US" sz="1500" dirty="0"/>
              <a:t>, and under new rules, could be renewed annually.</a:t>
            </a:r>
          </a:p>
        </p:txBody>
      </p:sp>
    </p:spTree>
    <p:extLst>
      <p:ext uri="{BB962C8B-B14F-4D97-AF65-F5344CB8AC3E}">
        <p14:creationId xmlns:p14="http://schemas.microsoft.com/office/powerpoint/2010/main" val="3891850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524000" y="1600200"/>
            <a:ext cx="6096000" cy="4624552"/>
          </a:xfrm>
          <a:prstGeom prst="rect">
            <a:avLst/>
          </a:prstGeom>
        </p:spPr>
      </p:pic>
      <p:sp>
        <p:nvSpPr>
          <p:cNvPr id="4" name="Title 3"/>
          <p:cNvSpPr>
            <a:spLocks noGrp="1"/>
          </p:cNvSpPr>
          <p:nvPr>
            <p:ph type="title"/>
          </p:nvPr>
        </p:nvSpPr>
        <p:spPr>
          <a:xfrm>
            <a:off x="457200" y="192332"/>
            <a:ext cx="8229600" cy="1407868"/>
          </a:xfrm>
        </p:spPr>
        <p:txBody>
          <a:bodyPr/>
          <a:lstStyle/>
          <a:p>
            <a:r>
              <a:rPr lang="en-US" sz="4000" dirty="0"/>
              <a:t>States rely heavily on federal Medicaid funding</a:t>
            </a:r>
          </a:p>
        </p:txBody>
      </p:sp>
    </p:spTree>
    <p:extLst>
      <p:ext uri="{BB962C8B-B14F-4D97-AF65-F5344CB8AC3E}">
        <p14:creationId xmlns:p14="http://schemas.microsoft.com/office/powerpoint/2010/main" val="24236062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State Medicaid Buy-In Proposals</a:t>
            </a:r>
          </a:p>
        </p:txBody>
      </p:sp>
      <p:sp>
        <p:nvSpPr>
          <p:cNvPr id="3" name="Content Placeholder 2"/>
          <p:cNvSpPr>
            <a:spLocks noGrp="1"/>
          </p:cNvSpPr>
          <p:nvPr>
            <p:ph idx="1"/>
          </p:nvPr>
        </p:nvSpPr>
        <p:spPr>
          <a:xfrm>
            <a:off x="457200" y="1176866"/>
            <a:ext cx="4695825" cy="4752993"/>
          </a:xfrm>
        </p:spPr>
        <p:txBody>
          <a:bodyPr>
            <a:normAutofit/>
          </a:bodyPr>
          <a:lstStyle/>
          <a:p>
            <a:r>
              <a:rPr lang="en-US" dirty="0"/>
              <a:t>Reaction to ACA Repeal efforts</a:t>
            </a:r>
          </a:p>
          <a:p>
            <a:r>
              <a:rPr lang="en-US" dirty="0"/>
              <a:t>Could expand Medicaid by allowing individuals not currently eligible to buy into public coverage</a:t>
            </a:r>
          </a:p>
          <a:p>
            <a:r>
              <a:rPr lang="en-US" dirty="0"/>
              <a:t>Need to seek federal approval to offer subsidies</a:t>
            </a:r>
          </a:p>
        </p:txBody>
      </p:sp>
      <p:pic>
        <p:nvPicPr>
          <p:cNvPr id="13" name="Picture 12">
            <a:extLst>
              <a:ext uri="{FF2B5EF4-FFF2-40B4-BE49-F238E27FC236}">
                <a16:creationId xmlns:a16="http://schemas.microsoft.com/office/drawing/2014/main" id="{D5A0AB48-DB55-4675-A823-FBAA059AE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6150" y="986374"/>
            <a:ext cx="1600200" cy="1600200"/>
          </a:xfrm>
          <a:prstGeom prst="rect">
            <a:avLst/>
          </a:prstGeom>
        </p:spPr>
      </p:pic>
      <p:pic>
        <p:nvPicPr>
          <p:cNvPr id="15" name="Picture 14">
            <a:extLst>
              <a:ext uri="{FF2B5EF4-FFF2-40B4-BE49-F238E27FC236}">
                <a16:creationId xmlns:a16="http://schemas.microsoft.com/office/drawing/2014/main" id="{36146474-779B-41B3-B21B-1C9AAE5B69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9712" y="2062699"/>
            <a:ext cx="1933575" cy="1933575"/>
          </a:xfrm>
          <a:prstGeom prst="rect">
            <a:avLst/>
          </a:prstGeom>
        </p:spPr>
      </p:pic>
      <p:pic>
        <p:nvPicPr>
          <p:cNvPr id="17" name="Picture 16">
            <a:extLst>
              <a:ext uri="{FF2B5EF4-FFF2-40B4-BE49-F238E27FC236}">
                <a16:creationId xmlns:a16="http://schemas.microsoft.com/office/drawing/2014/main" id="{2C82EE7C-B8E7-478F-9EA5-64B6F9A461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77125" y="3498024"/>
            <a:ext cx="1538223" cy="1538223"/>
          </a:xfrm>
          <a:prstGeom prst="rect">
            <a:avLst/>
          </a:prstGeom>
        </p:spPr>
      </p:pic>
      <p:pic>
        <p:nvPicPr>
          <p:cNvPr id="19" name="Picture 18">
            <a:extLst>
              <a:ext uri="{FF2B5EF4-FFF2-40B4-BE49-F238E27FC236}">
                <a16:creationId xmlns:a16="http://schemas.microsoft.com/office/drawing/2014/main" id="{620C31B5-ACD3-4FCC-944E-67AE2AB0DC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53025" y="4204675"/>
            <a:ext cx="1943100" cy="1943100"/>
          </a:xfrm>
          <a:prstGeom prst="rect">
            <a:avLst/>
          </a:prstGeom>
        </p:spPr>
      </p:pic>
    </p:spTree>
    <p:extLst>
      <p:ext uri="{BB962C8B-B14F-4D97-AF65-F5344CB8AC3E}">
        <p14:creationId xmlns:p14="http://schemas.microsoft.com/office/powerpoint/2010/main" val="4297785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Likely Medicaid waiver proposals</a:t>
            </a:r>
          </a:p>
        </p:txBody>
      </p:sp>
      <p:sp>
        <p:nvSpPr>
          <p:cNvPr id="3" name="Content Placeholder 2"/>
          <p:cNvSpPr>
            <a:spLocks noGrp="1"/>
          </p:cNvSpPr>
          <p:nvPr>
            <p:ph idx="1"/>
          </p:nvPr>
        </p:nvSpPr>
        <p:spPr>
          <a:xfrm>
            <a:off x="296333" y="1037604"/>
            <a:ext cx="5105400" cy="5426258"/>
          </a:xfrm>
        </p:spPr>
        <p:txBody>
          <a:bodyPr>
            <a:normAutofit lnSpcReduction="10000"/>
          </a:bodyPr>
          <a:lstStyle/>
          <a:p>
            <a:r>
              <a:rPr lang="en-US" dirty="0"/>
              <a:t>Work requirements</a:t>
            </a:r>
          </a:p>
          <a:p>
            <a:pPr lvl="1"/>
            <a:r>
              <a:rPr lang="en-US" dirty="0"/>
              <a:t>10 states submitted waivers</a:t>
            </a:r>
          </a:p>
          <a:p>
            <a:pPr lvl="1"/>
            <a:r>
              <a:rPr lang="en-US" dirty="0"/>
              <a:t>KY, IN, AR approved</a:t>
            </a:r>
          </a:p>
          <a:p>
            <a:pPr lvl="1"/>
            <a:r>
              <a:rPr lang="en-US" dirty="0"/>
              <a:t>Litigation</a:t>
            </a:r>
          </a:p>
          <a:p>
            <a:r>
              <a:rPr lang="en-US" dirty="0"/>
              <a:t>Drug testing</a:t>
            </a:r>
          </a:p>
          <a:p>
            <a:r>
              <a:rPr lang="en-US" dirty="0"/>
              <a:t>Higher cost sharing </a:t>
            </a:r>
          </a:p>
          <a:p>
            <a:r>
              <a:rPr lang="en-US" dirty="0"/>
              <a:t>Use of HSAs</a:t>
            </a:r>
          </a:p>
          <a:p>
            <a:r>
              <a:rPr lang="en-US" dirty="0"/>
              <a:t>Special enrollment &amp; </a:t>
            </a:r>
            <a:br>
              <a:rPr lang="en-US" dirty="0"/>
            </a:br>
            <a:r>
              <a:rPr lang="en-US" dirty="0"/>
              <a:t>lockout periods</a:t>
            </a:r>
          </a:p>
          <a:p>
            <a:r>
              <a:rPr lang="en-US" dirty="0"/>
              <a:t>Time limit on coverage</a:t>
            </a:r>
          </a:p>
          <a:p>
            <a:pPr lvl="1"/>
            <a:r>
              <a:rPr lang="en-US" dirty="0">
                <a:solidFill>
                  <a:srgbClr val="FF0000"/>
                </a:solidFill>
              </a:rPr>
              <a:t>CMS rejected KS lifetime limit on coverage</a:t>
            </a:r>
          </a:p>
        </p:txBody>
      </p:sp>
      <p:sp>
        <p:nvSpPr>
          <p:cNvPr id="6" name="Rectangle 5"/>
          <p:cNvSpPr/>
          <p:nvPr/>
        </p:nvSpPr>
        <p:spPr>
          <a:xfrm>
            <a:off x="5401733" y="4250264"/>
            <a:ext cx="3437467"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a:ea typeface="+mn-ea"/>
                <a:cs typeface="+mn-cs"/>
              </a:rPr>
              <a:t>“Disability” is often touted as a category of exemption from new waiver requirements.</a:t>
            </a:r>
          </a:p>
        </p:txBody>
      </p:sp>
      <p:pic>
        <p:nvPicPr>
          <p:cNvPr id="7" name="Picture 2" descr="Image result for not all disabilities are visible">
            <a:extLst>
              <a:ext uri="{FF2B5EF4-FFF2-40B4-BE49-F238E27FC236}">
                <a16:creationId xmlns:a16="http://schemas.microsoft.com/office/drawing/2014/main" id="{143E30A1-0B99-413A-94C2-28808CCD87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3719" y="1403877"/>
            <a:ext cx="4280281" cy="2846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2510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FEF83-E50E-49D8-A365-D54C9BADB8BE}"/>
              </a:ext>
            </a:extLst>
          </p:cNvPr>
          <p:cNvSpPr>
            <a:spLocks noGrp="1"/>
          </p:cNvSpPr>
          <p:nvPr>
            <p:ph type="title"/>
          </p:nvPr>
        </p:nvSpPr>
        <p:spPr/>
        <p:txBody>
          <a:bodyPr/>
          <a:lstStyle/>
          <a:p>
            <a:r>
              <a:rPr lang="en-US" sz="3000" dirty="0"/>
              <a:t>Shift in CMMI Focus</a:t>
            </a:r>
          </a:p>
        </p:txBody>
      </p:sp>
      <p:sp>
        <p:nvSpPr>
          <p:cNvPr id="3" name="Content Placeholder 2">
            <a:extLst>
              <a:ext uri="{FF2B5EF4-FFF2-40B4-BE49-F238E27FC236}">
                <a16:creationId xmlns:a16="http://schemas.microsoft.com/office/drawing/2014/main" id="{C88B3E3C-25F5-472D-A92A-390CBB527DD1}"/>
              </a:ext>
            </a:extLst>
          </p:cNvPr>
          <p:cNvSpPr>
            <a:spLocks noGrp="1"/>
          </p:cNvSpPr>
          <p:nvPr>
            <p:ph idx="1"/>
          </p:nvPr>
        </p:nvSpPr>
        <p:spPr>
          <a:xfrm>
            <a:off x="1449806" y="1949117"/>
            <a:ext cx="3218447" cy="3394472"/>
          </a:xfrm>
        </p:spPr>
        <p:txBody>
          <a:bodyPr>
            <a:normAutofit fontScale="92500" lnSpcReduction="10000"/>
          </a:bodyPr>
          <a:lstStyle/>
          <a:p>
            <a:pPr marL="0" indent="0">
              <a:buNone/>
            </a:pPr>
            <a:r>
              <a:rPr lang="en-US" b="1" dirty="0"/>
              <a:t>2016 Focus Areas:</a:t>
            </a:r>
          </a:p>
          <a:p>
            <a:r>
              <a:rPr lang="en-US" sz="1950" dirty="0"/>
              <a:t>Implementation of models</a:t>
            </a:r>
          </a:p>
          <a:p>
            <a:r>
              <a:rPr lang="en-US" sz="1950" dirty="0"/>
              <a:t>Monitoring &amp; optimizing results</a:t>
            </a:r>
          </a:p>
          <a:p>
            <a:r>
              <a:rPr lang="en-US" sz="1950" dirty="0"/>
              <a:t>Evaluation &amp; scaling of models</a:t>
            </a:r>
          </a:p>
          <a:p>
            <a:r>
              <a:rPr lang="en-US" sz="1950" dirty="0"/>
              <a:t>Integrating innovation across CMS</a:t>
            </a:r>
          </a:p>
          <a:p>
            <a:r>
              <a:rPr lang="en-US" sz="1950" dirty="0"/>
              <a:t>Development of new models to round out portfolio</a:t>
            </a:r>
          </a:p>
        </p:txBody>
      </p:sp>
      <p:sp>
        <p:nvSpPr>
          <p:cNvPr id="4" name="Content Placeholder 2">
            <a:extLst>
              <a:ext uri="{FF2B5EF4-FFF2-40B4-BE49-F238E27FC236}">
                <a16:creationId xmlns:a16="http://schemas.microsoft.com/office/drawing/2014/main" id="{7A37B9DA-C5BB-4EFA-A044-BBC54D09F518}"/>
              </a:ext>
            </a:extLst>
          </p:cNvPr>
          <p:cNvSpPr txBox="1">
            <a:spLocks/>
          </p:cNvSpPr>
          <p:nvPr/>
        </p:nvSpPr>
        <p:spPr>
          <a:xfrm>
            <a:off x="4815560" y="1921153"/>
            <a:ext cx="3218447" cy="3394472"/>
          </a:xfrm>
          <a:prstGeom prst="rect">
            <a:avLst/>
          </a:prstGeom>
        </p:spPr>
        <p:txBody>
          <a:bodyPr vert="horz" lIns="68580" tIns="34290" rIns="68580" bIns="34290" rtlCol="0">
            <a:normAutofit fontScale="92500"/>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b="1" dirty="0">
                <a:solidFill>
                  <a:prstClr val="black"/>
                </a:solidFill>
              </a:rPr>
              <a:t>2017 Focus Areas:</a:t>
            </a:r>
          </a:p>
          <a:p>
            <a:r>
              <a:rPr lang="en-US" sz="1800" dirty="0">
                <a:solidFill>
                  <a:prstClr val="black"/>
                </a:solidFill>
              </a:rPr>
              <a:t>Reducing administrative &amp; regulatory burdens</a:t>
            </a:r>
          </a:p>
          <a:p>
            <a:r>
              <a:rPr lang="en-US" sz="1800" dirty="0">
                <a:solidFill>
                  <a:prstClr val="black"/>
                </a:solidFill>
              </a:rPr>
              <a:t>Increasing focus on voluntary models</a:t>
            </a:r>
          </a:p>
          <a:p>
            <a:r>
              <a:rPr lang="en-US" sz="1800" dirty="0">
                <a:solidFill>
                  <a:prstClr val="black"/>
                </a:solidFill>
              </a:rPr>
              <a:t>Seeking industry-driven innovations</a:t>
            </a:r>
          </a:p>
          <a:p>
            <a:r>
              <a:rPr lang="en-US" sz="1800" dirty="0">
                <a:solidFill>
                  <a:prstClr val="black"/>
                </a:solidFill>
              </a:rPr>
              <a:t>Promoting provider choice and competition</a:t>
            </a:r>
          </a:p>
          <a:p>
            <a:r>
              <a:rPr lang="en-US" sz="1800" dirty="0">
                <a:solidFill>
                  <a:prstClr val="black"/>
                </a:solidFill>
              </a:rPr>
              <a:t>Eliminating unsuccessful models</a:t>
            </a:r>
          </a:p>
        </p:txBody>
      </p:sp>
    </p:spTree>
    <p:extLst>
      <p:ext uri="{BB962C8B-B14F-4D97-AF65-F5344CB8AC3E}">
        <p14:creationId xmlns:p14="http://schemas.microsoft.com/office/powerpoint/2010/main" val="7043873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D5A89B-859D-4211-A8BD-490C58CCBF18}"/>
              </a:ext>
            </a:extLst>
          </p:cNvPr>
          <p:cNvSpPr>
            <a:spLocks noGrp="1"/>
          </p:cNvSpPr>
          <p:nvPr>
            <p:ph type="title"/>
          </p:nvPr>
        </p:nvSpPr>
        <p:spPr/>
        <p:txBody>
          <a:bodyPr/>
          <a:lstStyle/>
          <a:p>
            <a:r>
              <a:rPr lang="en-US" sz="4000" dirty="0"/>
              <a:t>SAMHSA priorities</a:t>
            </a:r>
          </a:p>
        </p:txBody>
      </p:sp>
      <p:pic>
        <p:nvPicPr>
          <p:cNvPr id="5" name="Picture 4">
            <a:extLst>
              <a:ext uri="{FF2B5EF4-FFF2-40B4-BE49-F238E27FC236}">
                <a16:creationId xmlns:a16="http://schemas.microsoft.com/office/drawing/2014/main" id="{6C9ABFE8-3F0E-4131-84B6-339324A353EE}"/>
              </a:ext>
            </a:extLst>
          </p:cNvPr>
          <p:cNvPicPr>
            <a:picLocks noChangeAspect="1"/>
          </p:cNvPicPr>
          <p:nvPr/>
        </p:nvPicPr>
        <p:blipFill>
          <a:blip r:embed="rId2"/>
          <a:stretch>
            <a:fillRect/>
          </a:stretch>
        </p:blipFill>
        <p:spPr>
          <a:xfrm>
            <a:off x="1173695" y="1013789"/>
            <a:ext cx="6818842" cy="5109727"/>
          </a:xfrm>
          <a:prstGeom prst="rect">
            <a:avLst/>
          </a:prstGeom>
        </p:spPr>
      </p:pic>
    </p:spTree>
    <p:extLst>
      <p:ext uri="{BB962C8B-B14F-4D97-AF65-F5344CB8AC3E}">
        <p14:creationId xmlns:p14="http://schemas.microsoft.com/office/powerpoint/2010/main" val="27338577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D5A89B-859D-4211-A8BD-490C58CCBF18}"/>
              </a:ext>
            </a:extLst>
          </p:cNvPr>
          <p:cNvSpPr>
            <a:spLocks noGrp="1"/>
          </p:cNvSpPr>
          <p:nvPr>
            <p:ph type="title"/>
          </p:nvPr>
        </p:nvSpPr>
        <p:spPr/>
        <p:txBody>
          <a:bodyPr/>
          <a:lstStyle/>
          <a:p>
            <a:r>
              <a:rPr lang="en-US" sz="4000" dirty="0"/>
              <a:t>ISMICC Recommendations</a:t>
            </a:r>
          </a:p>
        </p:txBody>
      </p:sp>
      <p:sp>
        <p:nvSpPr>
          <p:cNvPr id="5" name="Content Placeholder 2">
            <a:extLst>
              <a:ext uri="{FF2B5EF4-FFF2-40B4-BE49-F238E27FC236}">
                <a16:creationId xmlns:a16="http://schemas.microsoft.com/office/drawing/2014/main" id="{5B37F1C7-EB1C-495B-8CAD-38DC93361802}"/>
              </a:ext>
            </a:extLst>
          </p:cNvPr>
          <p:cNvSpPr txBox="1">
            <a:spLocks/>
          </p:cNvSpPr>
          <p:nvPr/>
        </p:nvSpPr>
        <p:spPr>
          <a:xfrm>
            <a:off x="457200" y="1557866"/>
            <a:ext cx="5105400" cy="4752993"/>
          </a:xfrm>
          <a:prstGeom prst="rect">
            <a:avLst/>
          </a:prstGeom>
        </p:spPr>
        <p:txBody>
          <a:bodyPr>
            <a:norm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dirty="0"/>
          </a:p>
        </p:txBody>
      </p:sp>
      <p:sp>
        <p:nvSpPr>
          <p:cNvPr id="6" name="Content Placeholder 2">
            <a:extLst>
              <a:ext uri="{FF2B5EF4-FFF2-40B4-BE49-F238E27FC236}">
                <a16:creationId xmlns:a16="http://schemas.microsoft.com/office/drawing/2014/main" id="{916169C1-0376-43BD-9503-2C03F56E2337}"/>
              </a:ext>
            </a:extLst>
          </p:cNvPr>
          <p:cNvSpPr txBox="1">
            <a:spLocks/>
          </p:cNvSpPr>
          <p:nvPr/>
        </p:nvSpPr>
        <p:spPr>
          <a:xfrm>
            <a:off x="627887" y="1133856"/>
            <a:ext cx="7856545" cy="4846320"/>
          </a:xfrm>
          <a:prstGeom prst="rect">
            <a:avLst/>
          </a:prstGeom>
        </p:spPr>
        <p:txBody>
          <a:bodyPr>
            <a:norm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3200" dirty="0"/>
              <a:t>Strengthen federal coordination</a:t>
            </a:r>
          </a:p>
          <a:p>
            <a:r>
              <a:rPr lang="en-US" sz="3200" dirty="0"/>
              <a:t>Increase access to care</a:t>
            </a:r>
          </a:p>
          <a:p>
            <a:r>
              <a:rPr lang="en-US" sz="3200" dirty="0"/>
              <a:t>Address workforce shortage</a:t>
            </a:r>
          </a:p>
          <a:p>
            <a:r>
              <a:rPr lang="en-US" sz="3200" dirty="0"/>
              <a:t>Close the gap between what works and what is offered</a:t>
            </a:r>
          </a:p>
          <a:p>
            <a:r>
              <a:rPr lang="en-US" sz="3200" dirty="0"/>
              <a:t>Increase criminal justice diversion &amp; early intervention</a:t>
            </a:r>
          </a:p>
        </p:txBody>
      </p:sp>
    </p:spTree>
    <p:extLst>
      <p:ext uri="{BB962C8B-B14F-4D97-AF65-F5344CB8AC3E}">
        <p14:creationId xmlns:p14="http://schemas.microsoft.com/office/powerpoint/2010/main" val="6641629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D5A89B-859D-4211-A8BD-490C58CCBF18}"/>
              </a:ext>
            </a:extLst>
          </p:cNvPr>
          <p:cNvSpPr>
            <a:spLocks noGrp="1"/>
          </p:cNvSpPr>
          <p:nvPr>
            <p:ph type="title"/>
          </p:nvPr>
        </p:nvSpPr>
        <p:spPr>
          <a:xfrm>
            <a:off x="478536" y="320348"/>
            <a:ext cx="8229600" cy="690416"/>
          </a:xfrm>
        </p:spPr>
        <p:txBody>
          <a:bodyPr/>
          <a:lstStyle/>
          <a:p>
            <a:r>
              <a:rPr lang="en-US" dirty="0"/>
              <a:t>Potential Solutions</a:t>
            </a:r>
          </a:p>
        </p:txBody>
      </p:sp>
      <p:sp>
        <p:nvSpPr>
          <p:cNvPr id="3" name="Content Placeholder 2">
            <a:extLst>
              <a:ext uri="{FF2B5EF4-FFF2-40B4-BE49-F238E27FC236}">
                <a16:creationId xmlns:a16="http://schemas.microsoft.com/office/drawing/2014/main" id="{1B99B55A-0918-4254-903E-C60108575351}"/>
              </a:ext>
            </a:extLst>
          </p:cNvPr>
          <p:cNvSpPr txBox="1">
            <a:spLocks/>
          </p:cNvSpPr>
          <p:nvPr/>
        </p:nvSpPr>
        <p:spPr>
          <a:xfrm>
            <a:off x="627888" y="882748"/>
            <a:ext cx="7930896" cy="4951124"/>
          </a:xfrm>
          <a:prstGeom prst="rect">
            <a:avLst/>
          </a:prstGeom>
        </p:spPr>
        <p:txBody>
          <a:bodyPr>
            <a:norm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p>
          <a:p>
            <a:r>
              <a:rPr lang="en-US" dirty="0"/>
              <a:t>Certified Community Behavioral Health Clinics (CCBHCs)</a:t>
            </a:r>
          </a:p>
          <a:p>
            <a:pPr lvl="1"/>
            <a:r>
              <a:rPr lang="en-US" dirty="0"/>
              <a:t>2-year demo in 8 states</a:t>
            </a:r>
          </a:p>
          <a:p>
            <a:pPr lvl="1"/>
            <a:r>
              <a:rPr lang="en-US" dirty="0"/>
              <a:t>Increased access to services by 25% in first 6 months</a:t>
            </a:r>
          </a:p>
          <a:p>
            <a:r>
              <a:rPr lang="en-US" dirty="0"/>
              <a:t>Payment reform</a:t>
            </a:r>
          </a:p>
          <a:p>
            <a:r>
              <a:rPr lang="en-US" dirty="0"/>
              <a:t>Mental Health First Aid (MHFA)</a:t>
            </a:r>
          </a:p>
        </p:txBody>
      </p:sp>
    </p:spTree>
    <p:extLst>
      <p:ext uri="{BB962C8B-B14F-4D97-AF65-F5344CB8AC3E}">
        <p14:creationId xmlns:p14="http://schemas.microsoft.com/office/powerpoint/2010/main" val="26880882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609600"/>
            <a:ext cx="1151277" cy="240065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0" b="1" i="0" u="none" strike="noStrike" kern="1200" cap="none" spc="0" normalizeH="0" baseline="0" noProof="0" dirty="0">
                <a:ln>
                  <a:noFill/>
                </a:ln>
                <a:solidFill>
                  <a:srgbClr val="006699"/>
                </a:solidFill>
                <a:effectLst/>
                <a:uLnTx/>
                <a:uFillTx/>
                <a:latin typeface="Impact" panose="020B0806030902050204" pitchFamily="34" charset="0"/>
                <a:ea typeface="+mn-ea"/>
                <a:cs typeface="+mn-cs"/>
              </a:rPr>
              <a:t>2</a:t>
            </a:r>
          </a:p>
        </p:txBody>
      </p:sp>
      <p:sp>
        <p:nvSpPr>
          <p:cNvPr id="5" name="TextBox 4"/>
          <p:cNvSpPr txBox="1"/>
          <p:nvPr/>
        </p:nvSpPr>
        <p:spPr>
          <a:xfrm>
            <a:off x="2057400" y="1981200"/>
            <a:ext cx="6019800"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There is continued interest in Congress </a:t>
            </a:r>
            <a:r>
              <a:rPr lang="en-US" sz="3200" dirty="0">
                <a:solidFill>
                  <a:prstClr val="black"/>
                </a:solidFill>
                <a:latin typeface="Arial" panose="020B0604020202020204" pitchFamily="34" charset="0"/>
                <a:cs typeface="Arial" panose="020B0604020202020204" pitchFamily="34" charset="0"/>
              </a:rPr>
              <a:t>in</a:t>
            </a: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addressing addiction</a:t>
            </a:r>
            <a:r>
              <a:rPr lang="en-US" sz="3200" dirty="0">
                <a:solidFill>
                  <a:prstClr val="black"/>
                </a:solidFill>
                <a:latin typeface="Arial" panose="020B0604020202020204" pitchFamily="34" charset="0"/>
                <a:cs typeface="Arial" panose="020B0604020202020204" pitchFamily="34" charset="0"/>
              </a:rPr>
              <a:t> and mental health.</a:t>
            </a: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347488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E2B69-3078-4317-9867-A97DECF76594}"/>
              </a:ext>
            </a:extLst>
          </p:cNvPr>
          <p:cNvSpPr>
            <a:spLocks noGrp="1"/>
          </p:cNvSpPr>
          <p:nvPr>
            <p:ph type="title"/>
          </p:nvPr>
        </p:nvSpPr>
        <p:spPr/>
        <p:txBody>
          <a:bodyPr/>
          <a:lstStyle/>
          <a:p>
            <a:r>
              <a:rPr lang="en-US" dirty="0"/>
              <a:t>Opioid Legislation</a:t>
            </a:r>
          </a:p>
        </p:txBody>
      </p:sp>
      <p:sp>
        <p:nvSpPr>
          <p:cNvPr id="3" name="Content Placeholder 2">
            <a:extLst>
              <a:ext uri="{FF2B5EF4-FFF2-40B4-BE49-F238E27FC236}">
                <a16:creationId xmlns:a16="http://schemas.microsoft.com/office/drawing/2014/main" id="{E05918C7-D085-4621-8079-5ADC4D29EF47}"/>
              </a:ext>
            </a:extLst>
          </p:cNvPr>
          <p:cNvSpPr>
            <a:spLocks noGrp="1"/>
          </p:cNvSpPr>
          <p:nvPr>
            <p:ph idx="1"/>
          </p:nvPr>
        </p:nvSpPr>
        <p:spPr>
          <a:xfrm>
            <a:off x="110836" y="1071417"/>
            <a:ext cx="8820728" cy="4959927"/>
          </a:xfrm>
        </p:spPr>
        <p:txBody>
          <a:bodyPr>
            <a:normAutofit/>
          </a:bodyPr>
          <a:lstStyle/>
          <a:p>
            <a:pPr marL="0" indent="0">
              <a:lnSpc>
                <a:spcPct val="134000"/>
              </a:lnSpc>
              <a:buNone/>
            </a:pPr>
            <a:r>
              <a:rPr lang="en-US" sz="2000" dirty="0"/>
              <a:t>One of the few issues in health care that has the potential to break through for the reminder of the election year is opioid-related legislation.</a:t>
            </a:r>
          </a:p>
          <a:p>
            <a:pPr lvl="1">
              <a:lnSpc>
                <a:spcPct val="134000"/>
              </a:lnSpc>
            </a:pPr>
            <a:r>
              <a:rPr lang="en-US" sz="1600" dirty="0"/>
              <a:t>The </a:t>
            </a:r>
            <a:r>
              <a:rPr lang="en-US" sz="1600" b="1" dirty="0">
                <a:solidFill>
                  <a:srgbClr val="FF0000"/>
                </a:solidFill>
              </a:rPr>
              <a:t>House</a:t>
            </a:r>
            <a:r>
              <a:rPr lang="en-US" sz="1600" b="1" dirty="0"/>
              <a:t> Energy and Commerce Health Subcommittee </a:t>
            </a:r>
            <a:r>
              <a:rPr lang="en-US" sz="1600" dirty="0"/>
              <a:t>is holding a series of hearings on opioid legislation, and Health Subcommittee Committee Chairman Greg Walden (R-OR) is aiming to get a House vote on a package of bills by Memorial Day.</a:t>
            </a:r>
          </a:p>
          <a:p>
            <a:pPr lvl="1">
              <a:lnSpc>
                <a:spcPct val="134000"/>
              </a:lnSpc>
            </a:pPr>
            <a:endParaRPr lang="en-US" sz="1600" dirty="0"/>
          </a:p>
          <a:p>
            <a:pPr lvl="1">
              <a:lnSpc>
                <a:spcPct val="134000"/>
              </a:lnSpc>
            </a:pPr>
            <a:r>
              <a:rPr lang="en-US" sz="1600" dirty="0"/>
              <a:t>In the </a:t>
            </a:r>
            <a:r>
              <a:rPr lang="en-US" sz="1600" b="1" dirty="0">
                <a:solidFill>
                  <a:srgbClr val="FF0000"/>
                </a:solidFill>
              </a:rPr>
              <a:t>Senate</a:t>
            </a:r>
            <a:r>
              <a:rPr lang="en-US" sz="1600" dirty="0"/>
              <a:t>, the </a:t>
            </a:r>
            <a:r>
              <a:rPr lang="en-US" sz="1600" b="1" dirty="0"/>
              <a:t>HELP and Finance Committees </a:t>
            </a:r>
            <a:r>
              <a:rPr lang="en-US" sz="1600" dirty="0"/>
              <a:t>are pursuing a parallel effort to the House, but have been moving at a slower pace thus far.</a:t>
            </a:r>
          </a:p>
          <a:p>
            <a:pPr lvl="1">
              <a:lnSpc>
                <a:spcPct val="134000"/>
              </a:lnSpc>
            </a:pPr>
            <a:endParaRPr lang="en-US" sz="1600" dirty="0"/>
          </a:p>
          <a:p>
            <a:pPr lvl="1">
              <a:lnSpc>
                <a:spcPct val="134000"/>
              </a:lnSpc>
            </a:pPr>
            <a:r>
              <a:rPr lang="en-US" sz="1600" dirty="0"/>
              <a:t>Sens. Rob Portman (R-OR) and Sheldon Whitehouse (D-RI) are working on their own opioid-related measure, framing it as a follow-up bill to the </a:t>
            </a:r>
            <a:r>
              <a:rPr lang="en-US" sz="1600" b="1" dirty="0"/>
              <a:t>Comprehensive Addiction and Recovery Act (CARA) </a:t>
            </a:r>
            <a:r>
              <a:rPr lang="en-US" sz="1600" dirty="0"/>
              <a:t>signed into law in 2016.</a:t>
            </a:r>
          </a:p>
        </p:txBody>
      </p:sp>
    </p:spTree>
    <p:extLst>
      <p:ext uri="{BB962C8B-B14F-4D97-AF65-F5344CB8AC3E}">
        <p14:creationId xmlns:p14="http://schemas.microsoft.com/office/powerpoint/2010/main" val="11945060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D5A89B-859D-4211-A8BD-490C58CCBF18}"/>
              </a:ext>
            </a:extLst>
          </p:cNvPr>
          <p:cNvSpPr>
            <a:spLocks noGrp="1"/>
          </p:cNvSpPr>
          <p:nvPr>
            <p:ph type="title"/>
          </p:nvPr>
        </p:nvSpPr>
        <p:spPr>
          <a:xfrm>
            <a:off x="543190" y="199381"/>
            <a:ext cx="8229600" cy="690416"/>
          </a:xfrm>
        </p:spPr>
        <p:txBody>
          <a:bodyPr/>
          <a:lstStyle/>
          <a:p>
            <a:r>
              <a:rPr lang="en-US" sz="4400" dirty="0"/>
              <a:t>House Response </a:t>
            </a:r>
          </a:p>
        </p:txBody>
      </p:sp>
      <p:sp>
        <p:nvSpPr>
          <p:cNvPr id="3" name="Content Placeholder 2">
            <a:extLst>
              <a:ext uri="{FF2B5EF4-FFF2-40B4-BE49-F238E27FC236}">
                <a16:creationId xmlns:a16="http://schemas.microsoft.com/office/drawing/2014/main" id="{1B99B55A-0918-4254-903E-C60108575351}"/>
              </a:ext>
            </a:extLst>
          </p:cNvPr>
          <p:cNvSpPr txBox="1">
            <a:spLocks/>
          </p:cNvSpPr>
          <p:nvPr/>
        </p:nvSpPr>
        <p:spPr>
          <a:xfrm>
            <a:off x="627888" y="1394026"/>
            <a:ext cx="7930896" cy="4951124"/>
          </a:xfrm>
          <a:prstGeom prst="rect">
            <a:avLst/>
          </a:prstGeom>
        </p:spPr>
        <p:txBody>
          <a:bodyPr>
            <a:norm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p>
        </p:txBody>
      </p:sp>
      <p:sp>
        <p:nvSpPr>
          <p:cNvPr id="5" name="Content Placeholder 2">
            <a:extLst>
              <a:ext uri="{FF2B5EF4-FFF2-40B4-BE49-F238E27FC236}">
                <a16:creationId xmlns:a16="http://schemas.microsoft.com/office/drawing/2014/main" id="{5F5D403C-9659-49D9-918F-B70FEC906C4E}"/>
              </a:ext>
            </a:extLst>
          </p:cNvPr>
          <p:cNvSpPr txBox="1">
            <a:spLocks/>
          </p:cNvSpPr>
          <p:nvPr/>
        </p:nvSpPr>
        <p:spPr>
          <a:xfrm>
            <a:off x="110836" y="700702"/>
            <a:ext cx="8791263" cy="4951124"/>
          </a:xfrm>
          <a:prstGeom prst="rect">
            <a:avLst/>
          </a:prstGeom>
        </p:spPr>
        <p:txBody>
          <a:bodyPr>
            <a:normAutofit lnSpcReduction="10000"/>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p>
          <a:p>
            <a:r>
              <a:rPr lang="en-US" dirty="0"/>
              <a:t>Energy &amp; Commerce is in the midst of hearings to consider dozens of bills with various solutions:</a:t>
            </a:r>
          </a:p>
          <a:p>
            <a:pPr lvl="1"/>
            <a:r>
              <a:rPr lang="en-US" dirty="0"/>
              <a:t>Telehealth</a:t>
            </a:r>
          </a:p>
          <a:p>
            <a:pPr lvl="1"/>
            <a:r>
              <a:rPr lang="en-US" dirty="0"/>
              <a:t>Alternatives for pain management</a:t>
            </a:r>
          </a:p>
          <a:p>
            <a:pPr lvl="1"/>
            <a:r>
              <a:rPr lang="en-US" dirty="0"/>
              <a:t>IMD exclusion</a:t>
            </a:r>
          </a:p>
          <a:p>
            <a:pPr lvl="1"/>
            <a:r>
              <a:rPr lang="en-US" dirty="0"/>
              <a:t>Recovery housing best practices</a:t>
            </a:r>
          </a:p>
          <a:p>
            <a:pPr lvl="1"/>
            <a:r>
              <a:rPr lang="en-US" dirty="0"/>
              <a:t>Research </a:t>
            </a:r>
          </a:p>
          <a:p>
            <a:pPr lvl="1"/>
            <a:r>
              <a:rPr lang="en-US" dirty="0"/>
              <a:t>Grant-funded services</a:t>
            </a:r>
          </a:p>
          <a:p>
            <a:pPr lvl="1"/>
            <a:r>
              <a:rPr lang="en-US" dirty="0"/>
              <a:t>SUD Workforce </a:t>
            </a:r>
          </a:p>
          <a:p>
            <a:pPr lvl="1"/>
            <a:r>
              <a:rPr lang="en-US" dirty="0"/>
              <a:t>Incentivize EHR use</a:t>
            </a:r>
          </a:p>
        </p:txBody>
      </p:sp>
      <p:pic>
        <p:nvPicPr>
          <p:cNvPr id="6" name="Picture 5">
            <a:extLst>
              <a:ext uri="{FF2B5EF4-FFF2-40B4-BE49-F238E27FC236}">
                <a16:creationId xmlns:a16="http://schemas.microsoft.com/office/drawing/2014/main" id="{C404A735-584F-45A1-9FDE-C9E5609B2B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4874" y="3715553"/>
            <a:ext cx="3397226" cy="2282936"/>
          </a:xfrm>
          <a:prstGeom prst="rect">
            <a:avLst/>
          </a:prstGeom>
        </p:spPr>
      </p:pic>
    </p:spTree>
    <p:extLst>
      <p:ext uri="{BB962C8B-B14F-4D97-AF65-F5344CB8AC3E}">
        <p14:creationId xmlns:p14="http://schemas.microsoft.com/office/powerpoint/2010/main" val="4812638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D5A89B-859D-4211-A8BD-490C58CCBF18}"/>
              </a:ext>
            </a:extLst>
          </p:cNvPr>
          <p:cNvSpPr>
            <a:spLocks noGrp="1"/>
          </p:cNvSpPr>
          <p:nvPr>
            <p:ph type="title"/>
          </p:nvPr>
        </p:nvSpPr>
        <p:spPr>
          <a:xfrm>
            <a:off x="132173" y="259970"/>
            <a:ext cx="8922326" cy="690416"/>
          </a:xfrm>
        </p:spPr>
        <p:txBody>
          <a:bodyPr/>
          <a:lstStyle/>
          <a:p>
            <a:r>
              <a:rPr lang="en-US" sz="4400" dirty="0"/>
              <a:t>Senate Response</a:t>
            </a:r>
          </a:p>
        </p:txBody>
      </p:sp>
      <p:sp>
        <p:nvSpPr>
          <p:cNvPr id="3" name="Content Placeholder 2">
            <a:extLst>
              <a:ext uri="{FF2B5EF4-FFF2-40B4-BE49-F238E27FC236}">
                <a16:creationId xmlns:a16="http://schemas.microsoft.com/office/drawing/2014/main" id="{1B99B55A-0918-4254-903E-C60108575351}"/>
              </a:ext>
            </a:extLst>
          </p:cNvPr>
          <p:cNvSpPr txBox="1">
            <a:spLocks/>
          </p:cNvSpPr>
          <p:nvPr/>
        </p:nvSpPr>
        <p:spPr>
          <a:xfrm>
            <a:off x="627888" y="1394026"/>
            <a:ext cx="7930896" cy="4951124"/>
          </a:xfrm>
          <a:prstGeom prst="rect">
            <a:avLst/>
          </a:prstGeom>
        </p:spPr>
        <p:txBody>
          <a:bodyPr>
            <a:norm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p>
        </p:txBody>
      </p:sp>
      <p:sp>
        <p:nvSpPr>
          <p:cNvPr id="5" name="Content Placeholder 2">
            <a:extLst>
              <a:ext uri="{FF2B5EF4-FFF2-40B4-BE49-F238E27FC236}">
                <a16:creationId xmlns:a16="http://schemas.microsoft.com/office/drawing/2014/main" id="{B921FB54-84F2-464A-A345-5F63E8DC0A54}"/>
              </a:ext>
            </a:extLst>
          </p:cNvPr>
          <p:cNvSpPr txBox="1">
            <a:spLocks/>
          </p:cNvSpPr>
          <p:nvPr/>
        </p:nvSpPr>
        <p:spPr>
          <a:xfrm>
            <a:off x="277091" y="950386"/>
            <a:ext cx="8663709" cy="4951124"/>
          </a:xfrm>
          <a:prstGeom prst="rect">
            <a:avLst/>
          </a:prstGeom>
        </p:spPr>
        <p:txBody>
          <a:bodyPr>
            <a:normAutofit fontScale="85000" lnSpcReduction="20000"/>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dirty="0"/>
          </a:p>
          <a:p>
            <a:r>
              <a:rPr lang="en-US" dirty="0"/>
              <a:t>Senate Health, Education, Labor, &amp; Pensions (HELP) Committee working on large package of legislation dubbed the “</a:t>
            </a:r>
            <a:r>
              <a:rPr lang="en-US" dirty="0">
                <a:solidFill>
                  <a:srgbClr val="FF0000"/>
                </a:solidFill>
              </a:rPr>
              <a:t>Opioid Crisis Response Act</a:t>
            </a:r>
            <a:r>
              <a:rPr lang="en-US" dirty="0"/>
              <a:t>” that would:</a:t>
            </a:r>
          </a:p>
          <a:p>
            <a:endParaRPr lang="en-US" dirty="0"/>
          </a:p>
          <a:p>
            <a:pPr lvl="1">
              <a:spcAft>
                <a:spcPts val="600"/>
              </a:spcAft>
            </a:pPr>
            <a:r>
              <a:rPr lang="en-US" dirty="0"/>
              <a:t>Reauthorize the Opioid State Targeted Response Grant Program</a:t>
            </a:r>
          </a:p>
          <a:p>
            <a:pPr lvl="1">
              <a:spcAft>
                <a:spcPts val="600"/>
              </a:spcAft>
            </a:pPr>
            <a:r>
              <a:rPr lang="en-US" dirty="0"/>
              <a:t>Make medication-assisted treatment (MAT) available via telemedicine</a:t>
            </a:r>
          </a:p>
          <a:p>
            <a:pPr lvl="1">
              <a:spcAft>
                <a:spcPts val="600"/>
              </a:spcAft>
            </a:pPr>
            <a:r>
              <a:rPr lang="en-US" dirty="0"/>
              <a:t>Increase access to MAT with more prescribers</a:t>
            </a:r>
          </a:p>
          <a:p>
            <a:pPr lvl="1">
              <a:spcAft>
                <a:spcPts val="600"/>
              </a:spcAft>
            </a:pPr>
            <a:r>
              <a:rPr lang="en-US" dirty="0"/>
              <a:t>Require HHS to provide guidance on recovery housing best practices </a:t>
            </a:r>
          </a:p>
          <a:p>
            <a:pPr lvl="1">
              <a:spcAft>
                <a:spcPts val="600"/>
              </a:spcAft>
            </a:pPr>
            <a:r>
              <a:rPr lang="en-US" dirty="0"/>
              <a:t>Spur development for new pain &amp; addiction treatments</a:t>
            </a:r>
          </a:p>
          <a:p>
            <a:pPr lvl="1">
              <a:spcAft>
                <a:spcPts val="600"/>
              </a:spcAft>
            </a:pPr>
            <a:r>
              <a:rPr lang="en-US" dirty="0"/>
              <a:t>Promotes the substance use disorder treatment workforce through loan forgiveness opportunities</a:t>
            </a:r>
          </a:p>
        </p:txBody>
      </p:sp>
    </p:spTree>
    <p:extLst>
      <p:ext uri="{BB962C8B-B14F-4D97-AF65-F5344CB8AC3E}">
        <p14:creationId xmlns:p14="http://schemas.microsoft.com/office/powerpoint/2010/main" val="36585951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6F0366C2-889D-4C15-8467-1C5EAB38DCF9}"/>
              </a:ext>
            </a:extLst>
          </p:cNvPr>
          <p:cNvSpPr>
            <a:spLocks noGrp="1"/>
          </p:cNvSpPr>
          <p:nvPr>
            <p:ph type="title"/>
          </p:nvPr>
        </p:nvSpPr>
        <p:spPr>
          <a:xfrm>
            <a:off x="457200" y="192332"/>
            <a:ext cx="8229600" cy="690416"/>
          </a:xfrm>
        </p:spPr>
        <p:txBody>
          <a:bodyPr/>
          <a:lstStyle/>
          <a:p>
            <a:r>
              <a:rPr lang="en-US" sz="4000" dirty="0"/>
              <a:t>Other Recent Legislation</a:t>
            </a:r>
          </a:p>
        </p:txBody>
      </p:sp>
      <p:sp>
        <p:nvSpPr>
          <p:cNvPr id="9" name="Rectangle: Rounded Corners 8">
            <a:extLst>
              <a:ext uri="{FF2B5EF4-FFF2-40B4-BE49-F238E27FC236}">
                <a16:creationId xmlns:a16="http://schemas.microsoft.com/office/drawing/2014/main" id="{2D86FA9C-D9AB-403C-B5B3-CAB039C50BE9}"/>
              </a:ext>
            </a:extLst>
          </p:cNvPr>
          <p:cNvSpPr/>
          <p:nvPr/>
        </p:nvSpPr>
        <p:spPr>
          <a:xfrm>
            <a:off x="1066800" y="5003887"/>
            <a:ext cx="7239000" cy="1137776"/>
          </a:xfrm>
          <a:prstGeom prst="roundRect">
            <a:avLst/>
          </a:prstGeom>
          <a:solidFill>
            <a:schemeClr val="bg1"/>
          </a:solidFill>
          <a:ln w="28575">
            <a:solidFill>
              <a:schemeClr val="accent1">
                <a:shade val="95000"/>
                <a:satMod val="10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lvl="1">
              <a:spcAft>
                <a:spcPts val="1200"/>
              </a:spcAft>
            </a:pPr>
            <a:r>
              <a:rPr lang="en-US" b="1" dirty="0">
                <a:solidFill>
                  <a:schemeClr val="tx1"/>
                </a:solidFill>
              </a:rPr>
              <a:t>Other bills introduced</a:t>
            </a:r>
            <a:r>
              <a:rPr lang="en-US" dirty="0">
                <a:solidFill>
                  <a:schemeClr val="tx1"/>
                </a:solidFill>
              </a:rPr>
              <a:t>: </a:t>
            </a:r>
            <a:r>
              <a:rPr lang="en-US" b="1" dirty="0">
                <a:solidFill>
                  <a:schemeClr val="tx1"/>
                </a:solidFill>
              </a:rPr>
              <a:t>CARA 2.0, CHRONIC Care Act, Medicaid CARE Act, Telehealth proposals </a:t>
            </a:r>
            <a:endParaRPr lang="en-US" dirty="0">
              <a:solidFill>
                <a:schemeClr val="tx1"/>
              </a:solidFill>
            </a:endParaRPr>
          </a:p>
        </p:txBody>
      </p:sp>
      <p:sp>
        <p:nvSpPr>
          <p:cNvPr id="10" name="Rectangle: Rounded Corners 9">
            <a:extLst>
              <a:ext uri="{FF2B5EF4-FFF2-40B4-BE49-F238E27FC236}">
                <a16:creationId xmlns:a16="http://schemas.microsoft.com/office/drawing/2014/main" id="{0EEC5545-5A41-4C4D-A3B2-6116B1A01D8F}"/>
              </a:ext>
            </a:extLst>
          </p:cNvPr>
          <p:cNvSpPr/>
          <p:nvPr/>
        </p:nvSpPr>
        <p:spPr>
          <a:xfrm>
            <a:off x="1066800" y="3018561"/>
            <a:ext cx="7239000" cy="854685"/>
          </a:xfrm>
          <a:prstGeom prst="roundRect">
            <a:avLst/>
          </a:prstGeom>
          <a:solidFill>
            <a:schemeClr val="bg1"/>
          </a:solidFill>
          <a:ln w="28575">
            <a:solidFill>
              <a:schemeClr val="accent1">
                <a:shade val="95000"/>
                <a:satMod val="10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lvl="1">
              <a:spcBef>
                <a:spcPts val="0"/>
              </a:spcBef>
              <a:spcAft>
                <a:spcPts val="1200"/>
              </a:spcAft>
            </a:pPr>
            <a:r>
              <a:rPr lang="en-US" sz="2000" b="1" dirty="0">
                <a:solidFill>
                  <a:schemeClr val="tx1"/>
                </a:solidFill>
              </a:rPr>
              <a:t>Multiple loan forgiveness bills for professionals in addiction settings</a:t>
            </a:r>
            <a:endParaRPr lang="en-US" sz="2000" dirty="0">
              <a:solidFill>
                <a:schemeClr val="tx1"/>
              </a:solidFill>
            </a:endParaRPr>
          </a:p>
        </p:txBody>
      </p:sp>
      <p:sp>
        <p:nvSpPr>
          <p:cNvPr id="11" name="Rectangle: Rounded Corners 10">
            <a:extLst>
              <a:ext uri="{FF2B5EF4-FFF2-40B4-BE49-F238E27FC236}">
                <a16:creationId xmlns:a16="http://schemas.microsoft.com/office/drawing/2014/main" id="{6835A7B1-A678-4ECE-9AE1-1C1793E609BA}"/>
              </a:ext>
            </a:extLst>
          </p:cNvPr>
          <p:cNvSpPr/>
          <p:nvPr/>
        </p:nvSpPr>
        <p:spPr>
          <a:xfrm>
            <a:off x="1066800" y="1978922"/>
            <a:ext cx="7239000" cy="854685"/>
          </a:xfrm>
          <a:prstGeom prst="roundRect">
            <a:avLst/>
          </a:prstGeom>
          <a:solidFill>
            <a:schemeClr val="bg1"/>
          </a:solidFill>
          <a:ln w="28575">
            <a:solidFill>
              <a:schemeClr val="accent1">
                <a:shade val="95000"/>
                <a:satMod val="10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lvl="1">
              <a:spcBef>
                <a:spcPts val="0"/>
              </a:spcBef>
              <a:spcAft>
                <a:spcPts val="1200"/>
              </a:spcAft>
            </a:pPr>
            <a:r>
              <a:rPr lang="en-US" sz="2000" b="1" dirty="0">
                <a:solidFill>
                  <a:schemeClr val="tx1"/>
                </a:solidFill>
              </a:rPr>
              <a:t>Mental Health Access Improvement Act</a:t>
            </a:r>
            <a:r>
              <a:rPr lang="en-US" sz="2000" dirty="0">
                <a:solidFill>
                  <a:schemeClr val="tx1"/>
                </a:solidFill>
              </a:rPr>
              <a:t>: Medicare billing for MFTs/MHCs</a:t>
            </a:r>
          </a:p>
        </p:txBody>
      </p:sp>
      <p:sp>
        <p:nvSpPr>
          <p:cNvPr id="12" name="Rectangle: Rounded Corners 11">
            <a:extLst>
              <a:ext uri="{FF2B5EF4-FFF2-40B4-BE49-F238E27FC236}">
                <a16:creationId xmlns:a16="http://schemas.microsoft.com/office/drawing/2014/main" id="{8AE00DA8-87AD-4A47-990C-3AC0F7C01AC7}"/>
              </a:ext>
            </a:extLst>
          </p:cNvPr>
          <p:cNvSpPr/>
          <p:nvPr/>
        </p:nvSpPr>
        <p:spPr>
          <a:xfrm>
            <a:off x="1066800" y="939283"/>
            <a:ext cx="7239000" cy="854685"/>
          </a:xfrm>
          <a:prstGeom prst="roundRect">
            <a:avLst/>
          </a:prstGeom>
          <a:solidFill>
            <a:schemeClr val="bg1"/>
          </a:solidFill>
          <a:ln w="28575">
            <a:solidFill>
              <a:schemeClr val="accent1">
                <a:shade val="95000"/>
                <a:satMod val="10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lvl="1">
              <a:spcBef>
                <a:spcPts val="0"/>
              </a:spcBef>
              <a:spcAft>
                <a:spcPts val="1200"/>
              </a:spcAft>
            </a:pPr>
            <a:r>
              <a:rPr lang="en-US" sz="2000" b="1" dirty="0">
                <a:solidFill>
                  <a:schemeClr val="tx1"/>
                </a:solidFill>
              </a:rPr>
              <a:t>Excellence in Mental Health and Addiction Treatment Expansion Act: </a:t>
            </a:r>
            <a:r>
              <a:rPr lang="en-US" sz="2000" dirty="0">
                <a:solidFill>
                  <a:schemeClr val="tx1"/>
                </a:solidFill>
              </a:rPr>
              <a:t>More states allowed to implement CCBHCs</a:t>
            </a:r>
          </a:p>
        </p:txBody>
      </p:sp>
      <p:sp>
        <p:nvSpPr>
          <p:cNvPr id="13" name="Rectangle: Rounded Corners 12">
            <a:extLst>
              <a:ext uri="{FF2B5EF4-FFF2-40B4-BE49-F238E27FC236}">
                <a16:creationId xmlns:a16="http://schemas.microsoft.com/office/drawing/2014/main" id="{DDF80F67-DA94-4980-9D6C-C44A7CA07E9B}"/>
              </a:ext>
            </a:extLst>
          </p:cNvPr>
          <p:cNvSpPr/>
          <p:nvPr/>
        </p:nvSpPr>
        <p:spPr>
          <a:xfrm>
            <a:off x="1066800" y="4011224"/>
            <a:ext cx="7239000" cy="854685"/>
          </a:xfrm>
          <a:prstGeom prst="roundRect">
            <a:avLst/>
          </a:prstGeom>
          <a:solidFill>
            <a:schemeClr val="bg1"/>
          </a:solidFill>
          <a:ln w="28575">
            <a:solidFill>
              <a:schemeClr val="accent1">
                <a:shade val="95000"/>
                <a:satMod val="10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lvl="1">
              <a:spcBef>
                <a:spcPts val="0"/>
              </a:spcBef>
              <a:spcAft>
                <a:spcPts val="1200"/>
              </a:spcAft>
            </a:pPr>
            <a:r>
              <a:rPr lang="en-US" sz="2000" b="1" dirty="0">
                <a:solidFill>
                  <a:schemeClr val="tx1"/>
                </a:solidFill>
              </a:rPr>
              <a:t>Behavioral Health IT Act</a:t>
            </a:r>
            <a:r>
              <a:rPr lang="en-US" sz="2000" dirty="0">
                <a:solidFill>
                  <a:schemeClr val="tx1"/>
                </a:solidFill>
              </a:rPr>
              <a:t>: Demonstration to help BH providers adopt electronic health records</a:t>
            </a:r>
          </a:p>
        </p:txBody>
      </p:sp>
    </p:spTree>
    <p:extLst>
      <p:ext uri="{BB962C8B-B14F-4D97-AF65-F5344CB8AC3E}">
        <p14:creationId xmlns:p14="http://schemas.microsoft.com/office/powerpoint/2010/main" val="36533142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57006" y="173089"/>
            <a:ext cx="8229600" cy="690416"/>
          </a:xfrm>
        </p:spPr>
        <p:txBody>
          <a:bodyPr/>
          <a:lstStyle/>
          <a:p>
            <a:r>
              <a:rPr lang="en-US" sz="4000" dirty="0"/>
              <a:t>Caveats</a:t>
            </a:r>
          </a:p>
        </p:txBody>
      </p:sp>
      <p:sp>
        <p:nvSpPr>
          <p:cNvPr id="5" name="Content Placeholder 4"/>
          <p:cNvSpPr>
            <a:spLocks noGrp="1"/>
          </p:cNvSpPr>
          <p:nvPr>
            <p:ph idx="1"/>
          </p:nvPr>
        </p:nvSpPr>
        <p:spPr>
          <a:xfrm>
            <a:off x="337128" y="862386"/>
            <a:ext cx="8249478" cy="4746542"/>
          </a:xfrm>
        </p:spPr>
        <p:txBody>
          <a:bodyPr/>
          <a:lstStyle/>
          <a:p>
            <a:r>
              <a:rPr lang="en-US" dirty="0"/>
              <a:t>Changes to other federal programs undermine other safety net supports</a:t>
            </a:r>
          </a:p>
          <a:p>
            <a:r>
              <a:rPr lang="en-US" dirty="0"/>
              <a:t>Investment via grants, not coverage</a:t>
            </a:r>
          </a:p>
          <a:p>
            <a:r>
              <a:rPr lang="en-US" dirty="0"/>
              <a:t>New rescission package threatens federal spending</a:t>
            </a:r>
          </a:p>
          <a:p>
            <a:pPr lvl="1"/>
            <a:r>
              <a:rPr lang="en-US" dirty="0"/>
              <a:t>Would rescind $15.4 billion, including $7 billion from CHIP</a:t>
            </a:r>
          </a:p>
          <a:p>
            <a:r>
              <a:rPr lang="en-US" dirty="0"/>
              <a:t>Need for health-related “moving vehicles” to pass any of these bills</a:t>
            </a:r>
          </a:p>
        </p:txBody>
      </p:sp>
      <p:pic>
        <p:nvPicPr>
          <p:cNvPr id="18434" name="Picture 2" descr="Image result for cavea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69526" y="4612688"/>
            <a:ext cx="1908715" cy="1685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96240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609600"/>
            <a:ext cx="1205779" cy="2400657"/>
          </a:xfrm>
          <a:prstGeom prst="rect">
            <a:avLst/>
          </a:prstGeom>
          <a:noFill/>
        </p:spPr>
        <p:txBody>
          <a:bodyPr wrap="none" rtlCol="0">
            <a:spAutoFit/>
          </a:bodyPr>
          <a:lstStyle/>
          <a:p>
            <a:r>
              <a:rPr lang="en-US" sz="15000" b="1" dirty="0">
                <a:solidFill>
                  <a:srgbClr val="006699"/>
                </a:solidFill>
                <a:latin typeface="Impact" panose="020B0806030902050204" pitchFamily="34" charset="0"/>
              </a:rPr>
              <a:t>3</a:t>
            </a:r>
          </a:p>
        </p:txBody>
      </p:sp>
      <p:sp>
        <p:nvSpPr>
          <p:cNvPr id="5" name="TextBox 4"/>
          <p:cNvSpPr txBox="1"/>
          <p:nvPr/>
        </p:nvSpPr>
        <p:spPr>
          <a:xfrm>
            <a:off x="2057400" y="1981200"/>
            <a:ext cx="6019800" cy="304698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“Quality” and “Value” are still the buzzwords of the day… but there are conflicting signals from the federal gov’t about its investment in pursuing delivery and payment reform</a:t>
            </a:r>
          </a:p>
        </p:txBody>
      </p:sp>
    </p:spTree>
    <p:extLst>
      <p:ext uri="{BB962C8B-B14F-4D97-AF65-F5344CB8AC3E}">
        <p14:creationId xmlns:p14="http://schemas.microsoft.com/office/powerpoint/2010/main" val="2388680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t>Shifting Focus from Volume to Value</a:t>
            </a:r>
          </a:p>
        </p:txBody>
      </p:sp>
      <p:sp>
        <p:nvSpPr>
          <p:cNvPr id="3" name="Content Placeholder 2"/>
          <p:cNvSpPr>
            <a:spLocks noGrp="1"/>
          </p:cNvSpPr>
          <p:nvPr>
            <p:ph idx="1"/>
          </p:nvPr>
        </p:nvSpPr>
        <p:spPr>
          <a:xfrm>
            <a:off x="1485900" y="4527999"/>
            <a:ext cx="2845469" cy="924617"/>
          </a:xfrm>
        </p:spPr>
        <p:txBody>
          <a:bodyPr>
            <a:normAutofit lnSpcReduction="10000"/>
          </a:bodyPr>
          <a:lstStyle/>
          <a:p>
            <a:r>
              <a:rPr lang="en-US" sz="1350" dirty="0"/>
              <a:t>Reduce ED overcrowding</a:t>
            </a:r>
          </a:p>
          <a:p>
            <a:r>
              <a:rPr lang="en-US" sz="1350" dirty="0"/>
              <a:t>Improve bed availability </a:t>
            </a:r>
          </a:p>
          <a:p>
            <a:r>
              <a:rPr lang="en-US" sz="1350" dirty="0"/>
              <a:t>Reduce inpatient length of stay</a:t>
            </a:r>
          </a:p>
        </p:txBody>
      </p:sp>
      <p:grpSp>
        <p:nvGrpSpPr>
          <p:cNvPr id="36" name="Group 35"/>
          <p:cNvGrpSpPr/>
          <p:nvPr/>
        </p:nvGrpSpPr>
        <p:grpSpPr>
          <a:xfrm>
            <a:off x="2270155" y="1825702"/>
            <a:ext cx="4603689" cy="1868819"/>
            <a:chOff x="968718" y="1312752"/>
            <a:chExt cx="6138252" cy="2491759"/>
          </a:xfrm>
        </p:grpSpPr>
        <p:cxnSp>
          <p:nvCxnSpPr>
            <p:cNvPr id="17" name="Straight Connector 16"/>
            <p:cNvCxnSpPr/>
            <p:nvPr/>
          </p:nvCxnSpPr>
          <p:spPr>
            <a:xfrm>
              <a:off x="968721" y="1312752"/>
              <a:ext cx="0" cy="2489703"/>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968721" y="3802455"/>
              <a:ext cx="6138249" cy="0"/>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968718" y="3127403"/>
              <a:ext cx="1009652" cy="677108"/>
            </a:xfrm>
            <a:prstGeom prst="rect">
              <a:avLst/>
            </a:prstGeom>
            <a:solidFill>
              <a:schemeClr val="accent5">
                <a:lumMod val="20000"/>
                <a:lumOff val="80000"/>
              </a:schemeClr>
            </a:solidFill>
          </p:spPr>
          <p:txBody>
            <a:bodyPr wrap="square" rtlCol="0">
              <a:spAutoFit/>
            </a:bodyPr>
            <a:lstStyle/>
            <a:p>
              <a:pPr algn="ctr" defTabSz="342900"/>
              <a:r>
                <a:rPr lang="en-US" sz="1350" dirty="0">
                  <a:solidFill>
                    <a:prstClr val="black"/>
                  </a:solidFill>
                  <a:latin typeface="Calibri"/>
                </a:rPr>
                <a:t>Volume (FFS)</a:t>
              </a:r>
            </a:p>
          </p:txBody>
        </p:sp>
        <p:sp>
          <p:nvSpPr>
            <p:cNvPr id="23" name="TextBox 22"/>
            <p:cNvSpPr txBox="1"/>
            <p:nvPr/>
          </p:nvSpPr>
          <p:spPr>
            <a:xfrm>
              <a:off x="6117875" y="1621671"/>
              <a:ext cx="821603" cy="400109"/>
            </a:xfrm>
            <a:prstGeom prst="rect">
              <a:avLst/>
            </a:prstGeom>
            <a:solidFill>
              <a:schemeClr val="accent5">
                <a:lumMod val="75000"/>
              </a:schemeClr>
            </a:solidFill>
          </p:spPr>
          <p:txBody>
            <a:bodyPr wrap="square" rtlCol="0">
              <a:spAutoFit/>
            </a:bodyPr>
            <a:lstStyle/>
            <a:p>
              <a:pPr algn="ctr" defTabSz="342900">
                <a:spcBef>
                  <a:spcPts val="1350"/>
                </a:spcBef>
                <a:spcAft>
                  <a:spcPts val="1350"/>
                </a:spcAft>
              </a:pPr>
              <a:r>
                <a:rPr lang="en-US" sz="1350" dirty="0">
                  <a:solidFill>
                    <a:prstClr val="white"/>
                  </a:solidFill>
                  <a:latin typeface="Calibri"/>
                </a:rPr>
                <a:t>Value</a:t>
              </a:r>
            </a:p>
          </p:txBody>
        </p:sp>
        <p:sp>
          <p:nvSpPr>
            <p:cNvPr id="24" name="TextBox 23"/>
            <p:cNvSpPr txBox="1"/>
            <p:nvPr/>
          </p:nvSpPr>
          <p:spPr>
            <a:xfrm>
              <a:off x="4796071" y="1697283"/>
              <a:ext cx="1321804" cy="400109"/>
            </a:xfrm>
            <a:prstGeom prst="rect">
              <a:avLst/>
            </a:prstGeom>
            <a:noFill/>
          </p:spPr>
          <p:txBody>
            <a:bodyPr wrap="square" rtlCol="0">
              <a:spAutoFit/>
            </a:bodyPr>
            <a:lstStyle/>
            <a:p>
              <a:pPr defTabSz="342900"/>
              <a:r>
                <a:rPr lang="en-US" sz="1350" dirty="0">
                  <a:solidFill>
                    <a:prstClr val="black"/>
                  </a:solidFill>
                  <a:latin typeface="Calibri"/>
                </a:rPr>
                <a:t>Capitation</a:t>
              </a:r>
            </a:p>
          </p:txBody>
        </p:sp>
        <p:sp>
          <p:nvSpPr>
            <p:cNvPr id="25" name="TextBox 24"/>
            <p:cNvSpPr txBox="1"/>
            <p:nvPr/>
          </p:nvSpPr>
          <p:spPr>
            <a:xfrm>
              <a:off x="4019925" y="1854475"/>
              <a:ext cx="1136209" cy="677108"/>
            </a:xfrm>
            <a:prstGeom prst="rect">
              <a:avLst/>
            </a:prstGeom>
            <a:noFill/>
          </p:spPr>
          <p:txBody>
            <a:bodyPr wrap="square" rtlCol="0">
              <a:spAutoFit/>
            </a:bodyPr>
            <a:lstStyle/>
            <a:p>
              <a:pPr defTabSz="342900"/>
              <a:r>
                <a:rPr lang="en-US" sz="1350" dirty="0">
                  <a:solidFill>
                    <a:prstClr val="black"/>
                  </a:solidFill>
                  <a:latin typeface="Calibri"/>
                </a:rPr>
                <a:t>Shared Savings</a:t>
              </a:r>
            </a:p>
          </p:txBody>
        </p:sp>
        <p:sp>
          <p:nvSpPr>
            <p:cNvPr id="26" name="TextBox 25"/>
            <p:cNvSpPr txBox="1"/>
            <p:nvPr/>
          </p:nvSpPr>
          <p:spPr>
            <a:xfrm>
              <a:off x="1630848" y="2471571"/>
              <a:ext cx="1726951" cy="677108"/>
            </a:xfrm>
            <a:prstGeom prst="rect">
              <a:avLst/>
            </a:prstGeom>
            <a:noFill/>
          </p:spPr>
          <p:txBody>
            <a:bodyPr wrap="square" rtlCol="0">
              <a:spAutoFit/>
            </a:bodyPr>
            <a:lstStyle/>
            <a:p>
              <a:pPr algn="ctr" defTabSz="342900"/>
              <a:r>
                <a:rPr lang="en-US" sz="1350" dirty="0">
                  <a:solidFill>
                    <a:prstClr val="black"/>
                  </a:solidFill>
                  <a:latin typeface="Calibri"/>
                </a:rPr>
                <a:t>Pay for Performance</a:t>
              </a:r>
            </a:p>
          </p:txBody>
        </p:sp>
        <p:cxnSp>
          <p:nvCxnSpPr>
            <p:cNvPr id="29" name="Straight Arrow Connector 28"/>
            <p:cNvCxnSpPr>
              <a:cxnSpLocks/>
              <a:stCxn id="22" idx="3"/>
            </p:cNvCxnSpPr>
            <p:nvPr/>
          </p:nvCxnSpPr>
          <p:spPr>
            <a:xfrm flipV="1">
              <a:off x="1978370" y="1991005"/>
              <a:ext cx="4139508" cy="147495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3058184" y="2177640"/>
              <a:ext cx="1136209" cy="677108"/>
            </a:xfrm>
            <a:prstGeom prst="rect">
              <a:avLst/>
            </a:prstGeom>
            <a:noFill/>
          </p:spPr>
          <p:txBody>
            <a:bodyPr wrap="square" rtlCol="0">
              <a:spAutoFit/>
            </a:bodyPr>
            <a:lstStyle/>
            <a:p>
              <a:pPr defTabSz="342900"/>
              <a:r>
                <a:rPr lang="en-US" sz="1350" dirty="0">
                  <a:solidFill>
                    <a:prstClr val="black"/>
                  </a:solidFill>
                  <a:latin typeface="Calibri"/>
                </a:rPr>
                <a:t>Episodic Bundles</a:t>
              </a:r>
            </a:p>
          </p:txBody>
        </p:sp>
      </p:grpSp>
      <p:sp>
        <p:nvSpPr>
          <p:cNvPr id="5" name="Rectangle 4"/>
          <p:cNvSpPr/>
          <p:nvPr/>
        </p:nvSpPr>
        <p:spPr>
          <a:xfrm>
            <a:off x="4689410" y="4527999"/>
            <a:ext cx="3160298" cy="923330"/>
          </a:xfrm>
          <a:prstGeom prst="rect">
            <a:avLst/>
          </a:prstGeom>
        </p:spPr>
        <p:txBody>
          <a:bodyPr wrap="square">
            <a:spAutoFit/>
          </a:bodyPr>
          <a:lstStyle/>
          <a:p>
            <a:pPr marL="214313" indent="-214313" defTabSz="342900">
              <a:buFont typeface="Arial" panose="020B0604020202020204" pitchFamily="34" charset="0"/>
              <a:buChar char="•"/>
            </a:pPr>
            <a:r>
              <a:rPr lang="en-US" sz="1350" dirty="0">
                <a:solidFill>
                  <a:prstClr val="black"/>
                </a:solidFill>
                <a:latin typeface="Arial" panose="020B0604020202020204" pitchFamily="34" charset="0"/>
                <a:cs typeface="Arial" panose="020B0604020202020204" pitchFamily="34" charset="0"/>
              </a:rPr>
              <a:t>Prevent unnecessary readmissions</a:t>
            </a:r>
          </a:p>
          <a:p>
            <a:pPr marL="214313" indent="-214313" defTabSz="342900">
              <a:buFont typeface="Arial" panose="020B0604020202020204" pitchFamily="34" charset="0"/>
              <a:buChar char="•"/>
            </a:pPr>
            <a:r>
              <a:rPr lang="en-US" sz="1350" dirty="0">
                <a:solidFill>
                  <a:prstClr val="black"/>
                </a:solidFill>
                <a:latin typeface="Arial" panose="020B0604020202020204" pitchFamily="34" charset="0"/>
                <a:cs typeface="Arial" panose="020B0604020202020204" pitchFamily="34" charset="0"/>
              </a:rPr>
              <a:t>Improve clinical outcomes &amp; reduce cost of care for complex, chronically ill populations</a:t>
            </a:r>
          </a:p>
        </p:txBody>
      </p:sp>
      <p:sp>
        <p:nvSpPr>
          <p:cNvPr id="6" name="TextBox 5"/>
          <p:cNvSpPr txBox="1"/>
          <p:nvPr/>
        </p:nvSpPr>
        <p:spPr>
          <a:xfrm>
            <a:off x="1485900" y="4021556"/>
            <a:ext cx="6172200" cy="323165"/>
          </a:xfrm>
          <a:prstGeom prst="rect">
            <a:avLst/>
          </a:prstGeom>
          <a:noFill/>
        </p:spPr>
        <p:txBody>
          <a:bodyPr wrap="square" rtlCol="0">
            <a:spAutoFit/>
          </a:bodyPr>
          <a:lstStyle/>
          <a:p>
            <a:pPr defTabSz="342900"/>
            <a:r>
              <a:rPr lang="en-US" sz="1500" b="1" dirty="0">
                <a:solidFill>
                  <a:prstClr val="black"/>
                </a:solidFill>
                <a:latin typeface="Arial" panose="020B0604020202020204" pitchFamily="34" charset="0"/>
                <a:cs typeface="Arial" panose="020B0604020202020204" pitchFamily="34" charset="0"/>
              </a:rPr>
              <a:t>Incentives for health system investment in behavioral health care</a:t>
            </a:r>
          </a:p>
        </p:txBody>
      </p:sp>
      <p:sp>
        <p:nvSpPr>
          <p:cNvPr id="7" name="Right Arrow 6"/>
          <p:cNvSpPr/>
          <p:nvPr/>
        </p:nvSpPr>
        <p:spPr>
          <a:xfrm>
            <a:off x="4105358" y="4619979"/>
            <a:ext cx="474350" cy="54086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sz="1350">
              <a:solidFill>
                <a:prstClr val="white"/>
              </a:solidFill>
              <a:latin typeface="Calibri"/>
            </a:endParaRPr>
          </a:p>
        </p:txBody>
      </p:sp>
    </p:spTree>
    <p:extLst>
      <p:ext uri="{BB962C8B-B14F-4D97-AF65-F5344CB8AC3E}">
        <p14:creationId xmlns:p14="http://schemas.microsoft.com/office/powerpoint/2010/main" val="8092267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6" name="Picture 4" descr="Image result for newspaper blank"/>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64445" y="1797051"/>
            <a:ext cx="3993356" cy="20574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sz="3000" dirty="0"/>
              <a:t>Fad, or future?</a:t>
            </a:r>
          </a:p>
        </p:txBody>
      </p:sp>
      <p:sp>
        <p:nvSpPr>
          <p:cNvPr id="3" name="Content Placeholder 2"/>
          <p:cNvSpPr>
            <a:spLocks noGrp="1"/>
          </p:cNvSpPr>
          <p:nvPr>
            <p:ph idx="1"/>
          </p:nvPr>
        </p:nvSpPr>
        <p:spPr>
          <a:xfrm>
            <a:off x="1832373" y="2025653"/>
            <a:ext cx="3139678" cy="1885949"/>
          </a:xfrm>
        </p:spPr>
        <p:txBody>
          <a:bodyPr>
            <a:normAutofit fontScale="85000" lnSpcReduction="10000"/>
          </a:bodyPr>
          <a:lstStyle/>
          <a:p>
            <a:pPr marL="0" indent="0">
              <a:buNone/>
            </a:pPr>
            <a:r>
              <a:rPr lang="en-US" sz="3300" dirty="0">
                <a:latin typeface="Times New Roman" panose="02020603050405020304" pitchFamily="18" charset="0"/>
                <a:cs typeface="Times New Roman" panose="02020603050405020304" pitchFamily="18" charset="0"/>
              </a:rPr>
              <a:t>“A</a:t>
            </a:r>
            <a:r>
              <a:rPr lang="en-US" dirty="0">
                <a:latin typeface="Times New Roman" panose="02020603050405020304" pitchFamily="18" charset="0"/>
                <a:cs typeface="Times New Roman" panose="02020603050405020304" pitchFamily="18" charset="0"/>
              </a:rPr>
              <a:t>COs reduced spending by </a:t>
            </a:r>
            <a:r>
              <a:rPr lang="en-US" sz="2700" b="1" dirty="0">
                <a:solidFill>
                  <a:srgbClr val="FF0066"/>
                </a:solidFill>
                <a:latin typeface="Times New Roman" panose="02020603050405020304" pitchFamily="18" charset="0"/>
                <a:cs typeface="Times New Roman" panose="02020603050405020304" pitchFamily="18" charset="0"/>
              </a:rPr>
              <a:t>$836 </a:t>
            </a:r>
            <a:r>
              <a:rPr lang="en-US" dirty="0">
                <a:latin typeface="Times New Roman" panose="02020603050405020304" pitchFamily="18" charset="0"/>
                <a:cs typeface="Times New Roman" panose="02020603050405020304" pitchFamily="18" charset="0"/>
              </a:rPr>
              <a:t>million in 2016, </a:t>
            </a:r>
            <a:r>
              <a:rPr lang="en-US" b="1" dirty="0">
                <a:solidFill>
                  <a:srgbClr val="FF0066"/>
                </a:solidFill>
                <a:latin typeface="Times New Roman" panose="02020603050405020304" pitchFamily="18" charset="0"/>
                <a:cs typeface="Times New Roman" panose="02020603050405020304" pitchFamily="18" charset="0"/>
              </a:rPr>
              <a:t>nearly double </a:t>
            </a:r>
            <a:r>
              <a:rPr lang="en-US" dirty="0">
                <a:latin typeface="Times New Roman" panose="02020603050405020304" pitchFamily="18" charset="0"/>
                <a:cs typeface="Times New Roman" panose="02020603050405020304" pitchFamily="18" charset="0"/>
              </a:rPr>
              <a:t>the amount they posted in 2015.”</a:t>
            </a:r>
          </a:p>
        </p:txBody>
      </p:sp>
      <p:grpSp>
        <p:nvGrpSpPr>
          <p:cNvPr id="7" name="Group 6"/>
          <p:cNvGrpSpPr/>
          <p:nvPr/>
        </p:nvGrpSpPr>
        <p:grpSpPr>
          <a:xfrm>
            <a:off x="2651003" y="4149093"/>
            <a:ext cx="5222997" cy="1708160"/>
            <a:chOff x="3559111" y="4648202"/>
            <a:chExt cx="4913398" cy="2277546"/>
          </a:xfrm>
        </p:grpSpPr>
        <p:sp>
          <p:nvSpPr>
            <p:cNvPr id="5" name="Rectangle 4"/>
            <p:cNvSpPr/>
            <p:nvPr/>
          </p:nvSpPr>
          <p:spPr>
            <a:xfrm>
              <a:off x="4450080" y="4648202"/>
              <a:ext cx="4022429" cy="2277546"/>
            </a:xfrm>
            <a:prstGeom prst="rect">
              <a:avLst/>
            </a:prstGeom>
          </p:spPr>
          <p:txBody>
            <a:bodyPr wrap="square">
              <a:spAutoFit/>
            </a:bodyPr>
            <a:lstStyle/>
            <a:p>
              <a:pPr defTabSz="342900"/>
              <a:r>
                <a:rPr lang="en-US" sz="2100" dirty="0">
                  <a:solidFill>
                    <a:prstClr val="black"/>
                  </a:solidFill>
                  <a:latin typeface="Calibri"/>
                </a:rPr>
                <a:t>CMS backed away from publicizing its findings—an indication of changing commitment, or the result of a tumultuous administrative transition?</a:t>
              </a:r>
            </a:p>
          </p:txBody>
        </p:sp>
        <p:sp>
          <p:nvSpPr>
            <p:cNvPr id="6" name="Down Arrow 5"/>
            <p:cNvSpPr/>
            <p:nvPr/>
          </p:nvSpPr>
          <p:spPr>
            <a:xfrm>
              <a:off x="3559111" y="5079089"/>
              <a:ext cx="706678" cy="1384995"/>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342900"/>
              <a:endParaRPr lang="en-US" sz="1350">
                <a:solidFill>
                  <a:prstClr val="white"/>
                </a:solidFill>
                <a:latin typeface="Calibri"/>
              </a:endParaRPr>
            </a:p>
          </p:txBody>
        </p:sp>
      </p:grpSp>
      <p:sp>
        <p:nvSpPr>
          <p:cNvPr id="9" name="Down Arrow 8"/>
          <p:cNvSpPr/>
          <p:nvPr/>
        </p:nvSpPr>
        <p:spPr>
          <a:xfrm rot="10800000">
            <a:off x="5368528" y="1894206"/>
            <a:ext cx="914400" cy="1863091"/>
          </a:xfrm>
          <a:prstGeom prst="down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342900"/>
            <a:r>
              <a:rPr lang="en-US" sz="5400" dirty="0">
                <a:solidFill>
                  <a:prstClr val="black"/>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338624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71651" y="1314451"/>
            <a:ext cx="906017" cy="1823576"/>
          </a:xfrm>
          <a:prstGeom prst="rect">
            <a:avLst/>
          </a:prstGeom>
          <a:noFill/>
        </p:spPr>
        <p:txBody>
          <a:bodyPr wrap="none" rtlCol="0">
            <a:spAutoFit/>
          </a:bodyPr>
          <a:lstStyle/>
          <a:p>
            <a:pPr defTabSz="342900"/>
            <a:r>
              <a:rPr lang="en-US" sz="11250" b="1" dirty="0">
                <a:solidFill>
                  <a:srgbClr val="006699"/>
                </a:solidFill>
                <a:latin typeface="Impact" panose="020B0806030902050204" pitchFamily="34" charset="0"/>
              </a:rPr>
              <a:t>4</a:t>
            </a:r>
          </a:p>
        </p:txBody>
      </p:sp>
      <p:sp>
        <p:nvSpPr>
          <p:cNvPr id="5" name="TextBox 4"/>
          <p:cNvSpPr txBox="1"/>
          <p:nvPr/>
        </p:nvSpPr>
        <p:spPr>
          <a:xfrm>
            <a:off x="2686050" y="2343150"/>
            <a:ext cx="4514850" cy="461665"/>
          </a:xfrm>
          <a:prstGeom prst="rect">
            <a:avLst/>
          </a:prstGeom>
          <a:noFill/>
        </p:spPr>
        <p:txBody>
          <a:bodyPr wrap="square" rtlCol="0">
            <a:spAutoFit/>
          </a:bodyPr>
          <a:lstStyle/>
          <a:p>
            <a:pPr defTabSz="342900"/>
            <a:r>
              <a:rPr lang="en-US" sz="2400" dirty="0">
                <a:solidFill>
                  <a:prstClr val="black"/>
                </a:solidFill>
                <a:latin typeface="Arial" panose="020B0604020202020204" pitchFamily="34" charset="0"/>
                <a:cs typeface="Arial" panose="020B0604020202020204" pitchFamily="34" charset="0"/>
              </a:rPr>
              <a:t>What can YOU do? Advocate!</a:t>
            </a:r>
          </a:p>
        </p:txBody>
      </p:sp>
    </p:spTree>
    <p:extLst>
      <p:ext uri="{BB962C8B-B14F-4D97-AF65-F5344CB8AC3E}">
        <p14:creationId xmlns:p14="http://schemas.microsoft.com/office/powerpoint/2010/main" val="32609844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1600200" y="1028700"/>
            <a:ext cx="6483350" cy="158521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800" b="1" i="0" kern="1200" baseline="0">
                <a:solidFill>
                  <a:srgbClr val="558ED5"/>
                </a:solidFill>
                <a:latin typeface="Arial"/>
                <a:ea typeface="+mj-ea"/>
                <a:cs typeface="Arial"/>
              </a:defRPr>
            </a:lvl1pPr>
          </a:lstStyle>
          <a:p>
            <a:r>
              <a:rPr lang="en-US" sz="3000" dirty="0"/>
              <a:t>As former Senate Majority Leader Everett Dirksen (R-IL) said…</a:t>
            </a:r>
          </a:p>
        </p:txBody>
      </p:sp>
      <p:sp>
        <p:nvSpPr>
          <p:cNvPr id="6" name="Rectangle 4"/>
          <p:cNvSpPr txBox="1">
            <a:spLocks noChangeArrowheads="1"/>
          </p:cNvSpPr>
          <p:nvPr/>
        </p:nvSpPr>
        <p:spPr>
          <a:xfrm>
            <a:off x="4470400" y="3491178"/>
            <a:ext cx="3086100" cy="919608"/>
          </a:xfrm>
          <a:prstGeom prst="rect">
            <a:avLst/>
          </a:prstGeom>
        </p:spPr>
        <p:txBody>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i="1" dirty="0"/>
              <a:t>“When I feel the heat, I see the light.”</a:t>
            </a:r>
          </a:p>
        </p:txBody>
      </p:sp>
      <p:pic>
        <p:nvPicPr>
          <p:cNvPr id="7" name="Picture 8" descr="Everett McKinley Dirk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4550" y="2613910"/>
            <a:ext cx="1828800" cy="2674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70195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690416"/>
          </a:xfrm>
        </p:spPr>
        <p:txBody>
          <a:bodyPr/>
          <a:lstStyle/>
          <a:p>
            <a:r>
              <a:rPr lang="en-US" dirty="0">
                <a:latin typeface="+mn-lt"/>
              </a:rPr>
              <a:t>Questions?</a:t>
            </a:r>
          </a:p>
        </p:txBody>
      </p:sp>
      <p:pic>
        <p:nvPicPr>
          <p:cNvPr id="5" name="Content Placeholder 3"/>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489200" y="3198090"/>
            <a:ext cx="4165600" cy="3160923"/>
          </a:xfrm>
        </p:spPr>
      </p:pic>
    </p:spTree>
    <p:extLst>
      <p:ext uri="{BB962C8B-B14F-4D97-AF65-F5344CB8AC3E}">
        <p14:creationId xmlns:p14="http://schemas.microsoft.com/office/powerpoint/2010/main" val="3307240509"/>
      </p:ext>
    </p:extLst>
  </p:cSld>
  <p:clrMapOvr>
    <a:masterClrMapping/>
  </p:clrMapOvr>
</p:sld>
</file>

<file path=ppt/theme/theme1.xml><?xml version="1.0" encoding="utf-8"?>
<a:theme xmlns:a="http://schemas.openxmlformats.org/drawingml/2006/main" name="1_NatCon Slide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NatCon Slide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4977</TotalTime>
  <Words>2664</Words>
  <Application>Microsoft Office PowerPoint</Application>
  <PresentationFormat>On-screen Show (4:3)</PresentationFormat>
  <Paragraphs>289</Paragraphs>
  <Slides>37</Slides>
  <Notes>17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37</vt:i4>
      </vt:variant>
    </vt:vector>
  </HeadingPairs>
  <TitlesOfParts>
    <vt:vector size="44" baseType="lpstr">
      <vt:lpstr>MS PGothic</vt:lpstr>
      <vt:lpstr>Arial</vt:lpstr>
      <vt:lpstr>Calibri</vt:lpstr>
      <vt:lpstr>Impact</vt:lpstr>
      <vt:lpstr>Times New Roman</vt:lpstr>
      <vt:lpstr>1_NatCon Slide Master</vt:lpstr>
      <vt:lpstr>NatCon Slide Master</vt:lpstr>
      <vt:lpstr>Federal Policy Update</vt:lpstr>
      <vt:lpstr> News From Washington</vt:lpstr>
      <vt:lpstr>Where we’ve come…</vt:lpstr>
      <vt:lpstr>Proposed Medicaid Changes</vt:lpstr>
      <vt:lpstr>Proposed Commercial Market Changes</vt:lpstr>
      <vt:lpstr>Medicaid reform proposals would  further crunch states… and providers</vt:lpstr>
      <vt:lpstr>PowerPoint Presentation</vt:lpstr>
      <vt:lpstr>PowerPoint Presentation</vt:lpstr>
      <vt:lpstr>Where are we now?</vt:lpstr>
      <vt:lpstr>Tax Cuts and Jobs Act of 2017</vt:lpstr>
      <vt:lpstr>FY 2018 Appropriations</vt:lpstr>
      <vt:lpstr>FY 2019 Appropriations</vt:lpstr>
      <vt:lpstr>Meanwhile, at the White House…</vt:lpstr>
      <vt:lpstr>Proposed changes to essential health benefits</vt:lpstr>
      <vt:lpstr>PowerPoint Presentation</vt:lpstr>
      <vt:lpstr>PowerPoint Presentation</vt:lpstr>
      <vt:lpstr>Trump’s Health Care Team</vt:lpstr>
      <vt:lpstr>Regulatory Areas of Focus</vt:lpstr>
      <vt:lpstr>States rely heavily on federal Medicaid funding</vt:lpstr>
      <vt:lpstr>State Medicaid Buy-In Proposals</vt:lpstr>
      <vt:lpstr>Likely Medicaid waiver proposals</vt:lpstr>
      <vt:lpstr>Shift in CMMI Focus</vt:lpstr>
      <vt:lpstr>SAMHSA priorities</vt:lpstr>
      <vt:lpstr>ISMICC Recommendations</vt:lpstr>
      <vt:lpstr>Potential Solutions</vt:lpstr>
      <vt:lpstr>PowerPoint Presentation</vt:lpstr>
      <vt:lpstr>Opioid Legislation</vt:lpstr>
      <vt:lpstr>House Response </vt:lpstr>
      <vt:lpstr>Senate Response</vt:lpstr>
      <vt:lpstr>Other Recent Legislation</vt:lpstr>
      <vt:lpstr>Caveats</vt:lpstr>
      <vt:lpstr>PowerPoint Presentation</vt:lpstr>
      <vt:lpstr>Shifting Focus from Volume to Value</vt:lpstr>
      <vt:lpstr>Fad, or future?</vt:lpstr>
      <vt:lpstr>PowerPoint Presentation</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Federal Policy Update</dc:title>
  <dc:creator>Rebecca Farley David</dc:creator>
  <cp:lastModifiedBy>Katiri Zuluaga</cp:lastModifiedBy>
  <cp:revision>217</cp:revision>
  <dcterms:created xsi:type="dcterms:W3CDTF">2017-09-13T13:31:54Z</dcterms:created>
  <dcterms:modified xsi:type="dcterms:W3CDTF">2018-06-06T14:16:14Z</dcterms:modified>
</cp:coreProperties>
</file>