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theme/themeOverride1.xml" ContentType="application/vnd.openxmlformats-officedocument.themeOverr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drawings/drawing3.xml" ContentType="application/vnd.openxmlformats-officedocument.drawingml.chartshapes+xml"/>
  <Override PartName="/ppt/notesSlides/notesSlide3.xml" ContentType="application/vnd.openxmlformats-officedocument.presentationml.notesSlide+xml"/>
  <Override PartName="/ppt/charts/chart13.xml" ContentType="application/vnd.openxmlformats-officedocument.drawingml.chart+xml"/>
  <Override PartName="/ppt/notesSlides/notesSlide4.xml" ContentType="application/vnd.openxmlformats-officedocument.presentationml.notesSlide+xml"/>
  <Override PartName="/ppt/charts/chart14.xml" ContentType="application/vnd.openxmlformats-officedocument.drawingml.chart+xml"/>
  <Override PartName="/ppt/charts/style2.xml" ContentType="application/vnd.ms-office.chartstyle+xml"/>
  <Override PartName="/ppt/charts/colors2.xml" ContentType="application/vnd.ms-office.chartcolorstyle+xml"/>
  <Override PartName="/ppt/charts/chart15.xml" ContentType="application/vnd.openxmlformats-officedocument.drawingml.chart+xml"/>
  <Override PartName="/ppt/charts/style3.xml" ContentType="application/vnd.ms-office.chartstyle+xml"/>
  <Override PartName="/ppt/charts/colors3.xml" ContentType="application/vnd.ms-office.chartcolorstyle+xml"/>
  <Override PartName="/ppt/charts/chart16.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5.xml" ContentType="application/vnd.openxmlformats-officedocument.presentationml.notesSlide+xml"/>
  <Override PartName="/ppt/charts/chart17.xml" ContentType="application/vnd.openxmlformats-officedocument.drawingml.chart+xml"/>
  <Override PartName="/ppt/drawings/drawing5.xml" ContentType="application/vnd.openxmlformats-officedocument.drawingml.chartshapes+xml"/>
  <Override PartName="/ppt/notesSlides/notesSlide6.xml" ContentType="application/vnd.openxmlformats-officedocument.presentationml.notesSlide+xml"/>
  <Override PartName="/ppt/charts/chart1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drawings/drawing6.xml" ContentType="application/vnd.openxmlformats-officedocument.drawingml.chartshapes+xml"/>
  <Override PartName="/ppt/notesSlides/notesSlide8.xml" ContentType="application/vnd.openxmlformats-officedocument.presentationml.notesSlide+xml"/>
  <Override PartName="/ppt/charts/chart22.xml" ContentType="application/vnd.openxmlformats-officedocument.drawingml.chart+xml"/>
  <Override PartName="/ppt/notesSlides/notesSlide9.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charts/style6.xml" ContentType="application/vnd.ms-office.chartstyle+xml"/>
  <Override PartName="/ppt/charts/colors6.xml" ContentType="application/vnd.ms-office.chartcolorstyle+xml"/>
  <Override PartName="/ppt/charts/chart25.xml" ContentType="application/vnd.openxmlformats-officedocument.drawingml.chart+xml"/>
  <Override PartName="/ppt/charts/style7.xml" ContentType="application/vnd.ms-office.chartstyle+xml"/>
  <Override PartName="/ppt/charts/colors7.xml" ContentType="application/vnd.ms-office.chartcolorstyle+xml"/>
  <Override PartName="/ppt/charts/chart26.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handoutMasterIdLst>
    <p:handoutMasterId r:id="rId38"/>
  </p:handoutMasterIdLst>
  <p:sldIdLst>
    <p:sldId id="377" r:id="rId2"/>
    <p:sldId id="403" r:id="rId3"/>
    <p:sldId id="382" r:id="rId4"/>
    <p:sldId id="404" r:id="rId5"/>
    <p:sldId id="361" r:id="rId6"/>
    <p:sldId id="399" r:id="rId7"/>
    <p:sldId id="400" r:id="rId8"/>
    <p:sldId id="333" r:id="rId9"/>
    <p:sldId id="339" r:id="rId10"/>
    <p:sldId id="406" r:id="rId11"/>
    <p:sldId id="340" r:id="rId12"/>
    <p:sldId id="367" r:id="rId13"/>
    <p:sldId id="407" r:id="rId14"/>
    <p:sldId id="341" r:id="rId15"/>
    <p:sldId id="408" r:id="rId16"/>
    <p:sldId id="409" r:id="rId17"/>
    <p:sldId id="381" r:id="rId18"/>
    <p:sldId id="347" r:id="rId19"/>
    <p:sldId id="410" r:id="rId20"/>
    <p:sldId id="350" r:id="rId21"/>
    <p:sldId id="376" r:id="rId22"/>
    <p:sldId id="351" r:id="rId23"/>
    <p:sldId id="352" r:id="rId24"/>
    <p:sldId id="402" r:id="rId25"/>
    <p:sldId id="401" r:id="rId26"/>
    <p:sldId id="353" r:id="rId27"/>
    <p:sldId id="354" r:id="rId28"/>
    <p:sldId id="355" r:id="rId29"/>
    <p:sldId id="357" r:id="rId30"/>
    <p:sldId id="411" r:id="rId31"/>
    <p:sldId id="358" r:id="rId32"/>
    <p:sldId id="359" r:id="rId33"/>
    <p:sldId id="360" r:id="rId34"/>
    <p:sldId id="396" r:id="rId35"/>
    <p:sldId id="262" r:id="rId3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th Seabury" initials="" lastIdx="1" clrIdx="0"/>
  <p:cmAuthor id="1" name="Cya Nelson"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D3231"/>
    <a:srgbClr val="850002"/>
    <a:srgbClr val="B80904"/>
    <a:srgbClr val="FBD6AD"/>
    <a:srgbClr val="666666"/>
    <a:srgbClr val="595959"/>
    <a:srgbClr val="FFA200"/>
    <a:srgbClr val="FEC85F"/>
    <a:srgbClr val="98000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9" autoAdjust="0"/>
    <p:restoredTop sz="94674" autoAdjust="0"/>
  </p:normalViewPr>
  <p:slideViewPr>
    <p:cSldViewPr snapToGrid="0" snapToObjects="1">
      <p:cViewPr varScale="1">
        <p:scale>
          <a:sx n="119" d="100"/>
          <a:sy n="119" d="100"/>
        </p:scale>
        <p:origin x="1592" y="192"/>
      </p:cViewPr>
      <p:guideLst>
        <p:guide orient="horz" pos="2160"/>
        <p:guide pos="2880"/>
      </p:guideLst>
    </p:cSldViewPr>
  </p:slideViewPr>
  <p:outlineViewPr>
    <p:cViewPr>
      <p:scale>
        <a:sx n="33" d="100"/>
        <a:sy n="33" d="100"/>
      </p:scale>
      <p:origin x="0" y="631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2.xml"/><Relationship Id="rId1" Type="http://schemas.microsoft.com/office/2011/relationships/chartStyle" Target="style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3.xml"/><Relationship Id="rId1" Type="http://schemas.microsoft.com/office/2011/relationships/chartStyle" Target="style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5.xml"/><Relationship Id="rId1" Type="http://schemas.microsoft.com/office/2011/relationships/chartStyle" Target="style5.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6.xml"/><Relationship Id="rId1" Type="http://schemas.microsoft.com/office/2011/relationships/chartStyle" Target="style6.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7.xml"/><Relationship Id="rId1" Type="http://schemas.microsoft.com/office/2011/relationships/chartStyle" Target="style7.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sz="1400" dirty="0"/>
              <a:t>Past-year prevalence</a:t>
            </a:r>
          </a:p>
          <a:p>
            <a:pPr>
              <a:defRPr/>
            </a:pPr>
            <a:r>
              <a:rPr lang="en-US" sz="1400" b="0" dirty="0"/>
              <a:t>adults</a:t>
            </a:r>
          </a:p>
        </c:rich>
      </c:tx>
      <c:overlay val="0"/>
      <c:spPr>
        <a:noFill/>
        <a:ln>
          <a:noFill/>
        </a:ln>
        <a:effectLst/>
      </c:sp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bg1">
                  <a:lumMod val="85000"/>
                </a:schemeClr>
              </a:solidFill>
              <a:ln>
                <a:noFill/>
              </a:ln>
              <a:effectLst/>
            </c:spPr>
            <c:extLst>
              <c:ext xmlns:c16="http://schemas.microsoft.com/office/drawing/2014/chart" uri="{C3380CC4-5D6E-409C-BE32-E72D297353CC}">
                <c16:uniqueId val="{0000000B-58E5-4323-A64F-66483A1EFF9B}"/>
              </c:ext>
            </c:extLst>
          </c:dPt>
          <c:dPt>
            <c:idx val="1"/>
            <c:invertIfNegative val="0"/>
            <c:bubble3D val="0"/>
            <c:spPr>
              <a:solidFill>
                <a:schemeClr val="bg1">
                  <a:lumMod val="85000"/>
                </a:schemeClr>
              </a:solidFill>
              <a:ln>
                <a:noFill/>
              </a:ln>
              <a:effectLst/>
            </c:spPr>
            <c:extLst>
              <c:ext xmlns:c16="http://schemas.microsoft.com/office/drawing/2014/chart" uri="{C3380CC4-5D6E-409C-BE32-E72D297353CC}">
                <c16:uniqueId val="{0000000A-58E5-4323-A64F-66483A1EFF9B}"/>
              </c:ext>
            </c:extLst>
          </c:dPt>
          <c:dPt>
            <c:idx val="2"/>
            <c:invertIfNegative val="0"/>
            <c:bubble3D val="0"/>
            <c:spPr>
              <a:solidFill>
                <a:schemeClr val="bg1">
                  <a:lumMod val="85000"/>
                </a:schemeClr>
              </a:solidFill>
              <a:ln>
                <a:noFill/>
              </a:ln>
              <a:effectLst/>
            </c:spPr>
            <c:extLst>
              <c:ext xmlns:c16="http://schemas.microsoft.com/office/drawing/2014/chart" uri="{C3380CC4-5D6E-409C-BE32-E72D297353CC}">
                <c16:uniqueId val="{00000009-58E5-4323-A64F-66483A1EFF9B}"/>
              </c:ext>
            </c:extLst>
          </c:dPt>
          <c:dPt>
            <c:idx val="3"/>
            <c:invertIfNegative val="0"/>
            <c:bubble3D val="0"/>
            <c:spPr>
              <a:solidFill>
                <a:schemeClr val="bg1">
                  <a:lumMod val="85000"/>
                </a:schemeClr>
              </a:solidFill>
              <a:ln>
                <a:noFill/>
              </a:ln>
              <a:effectLst/>
            </c:spPr>
            <c:extLst>
              <c:ext xmlns:c16="http://schemas.microsoft.com/office/drawing/2014/chart" uri="{C3380CC4-5D6E-409C-BE32-E72D297353CC}">
                <c16:uniqueId val="{00000008-58E5-4323-A64F-66483A1EFF9B}"/>
              </c:ext>
            </c:extLst>
          </c:dPt>
          <c:dPt>
            <c:idx val="5"/>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7-58E5-4323-A64F-66483A1EFF9B}"/>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58E5-4323-A64F-66483A1EFF9B}"/>
              </c:ext>
            </c:extLst>
          </c:dPt>
          <c:dPt>
            <c:idx val="7"/>
            <c:invertIfNegative val="0"/>
            <c:bubble3D val="0"/>
            <c:spPr>
              <a:solidFill>
                <a:schemeClr val="accent2">
                  <a:lumMod val="50000"/>
                </a:schemeClr>
              </a:solidFill>
              <a:ln>
                <a:noFill/>
              </a:ln>
              <a:effectLst/>
            </c:spPr>
            <c:extLst>
              <c:ext xmlns:c16="http://schemas.microsoft.com/office/drawing/2014/chart" uri="{C3380CC4-5D6E-409C-BE32-E72D297353CC}">
                <c16:uniqueId val="{00000005-58E5-4323-A64F-66483A1EFF9B}"/>
              </c:ext>
            </c:extLst>
          </c:dPt>
          <c:dPt>
            <c:idx val="9"/>
            <c:invertIfNegative val="0"/>
            <c:bubble3D val="0"/>
            <c:spPr>
              <a:solidFill>
                <a:schemeClr val="tx2"/>
              </a:solidFill>
              <a:ln>
                <a:noFill/>
              </a:ln>
              <a:effectLst/>
            </c:spPr>
            <c:extLs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Obsessive compulsive disorder</c:v>
                </c:pt>
                <c:pt idx="1">
                  <c:v>Panic disorder</c:v>
                </c:pt>
                <c:pt idx="2">
                  <c:v>Generalized anxiety disorder</c:v>
                </c:pt>
                <c:pt idx="3">
                  <c:v>Post-traumatic stress disorder</c:v>
                </c:pt>
                <c:pt idx="5">
                  <c:v>Schizophrenia</c:v>
                </c:pt>
                <c:pt idx="6">
                  <c:v>Bipolar disorder</c:v>
                </c:pt>
                <c:pt idx="7">
                  <c:v>Major depressive disorder</c:v>
                </c:pt>
                <c:pt idx="9">
                  <c:v>Serious Psychological Distress</c:v>
                </c:pt>
              </c:strCache>
            </c:strRef>
          </c:cat>
          <c:val>
            <c:numRef>
              <c:f>Sheet1!$B$2:$B$11</c:f>
              <c:numCache>
                <c:formatCode>0.0%</c:formatCode>
                <c:ptCount val="10"/>
                <c:pt idx="0">
                  <c:v>1.2E-2</c:v>
                </c:pt>
                <c:pt idx="1">
                  <c:v>2.7E-2</c:v>
                </c:pt>
                <c:pt idx="2">
                  <c:v>2.7E-2</c:v>
                </c:pt>
                <c:pt idx="3">
                  <c:v>3.5999999999999997E-2</c:v>
                </c:pt>
                <c:pt idx="5">
                  <c:v>3.0000000000000001E-3</c:v>
                </c:pt>
                <c:pt idx="6">
                  <c:v>2.8000000000000001E-2</c:v>
                </c:pt>
                <c:pt idx="7">
                  <c:v>0.06</c:v>
                </c:pt>
                <c:pt idx="9">
                  <c:v>0.105</c:v>
                </c:pt>
              </c:numCache>
            </c:numRef>
          </c:val>
          <c:extLs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132249040"/>
        <c:axId val="-2069731088"/>
      </c:barChart>
      <c:catAx>
        <c:axId val="-21322490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69731088"/>
        <c:crosses val="autoZero"/>
        <c:auto val="1"/>
        <c:lblAlgn val="ctr"/>
        <c:lblOffset val="100"/>
        <c:noMultiLvlLbl val="0"/>
      </c:catAx>
      <c:valAx>
        <c:axId val="-2069731088"/>
        <c:scaling>
          <c:orientation val="minMax"/>
          <c:max val="0.12"/>
          <c:min val="0"/>
        </c:scaling>
        <c:delete val="1"/>
        <c:axPos val="b"/>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crossAx val="-2132249040"/>
        <c:crosses val="autoZero"/>
        <c:crossBetween val="between"/>
        <c:majorUnit val="0.05"/>
      </c:valAx>
      <c:spPr>
        <a:noFill/>
        <a:ln>
          <a:noFill/>
        </a:ln>
        <a:effectLst/>
      </c:spPr>
    </c:plotArea>
    <c:plotVisOnly val="1"/>
    <c:dispBlanksAs val="gap"/>
    <c:showDLblsOverMax val="0"/>
  </c:chart>
  <c:spPr>
    <a:noFill/>
    <a:ln>
      <a:noFill/>
    </a:ln>
    <a:effectLst/>
  </c:spPr>
  <c:txPr>
    <a:bodyPr/>
    <a:lstStyle/>
    <a:p>
      <a:pPr>
        <a:defRPr sz="10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sz="1400" dirty="0"/>
              <a:t>Past-year prevalence</a:t>
            </a:r>
          </a:p>
          <a:p>
            <a:pPr>
              <a:defRPr/>
            </a:pPr>
            <a:r>
              <a:rPr lang="en-US" sz="1400" b="0" dirty="0"/>
              <a:t>adults</a:t>
            </a:r>
          </a:p>
        </c:rich>
      </c:tx>
      <c:layout>
        <c:manualLayout>
          <c:xMode val="edge"/>
          <c:yMode val="edge"/>
          <c:x val="0.33430679234771299"/>
          <c:y val="3.5087719298245598E-2"/>
        </c:manualLayout>
      </c:layout>
      <c:overlay val="0"/>
      <c:spPr>
        <a:noFill/>
        <a:ln>
          <a:noFill/>
        </a:ln>
        <a:effectLst/>
      </c:spPr>
    </c:title>
    <c:autoTitleDeleted val="0"/>
    <c:plotArea>
      <c:layout>
        <c:manualLayout>
          <c:layoutTarget val="inner"/>
          <c:xMode val="edge"/>
          <c:yMode val="edge"/>
          <c:x val="0.36035185817761201"/>
          <c:y val="0.17844235840384301"/>
          <c:w val="0.55062815155445666"/>
          <c:h val="0.64260398703642796"/>
        </c:manualLayout>
      </c:layout>
      <c:barChart>
        <c:barDir val="bar"/>
        <c:grouping val="clustered"/>
        <c:varyColors val="0"/>
        <c:ser>
          <c:idx val="0"/>
          <c:order val="0"/>
          <c:tx>
            <c:strRef>
              <c:f>Sheet1!$B$1</c:f>
              <c:strCache>
                <c:ptCount val="1"/>
                <c:pt idx="0">
                  <c:v>Column3</c:v>
                </c:pt>
              </c:strCache>
            </c:strRef>
          </c:tx>
          <c:spPr>
            <a:solidFill>
              <a:schemeClr val="accent1"/>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1-4CA9-493D-9E04-0EBE3E7A827F}"/>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4CA9-493D-9E04-0EBE3E7A827F}"/>
              </c:ext>
            </c:extLst>
          </c:dPt>
          <c:dPt>
            <c:idx val="2"/>
            <c:invertIfNegative val="0"/>
            <c:bubble3D val="0"/>
            <c:spPr>
              <a:solidFill>
                <a:schemeClr val="accent2">
                  <a:lumMod val="50000"/>
                </a:schemeClr>
              </a:solidFill>
              <a:ln>
                <a:noFill/>
              </a:ln>
              <a:effectLst/>
            </c:spPr>
            <c:extLst>
              <c:ext xmlns:c16="http://schemas.microsoft.com/office/drawing/2014/chart" uri="{C3380CC4-5D6E-409C-BE32-E72D297353CC}">
                <c16:uniqueId val="{00000005-4CA9-493D-9E04-0EBE3E7A827F}"/>
              </c:ext>
            </c:extLst>
          </c:dPt>
          <c:dPt>
            <c:idx val="3"/>
            <c:invertIfNegative val="0"/>
            <c:bubble3D val="0"/>
            <c:spPr>
              <a:solidFill>
                <a:schemeClr val="bg1">
                  <a:lumMod val="85000"/>
                </a:schemeClr>
              </a:solidFill>
              <a:ln>
                <a:noFill/>
              </a:ln>
              <a:effectLst/>
            </c:spPr>
            <c:extLst>
              <c:ext xmlns:c16="http://schemas.microsoft.com/office/drawing/2014/chart" uri="{C3380CC4-5D6E-409C-BE32-E72D297353CC}">
                <c16:uniqueId val="{00000007-4CA9-493D-9E04-0EBE3E7A827F}"/>
              </c:ext>
            </c:extLst>
          </c:dPt>
          <c:dPt>
            <c:idx val="4"/>
            <c:invertIfNegative val="0"/>
            <c:bubble3D val="0"/>
            <c:spPr>
              <a:solidFill>
                <a:schemeClr val="tx2"/>
              </a:solidFill>
              <a:ln>
                <a:noFill/>
              </a:ln>
              <a:effectLst/>
            </c:spPr>
            <c:extLst>
              <c:ext xmlns:c16="http://schemas.microsoft.com/office/drawing/2014/chart" uri="{C3380CC4-5D6E-409C-BE32-E72D297353CC}">
                <c16:uniqueId val="{00000009-4CA9-493D-9E04-0EBE3E7A827F}"/>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B-4CA9-493D-9E04-0EBE3E7A827F}"/>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D-4CA9-493D-9E04-0EBE3E7A827F}"/>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F-4CA9-493D-9E04-0EBE3E7A827F}"/>
              </c:ext>
            </c:extLst>
          </c:dPt>
          <c:dPt>
            <c:idx val="9"/>
            <c:invertIfNegative val="0"/>
            <c:bubble3D val="0"/>
            <c:spPr>
              <a:solidFill>
                <a:schemeClr val="tx2"/>
              </a:solidFill>
              <a:ln>
                <a:noFill/>
              </a:ln>
              <a:effectLst/>
            </c:spPr>
            <c:extLst>
              <c:ext xmlns:c16="http://schemas.microsoft.com/office/drawing/2014/chart" uri="{C3380CC4-5D6E-409C-BE32-E72D297353CC}">
                <c16:uniqueId val="{00000011-4CA9-493D-9E04-0EBE3E7A827F}"/>
              </c:ext>
            </c:extLst>
          </c:dPt>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Schizophrenia</c:v>
                </c:pt>
                <c:pt idx="1">
                  <c:v>Bipolar disorder</c:v>
                </c:pt>
                <c:pt idx="2">
                  <c:v>Major depressive disorder</c:v>
                </c:pt>
                <c:pt idx="4">
                  <c:v>Serious Psychological Distress</c:v>
                </c:pt>
              </c:strCache>
            </c:strRef>
          </c:cat>
          <c:val>
            <c:numRef>
              <c:f>Sheet1!$B$2:$B$6</c:f>
              <c:numCache>
                <c:formatCode>#,##0</c:formatCode>
                <c:ptCount val="5"/>
                <c:pt idx="0">
                  <c:v>6577</c:v>
                </c:pt>
                <c:pt idx="1">
                  <c:v>61386</c:v>
                </c:pt>
                <c:pt idx="2">
                  <c:v>131542</c:v>
                </c:pt>
                <c:pt idx="4">
                  <c:v>221429</c:v>
                </c:pt>
              </c:numCache>
            </c:numRef>
          </c:val>
          <c:extLst>
            <c:ext xmlns:c16="http://schemas.microsoft.com/office/drawing/2014/chart" uri="{C3380CC4-5D6E-409C-BE32-E72D297353CC}">
              <c16:uniqueId val="{00000012-4CA9-493D-9E04-0EBE3E7A827F}"/>
            </c:ext>
          </c:extLst>
        </c:ser>
        <c:dLbls>
          <c:dLblPos val="outEnd"/>
          <c:showLegendKey val="0"/>
          <c:showVal val="1"/>
          <c:showCatName val="0"/>
          <c:showSerName val="0"/>
          <c:showPercent val="0"/>
          <c:showBubbleSize val="0"/>
        </c:dLbls>
        <c:gapWidth val="50"/>
        <c:axId val="-2120917296"/>
        <c:axId val="-2121008432"/>
      </c:barChart>
      <c:catAx>
        <c:axId val="-2120917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1008432"/>
        <c:crosses val="autoZero"/>
        <c:auto val="1"/>
        <c:lblAlgn val="ctr"/>
        <c:lblOffset val="100"/>
        <c:noMultiLvlLbl val="0"/>
      </c:catAx>
      <c:valAx>
        <c:axId val="-2121008432"/>
        <c:scaling>
          <c:orientation val="minMax"/>
          <c:max val="250000"/>
          <c:min val="0"/>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2120917296"/>
        <c:crosses val="autoZero"/>
        <c:crossBetween val="between"/>
        <c:majorUnit val="100000"/>
      </c:valAx>
      <c:spPr>
        <a:noFill/>
        <a:ln>
          <a:noFill/>
        </a:ln>
        <a:effectLst/>
      </c:spPr>
    </c:plotArea>
    <c:plotVisOnly val="1"/>
    <c:dispBlanksAs val="gap"/>
    <c:showDLblsOverMax val="0"/>
  </c:chart>
  <c:spPr>
    <a:noFill/>
    <a:ln>
      <a:noFill/>
    </a:ln>
    <a:effectLst/>
  </c:spPr>
  <c:txPr>
    <a:bodyPr/>
    <a:lstStyle/>
    <a:p>
      <a:pPr>
        <a:defRPr sz="11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627996640838296"/>
          <c:y val="0.19264493087289311"/>
          <c:w val="0.67662148995799998"/>
          <c:h val="0.75906588921022"/>
        </c:manualLayout>
      </c:layout>
      <c:ofPieChart>
        <c:ofPieType val="pie"/>
        <c:varyColors val="1"/>
        <c:ser>
          <c:idx val="0"/>
          <c:order val="0"/>
          <c:tx>
            <c:strRef>
              <c:f>Sheet1!$B$1</c:f>
              <c:strCache>
                <c:ptCount val="1"/>
                <c:pt idx="0">
                  <c:v>Series 1</c:v>
                </c:pt>
              </c:strCache>
            </c:strRef>
          </c:tx>
          <c:spPr>
            <a:ln w="25400">
              <a:solidFill>
                <a:schemeClr val="bg1"/>
              </a:solidFill>
            </a:ln>
          </c:spPr>
          <c:dPt>
            <c:idx val="0"/>
            <c:bubble3D val="0"/>
            <c:spPr>
              <a:solidFill>
                <a:schemeClr val="bg2">
                  <a:lumMod val="75000"/>
                </a:schemeClr>
              </a:solidFill>
              <a:ln w="25400">
                <a:solidFill>
                  <a:schemeClr val="bg1"/>
                </a:solidFill>
              </a:ln>
              <a:effectLst/>
            </c:spPr>
            <c:extLst>
              <c:ext xmlns:c16="http://schemas.microsoft.com/office/drawing/2014/chart" uri="{C3380CC4-5D6E-409C-BE32-E72D297353CC}">
                <c16:uniqueId val="{0000000B-58E5-4323-A64F-66483A1EFF9B}"/>
              </c:ext>
            </c:extLst>
          </c:dPt>
          <c:dPt>
            <c:idx val="1"/>
            <c:bubble3D val="0"/>
            <c:spPr>
              <a:solidFill>
                <a:schemeClr val="accent5"/>
              </a:solidFill>
              <a:ln w="25400">
                <a:solidFill>
                  <a:schemeClr val="bg1"/>
                </a:solidFill>
              </a:ln>
              <a:effectLst/>
            </c:spPr>
            <c:extLst>
              <c:ext xmlns:c16="http://schemas.microsoft.com/office/drawing/2014/chart" uri="{C3380CC4-5D6E-409C-BE32-E72D297353CC}">
                <c16:uniqueId val="{0000000A-58E5-4323-A64F-66483A1EFF9B}"/>
              </c:ext>
            </c:extLst>
          </c:dPt>
          <c:dPt>
            <c:idx val="2"/>
            <c:bubble3D val="0"/>
            <c:spPr>
              <a:solidFill>
                <a:schemeClr val="accent5"/>
              </a:solidFill>
              <a:ln w="25400">
                <a:solidFill>
                  <a:schemeClr val="bg1"/>
                </a:solidFill>
              </a:ln>
              <a:effectLst/>
            </c:spPr>
            <c:extLst>
              <c:ext xmlns:c16="http://schemas.microsoft.com/office/drawing/2014/chart" uri="{C3380CC4-5D6E-409C-BE32-E72D297353CC}">
                <c16:uniqueId val="{00000009-58E5-4323-A64F-66483A1EFF9B}"/>
              </c:ext>
            </c:extLst>
          </c:dPt>
          <c:dPt>
            <c:idx val="3"/>
            <c:bubble3D val="0"/>
            <c:spPr>
              <a:solidFill>
                <a:schemeClr val="bg1">
                  <a:lumMod val="85000"/>
                </a:schemeClr>
              </a:solidFill>
              <a:ln w="25400">
                <a:solidFill>
                  <a:schemeClr val="bg1"/>
                </a:solidFill>
              </a:ln>
              <a:effectLst/>
            </c:spPr>
            <c:extLst>
              <c:ext xmlns:c16="http://schemas.microsoft.com/office/drawing/2014/chart" uri="{C3380CC4-5D6E-409C-BE32-E72D297353CC}">
                <c16:uniqueId val="{00000008-58E5-4323-A64F-66483A1EFF9B}"/>
              </c:ext>
            </c:extLst>
          </c:dPt>
          <c:dPt>
            <c:idx val="4"/>
            <c:bubble3D val="0"/>
            <c:spPr>
              <a:solidFill>
                <a:schemeClr val="tx2"/>
              </a:solidFill>
              <a:ln w="25400">
                <a:solidFill>
                  <a:schemeClr val="bg1"/>
                </a:solidFill>
              </a:ln>
              <a:effectLst/>
            </c:spPr>
            <c:extLst>
              <c:ext xmlns:c16="http://schemas.microsoft.com/office/drawing/2014/chart" uri="{C3380CC4-5D6E-409C-BE32-E72D297353CC}">
                <c16:uniqueId val="{00000000-ACF7-4AA2-B133-299177947371}"/>
              </c:ext>
            </c:extLst>
          </c:dPt>
          <c:dPt>
            <c:idx val="5"/>
            <c:bubble3D val="0"/>
            <c:spPr>
              <a:solidFill>
                <a:schemeClr val="accent5"/>
              </a:solidFill>
              <a:ln w="25400">
                <a:solidFill>
                  <a:schemeClr val="bg1"/>
                </a:solidFill>
              </a:ln>
              <a:effectLst/>
            </c:spPr>
            <c:extLst>
              <c:ext xmlns:c16="http://schemas.microsoft.com/office/drawing/2014/chart" uri="{C3380CC4-5D6E-409C-BE32-E72D297353CC}">
                <c16:uniqueId val="{00000007-58E5-4323-A64F-66483A1EFF9B}"/>
              </c:ext>
            </c:extLst>
          </c:dPt>
          <c:dPt>
            <c:idx val="6"/>
            <c:bubble3D val="0"/>
            <c:spPr>
              <a:solidFill>
                <a:schemeClr val="accent5"/>
              </a:solidFill>
              <a:ln w="25400">
                <a:solidFill>
                  <a:schemeClr val="bg1"/>
                </a:solidFill>
              </a:ln>
              <a:effectLst/>
            </c:spPr>
            <c:extLst>
              <c:ext xmlns:c16="http://schemas.microsoft.com/office/drawing/2014/chart" uri="{C3380CC4-5D6E-409C-BE32-E72D297353CC}">
                <c16:uniqueId val="{00000006-58E5-4323-A64F-66483A1EFF9B}"/>
              </c:ext>
            </c:extLst>
          </c:dPt>
          <c:dPt>
            <c:idx val="7"/>
            <c:bubble3D val="0"/>
            <c:spPr>
              <a:solidFill>
                <a:schemeClr val="accent5"/>
              </a:solidFill>
              <a:ln w="25400">
                <a:solidFill>
                  <a:schemeClr val="bg1"/>
                </a:solidFill>
              </a:ln>
              <a:effectLst/>
            </c:spPr>
            <c:extLst>
              <c:ext xmlns:c16="http://schemas.microsoft.com/office/drawing/2014/chart" uri="{C3380CC4-5D6E-409C-BE32-E72D297353CC}">
                <c16:uniqueId val="{00000005-58E5-4323-A64F-66483A1EFF9B}"/>
              </c:ext>
            </c:extLst>
          </c:dPt>
          <c:dPt>
            <c:idx val="8"/>
            <c:bubble3D val="0"/>
            <c:spPr>
              <a:solidFill>
                <a:schemeClr val="accent3">
                  <a:lumMod val="60000"/>
                </a:schemeClr>
              </a:solidFill>
              <a:ln w="25400">
                <a:solidFill>
                  <a:schemeClr val="bg1"/>
                </a:solidFill>
              </a:ln>
              <a:effectLst/>
            </c:spPr>
            <c:extLst>
              <c:ext xmlns:c16="http://schemas.microsoft.com/office/drawing/2014/chart" uri="{C3380CC4-5D6E-409C-BE32-E72D297353CC}">
                <c16:uniqueId val="{00000011-4B93-4F91-A853-C0E641973F47}"/>
              </c:ext>
            </c:extLst>
          </c:dPt>
          <c:dPt>
            <c:idx val="9"/>
            <c:bubble3D val="0"/>
            <c:spPr>
              <a:solidFill>
                <a:schemeClr val="tx2"/>
              </a:solidFill>
              <a:ln w="25400">
                <a:solidFill>
                  <a:schemeClr val="bg1"/>
                </a:solidFill>
              </a:ln>
              <a:effectLst/>
            </c:spPr>
            <c:extLst>
              <c:ext xmlns:c16="http://schemas.microsoft.com/office/drawing/2014/chart" uri="{C3380CC4-5D6E-409C-BE32-E72D297353CC}">
                <c16:uniqueId val="{00000004-58E5-4323-A64F-66483A1EFF9B}"/>
              </c:ext>
            </c:extLst>
          </c:dPt>
          <c:cat>
            <c:strRef>
              <c:f>Sheet1!$A$2:$A$5</c:f>
              <c:strCache>
                <c:ptCount val="4"/>
                <c:pt idx="0">
                  <c:v>No unmet need</c:v>
                </c:pt>
                <c:pt idx="2">
                  <c:v>Could not afford due to cost</c:v>
                </c:pt>
                <c:pt idx="3">
                  <c:v>Other reason</c:v>
                </c:pt>
              </c:strCache>
            </c:strRef>
          </c:cat>
          <c:val>
            <c:numRef>
              <c:f>Sheet1!$B$2:$B$5</c:f>
              <c:numCache>
                <c:formatCode>General</c:formatCode>
                <c:ptCount val="4"/>
                <c:pt idx="0" formatCode="0.0%">
                  <c:v>0.75800000000000001</c:v>
                </c:pt>
                <c:pt idx="2" formatCode="0.0%">
                  <c:v>0.14000000000000001</c:v>
                </c:pt>
                <c:pt idx="3" formatCode="0.0%">
                  <c:v>0.10199999999999999</c:v>
                </c:pt>
              </c:numCache>
            </c:numRef>
          </c:val>
          <c:extLst>
            <c:ext xmlns:c16="http://schemas.microsoft.com/office/drawing/2014/chart" uri="{C3380CC4-5D6E-409C-BE32-E72D297353CC}">
              <c16:uniqueId val="{00000000-58E5-4323-A64F-66483A1EFF9B}"/>
            </c:ext>
          </c:extLst>
        </c:ser>
        <c:dLbls>
          <c:showLegendKey val="0"/>
          <c:showVal val="0"/>
          <c:showCatName val="0"/>
          <c:showSerName val="0"/>
          <c:showPercent val="0"/>
          <c:showBubbleSize val="0"/>
          <c:showLeaderLines val="1"/>
        </c:dLbls>
        <c:gapWidth val="5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chart>
  <c:spPr>
    <a:noFill/>
    <a:ln>
      <a:noFill/>
    </a:ln>
    <a:effectLst/>
  </c:spPr>
  <c:txPr>
    <a:bodyPr/>
    <a:lstStyle/>
    <a:p>
      <a:pPr>
        <a:defRPr sz="1000">
          <a:solidFill>
            <a:schemeClr val="tx1"/>
          </a:solidFill>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sz="1400" dirty="0">
                <a:solidFill>
                  <a:schemeClr val="tx1"/>
                </a:solidFill>
              </a:rPr>
              <a:t>Percentage</a:t>
            </a:r>
            <a:r>
              <a:rPr lang="en-US" sz="1400" baseline="0" dirty="0">
                <a:solidFill>
                  <a:schemeClr val="tx1"/>
                </a:solidFill>
              </a:rPr>
              <a:t> </a:t>
            </a:r>
            <a:r>
              <a:rPr lang="en-US" sz="1400" dirty="0">
                <a:solidFill>
                  <a:schemeClr val="tx1"/>
                </a:solidFill>
              </a:rPr>
              <a:t>of adults</a:t>
            </a:r>
          </a:p>
          <a:p>
            <a:pPr marL="0" marR="0" indent="0" algn="ctr" defTabSz="914400" rtl="0" eaLnBrk="1" fontAlgn="auto" latinLnBrk="0" hangingPunct="1">
              <a:lnSpc>
                <a:spcPct val="100000"/>
              </a:lnSpc>
              <a:spcBef>
                <a:spcPts val="0"/>
              </a:spcBef>
              <a:spcAft>
                <a:spcPts val="0"/>
              </a:spcAft>
              <a:buClrTx/>
              <a:buSzTx/>
              <a:buFontTx/>
              <a:buNone/>
              <a:tabLst/>
              <a:defRPr>
                <a:solidFill>
                  <a:srgbClr val="000000">
                    <a:lumMod val="65000"/>
                    <a:lumOff val="35000"/>
                  </a:srgbClr>
                </a:solidFill>
              </a:defRPr>
            </a:pPr>
            <a:r>
              <a:rPr lang="en-US" sz="1400" b="1" baseline="0" dirty="0">
                <a:solidFill>
                  <a:schemeClr val="tx1"/>
                </a:solidFill>
              </a:rPr>
              <a:t>who could not afford mental health care</a:t>
            </a:r>
            <a:r>
              <a:rPr lang="en-US" sz="1400" b="0" baseline="0" dirty="0">
                <a:solidFill>
                  <a:schemeClr val="tx1"/>
                </a:solidFill>
              </a:rPr>
              <a:t> </a:t>
            </a:r>
          </a:p>
          <a:p>
            <a:pPr marL="0" marR="0" indent="0" algn="ctr" defTabSz="914400" rtl="0" eaLnBrk="1" fontAlgn="auto" latinLnBrk="0" hangingPunct="1">
              <a:lnSpc>
                <a:spcPct val="100000"/>
              </a:lnSpc>
              <a:spcBef>
                <a:spcPts val="0"/>
              </a:spcBef>
              <a:spcAft>
                <a:spcPts val="0"/>
              </a:spcAft>
              <a:buClrTx/>
              <a:buSzTx/>
              <a:buFontTx/>
              <a:buNone/>
              <a:tabLst/>
              <a:defRPr>
                <a:solidFill>
                  <a:srgbClr val="000000">
                    <a:lumMod val="65000"/>
                    <a:lumOff val="35000"/>
                  </a:srgbClr>
                </a:solidFill>
              </a:defRPr>
            </a:pPr>
            <a:r>
              <a:rPr lang="en-US" sz="1400" b="0" baseline="0" dirty="0">
                <a:solidFill>
                  <a:schemeClr val="tx1"/>
                </a:solidFill>
              </a:rPr>
              <a:t>among those</a:t>
            </a:r>
            <a:r>
              <a:rPr lang="en-US" sz="1400" b="0" i="0" baseline="0" dirty="0">
                <a:solidFill>
                  <a:schemeClr val="tx1"/>
                </a:solidFill>
                <a:effectLst/>
              </a:rPr>
              <a:t> with </a:t>
            </a:r>
            <a:r>
              <a:rPr lang="en-US" sz="1400" b="0" i="0" u="sng" baseline="0" dirty="0">
                <a:solidFill>
                  <a:schemeClr val="tx1"/>
                </a:solidFill>
                <a:effectLst/>
              </a:rPr>
              <a:t>past-year serious psychological distress and unmet need of treatment</a:t>
            </a:r>
            <a:endParaRPr lang="en-US" sz="1400" dirty="0">
              <a:solidFill>
                <a:schemeClr val="tx1"/>
              </a:solidFill>
              <a:effectLst/>
            </a:endParaRPr>
          </a:p>
          <a:p>
            <a:pPr marL="0" marR="0" indent="0" algn="ctr" defTabSz="914400" rtl="0" eaLnBrk="1" fontAlgn="auto" latinLnBrk="0" hangingPunct="1">
              <a:lnSpc>
                <a:spcPct val="100000"/>
              </a:lnSpc>
              <a:spcBef>
                <a:spcPts val="0"/>
              </a:spcBef>
              <a:spcAft>
                <a:spcPts val="0"/>
              </a:spcAft>
              <a:buClrTx/>
              <a:buSzTx/>
              <a:buFontTx/>
              <a:buNone/>
              <a:tabLst/>
              <a:defRPr>
                <a:solidFill>
                  <a:srgbClr val="000000">
                    <a:lumMod val="65000"/>
                    <a:lumOff val="35000"/>
                  </a:srgbClr>
                </a:solidFill>
              </a:defRPr>
            </a:pPr>
            <a:endParaRPr lang="en-US" sz="1400" b="1" u="sng" dirty="0">
              <a:solidFill>
                <a:schemeClr val="tx1"/>
              </a:solidFill>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endParaRPr lang="en-US"/>
        </a:p>
      </c:txPr>
    </c:title>
    <c:autoTitleDeleted val="0"/>
    <c:plotArea>
      <c:layout>
        <c:manualLayout>
          <c:layoutTarget val="inner"/>
          <c:xMode val="edge"/>
          <c:yMode val="edge"/>
          <c:x val="7.1054973159388801E-2"/>
          <c:y val="0.22932496146845394"/>
          <c:w val="0.90470928121497241"/>
          <c:h val="0.70320676390515613"/>
        </c:manualLayout>
      </c:layout>
      <c:barChart>
        <c:barDir val="col"/>
        <c:grouping val="clustered"/>
        <c:varyColors val="0"/>
        <c:ser>
          <c:idx val="0"/>
          <c:order val="0"/>
          <c:tx>
            <c:strRef>
              <c:f>Sheet1!$B$1</c:f>
              <c:strCache>
                <c:ptCount val="1"/>
                <c:pt idx="0">
                  <c:v>Series 1</c:v>
                </c:pt>
              </c:strCache>
            </c:strRef>
          </c:tx>
          <c:spPr>
            <a:solidFill>
              <a:schemeClr val="accent3">
                <a:alpha val="50000"/>
              </a:schemeClr>
            </a:solidFill>
            <a:ln>
              <a:noFill/>
            </a:ln>
            <a:effectLst/>
          </c:spPr>
          <c:invertIfNegative val="0"/>
          <c:dPt>
            <c:idx val="3"/>
            <c:invertIfNegative val="0"/>
            <c:bubble3D val="0"/>
            <c:spPr>
              <a:solidFill>
                <a:schemeClr val="accent3"/>
              </a:solidFill>
              <a:ln>
                <a:noFill/>
              </a:ln>
              <a:effectLst/>
            </c:spPr>
            <c:extLst>
              <c:ext xmlns:c16="http://schemas.microsoft.com/office/drawing/2014/chart" uri="{C3380CC4-5D6E-409C-BE32-E72D297353CC}">
                <c16:uniqueId val="{00000000-ED32-48F4-8A15-18300F410428}"/>
              </c:ext>
            </c:extLst>
          </c:dPt>
          <c:dPt>
            <c:idx val="9"/>
            <c:invertIfNegative val="0"/>
            <c:bubble3D val="0"/>
            <c:spPr>
              <a:solidFill>
                <a:schemeClr val="accent3">
                  <a:alpha val="50000"/>
                </a:schemeClr>
              </a:solidFill>
              <a:ln>
                <a:noFill/>
              </a:ln>
              <a:effectLst/>
            </c:spPr>
            <c:extLst>
              <c:ext xmlns:c16="http://schemas.microsoft.com/office/drawing/2014/chart" uri="{C3380CC4-5D6E-409C-BE32-E72D297353CC}">
                <c16:uniqueId val="{00000002-0CB2-49DE-9A94-D10FAA0B9D16}"/>
              </c:ext>
            </c:extLst>
          </c:dPt>
          <c:dPt>
            <c:idx val="19"/>
            <c:invertIfNegative val="0"/>
            <c:bubble3D val="0"/>
            <c:spPr>
              <a:solidFill>
                <a:schemeClr val="accent3">
                  <a:alpha val="50000"/>
                </a:schemeClr>
              </a:solidFill>
              <a:ln>
                <a:noFill/>
              </a:ln>
              <a:effectLst/>
            </c:spPr>
            <c:extLst>
              <c:ext xmlns:c16="http://schemas.microsoft.com/office/drawing/2014/chart" uri="{C3380CC4-5D6E-409C-BE32-E72D297353CC}">
                <c16:uniqueId val="{00000000-2447-46D1-89AD-EC5EED0D2BC4}"/>
              </c:ext>
            </c:extLst>
          </c:dPt>
          <c:dLbls>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D32-48F4-8A15-18300F4104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Sheet1!$A$2:$A$51</c:f>
              <c:strCache>
                <c:ptCount val="50"/>
                <c:pt idx="0">
                  <c:v>SC</c:v>
                </c:pt>
                <c:pt idx="1">
                  <c:v>WY</c:v>
                </c:pt>
                <c:pt idx="2">
                  <c:v>NE</c:v>
                </c:pt>
                <c:pt idx="3">
                  <c:v>KS</c:v>
                </c:pt>
                <c:pt idx="4">
                  <c:v>NH</c:v>
                </c:pt>
                <c:pt idx="5">
                  <c:v>ID</c:v>
                </c:pt>
                <c:pt idx="6">
                  <c:v>NC</c:v>
                </c:pt>
                <c:pt idx="7">
                  <c:v>SD</c:v>
                </c:pt>
                <c:pt idx="8">
                  <c:v>OK</c:v>
                </c:pt>
                <c:pt idx="9">
                  <c:v>AK</c:v>
                </c:pt>
                <c:pt idx="10">
                  <c:v>FL</c:v>
                </c:pt>
                <c:pt idx="11">
                  <c:v>AR</c:v>
                </c:pt>
                <c:pt idx="12">
                  <c:v>IN</c:v>
                </c:pt>
                <c:pt idx="13">
                  <c:v>GA</c:v>
                </c:pt>
                <c:pt idx="14">
                  <c:v>UT</c:v>
                </c:pt>
                <c:pt idx="15">
                  <c:v>AL</c:v>
                </c:pt>
                <c:pt idx="16">
                  <c:v>MS</c:v>
                </c:pt>
                <c:pt idx="17">
                  <c:v>TX</c:v>
                </c:pt>
                <c:pt idx="18">
                  <c:v>TN</c:v>
                </c:pt>
                <c:pt idx="19">
                  <c:v>MT</c:v>
                </c:pt>
                <c:pt idx="20">
                  <c:v>WV</c:v>
                </c:pt>
                <c:pt idx="21">
                  <c:v>LA</c:v>
                </c:pt>
                <c:pt idx="22">
                  <c:v>MO</c:v>
                </c:pt>
                <c:pt idx="23">
                  <c:v>HI</c:v>
                </c:pt>
                <c:pt idx="24">
                  <c:v>MI</c:v>
                </c:pt>
                <c:pt idx="25">
                  <c:v>NV</c:v>
                </c:pt>
                <c:pt idx="26">
                  <c:v>OH</c:v>
                </c:pt>
                <c:pt idx="27">
                  <c:v>NJ</c:v>
                </c:pt>
                <c:pt idx="28">
                  <c:v>ND</c:v>
                </c:pt>
                <c:pt idx="29">
                  <c:v>PA</c:v>
                </c:pt>
                <c:pt idx="30">
                  <c:v>CO</c:v>
                </c:pt>
                <c:pt idx="31">
                  <c:v>AZ</c:v>
                </c:pt>
                <c:pt idx="32">
                  <c:v>NY</c:v>
                </c:pt>
                <c:pt idx="33">
                  <c:v>CT</c:v>
                </c:pt>
                <c:pt idx="34">
                  <c:v>WI</c:v>
                </c:pt>
                <c:pt idx="35">
                  <c:v>MD</c:v>
                </c:pt>
                <c:pt idx="36">
                  <c:v>OR</c:v>
                </c:pt>
                <c:pt idx="37">
                  <c:v>ME</c:v>
                </c:pt>
                <c:pt idx="38">
                  <c:v>CA</c:v>
                </c:pt>
                <c:pt idx="39">
                  <c:v>IL</c:v>
                </c:pt>
                <c:pt idx="40">
                  <c:v>WA</c:v>
                </c:pt>
                <c:pt idx="41">
                  <c:v>MA</c:v>
                </c:pt>
                <c:pt idx="42">
                  <c:v>DE</c:v>
                </c:pt>
                <c:pt idx="43">
                  <c:v>MN</c:v>
                </c:pt>
                <c:pt idx="44">
                  <c:v>DC</c:v>
                </c:pt>
                <c:pt idx="45">
                  <c:v>VA</c:v>
                </c:pt>
                <c:pt idx="46">
                  <c:v>NM</c:v>
                </c:pt>
                <c:pt idx="47">
                  <c:v>KY</c:v>
                </c:pt>
                <c:pt idx="48">
                  <c:v>IA</c:v>
                </c:pt>
                <c:pt idx="49">
                  <c:v>RI</c:v>
                </c:pt>
              </c:strCache>
            </c:strRef>
          </c:cat>
          <c:val>
            <c:numRef>
              <c:f>Sheet1!$B$2:$B$51</c:f>
              <c:numCache>
                <c:formatCode>0.0%</c:formatCode>
                <c:ptCount val="50"/>
                <c:pt idx="0">
                  <c:v>0.6071428571428571</c:v>
                </c:pt>
                <c:pt idx="1">
                  <c:v>0.58333333333333337</c:v>
                </c:pt>
                <c:pt idx="2">
                  <c:v>0.58064516129032262</c:v>
                </c:pt>
                <c:pt idx="3">
                  <c:v>0.57692307692307687</c:v>
                </c:pt>
                <c:pt idx="4">
                  <c:v>0.57446808510638303</c:v>
                </c:pt>
                <c:pt idx="5">
                  <c:v>0.5714285714285714</c:v>
                </c:pt>
                <c:pt idx="6">
                  <c:v>0.5357142857142857</c:v>
                </c:pt>
                <c:pt idx="7">
                  <c:v>0.53333333333333333</c:v>
                </c:pt>
                <c:pt idx="8">
                  <c:v>0.52040816326530615</c:v>
                </c:pt>
                <c:pt idx="9">
                  <c:v>0.5</c:v>
                </c:pt>
                <c:pt idx="10">
                  <c:v>0.49873417721518987</c:v>
                </c:pt>
                <c:pt idx="11">
                  <c:v>0.48936170212765956</c:v>
                </c:pt>
                <c:pt idx="12">
                  <c:v>0.48309178743961351</c:v>
                </c:pt>
                <c:pt idx="13">
                  <c:v>0.4823529411764706</c:v>
                </c:pt>
                <c:pt idx="14">
                  <c:v>0.47887323943661969</c:v>
                </c:pt>
                <c:pt idx="15">
                  <c:v>0.47540983606557374</c:v>
                </c:pt>
                <c:pt idx="16">
                  <c:v>0.46875</c:v>
                </c:pt>
                <c:pt idx="17">
                  <c:v>0.46867167919799496</c:v>
                </c:pt>
                <c:pt idx="18">
                  <c:v>0.46376811594202899</c:v>
                </c:pt>
                <c:pt idx="19">
                  <c:v>0.46153846153846156</c:v>
                </c:pt>
                <c:pt idx="20">
                  <c:v>0.46</c:v>
                </c:pt>
                <c:pt idx="21">
                  <c:v>0.45652173913043476</c:v>
                </c:pt>
                <c:pt idx="22">
                  <c:v>0.45333333333333331</c:v>
                </c:pt>
                <c:pt idx="23">
                  <c:v>0.45</c:v>
                </c:pt>
                <c:pt idx="24">
                  <c:v>0.44748858447488582</c:v>
                </c:pt>
                <c:pt idx="25">
                  <c:v>0.44186046511627908</c:v>
                </c:pt>
                <c:pt idx="26">
                  <c:v>0.43790849673202614</c:v>
                </c:pt>
                <c:pt idx="27">
                  <c:v>0.43103448275862066</c:v>
                </c:pt>
                <c:pt idx="28">
                  <c:v>0.42857142857142855</c:v>
                </c:pt>
                <c:pt idx="29">
                  <c:v>0.41935483870967744</c:v>
                </c:pt>
                <c:pt idx="30">
                  <c:v>0.41176470588235292</c:v>
                </c:pt>
                <c:pt idx="31">
                  <c:v>0.41134751773049644</c:v>
                </c:pt>
                <c:pt idx="32">
                  <c:v>0.40831295843520782</c:v>
                </c:pt>
                <c:pt idx="33">
                  <c:v>0.40277777777777779</c:v>
                </c:pt>
                <c:pt idx="34">
                  <c:v>0.4</c:v>
                </c:pt>
                <c:pt idx="35">
                  <c:v>0.39823008849557523</c:v>
                </c:pt>
                <c:pt idx="36">
                  <c:v>0.3902439024390244</c:v>
                </c:pt>
                <c:pt idx="37">
                  <c:v>0.375</c:v>
                </c:pt>
                <c:pt idx="38">
                  <c:v>0.36861768368617681</c:v>
                </c:pt>
                <c:pt idx="39">
                  <c:v>0.34825870646766172</c:v>
                </c:pt>
                <c:pt idx="40">
                  <c:v>0.34509803921568627</c:v>
                </c:pt>
                <c:pt idx="41">
                  <c:v>0.34459459459459457</c:v>
                </c:pt>
                <c:pt idx="42">
                  <c:v>0.33333333333333331</c:v>
                </c:pt>
                <c:pt idx="43">
                  <c:v>0.32989690721649484</c:v>
                </c:pt>
                <c:pt idx="44">
                  <c:v>0.31578947368421051</c:v>
                </c:pt>
                <c:pt idx="45">
                  <c:v>0.30125523012552302</c:v>
                </c:pt>
                <c:pt idx="46">
                  <c:v>0.29090909090909089</c:v>
                </c:pt>
                <c:pt idx="47">
                  <c:v>0.25409836065573771</c:v>
                </c:pt>
                <c:pt idx="48">
                  <c:v>0.25</c:v>
                </c:pt>
                <c:pt idx="49">
                  <c:v>0.23076923076923078</c:v>
                </c:pt>
              </c:numCache>
            </c:numRef>
          </c:val>
          <c:extLst>
            <c:ext xmlns:c16="http://schemas.microsoft.com/office/drawing/2014/chart" uri="{C3380CC4-5D6E-409C-BE32-E72D297353CC}">
              <c16:uniqueId val="{00000000-551A-4D72-AABA-0B6A1CEE5EDA}"/>
            </c:ext>
          </c:extLst>
        </c:ser>
        <c:dLbls>
          <c:showLegendKey val="0"/>
          <c:showVal val="0"/>
          <c:showCatName val="0"/>
          <c:showSerName val="0"/>
          <c:showPercent val="0"/>
          <c:showBubbleSize val="0"/>
        </c:dLbls>
        <c:gapWidth val="60"/>
        <c:axId val="712350840"/>
        <c:axId val="712346576"/>
      </c:barChart>
      <c:catAx>
        <c:axId val="71235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en-US"/>
          </a:p>
        </c:txPr>
        <c:crossAx val="712346576"/>
        <c:crosses val="autoZero"/>
        <c:auto val="1"/>
        <c:lblAlgn val="ctr"/>
        <c:lblOffset val="100"/>
        <c:noMultiLvlLbl val="0"/>
      </c:catAx>
      <c:valAx>
        <c:axId val="712346576"/>
        <c:scaling>
          <c:orientation val="minMax"/>
          <c:max val="0.70000000000000007"/>
          <c:min val="0"/>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712350840"/>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200" b="0" i="0" baseline="0" dirty="0">
                <a:effectLst/>
              </a:rPr>
              <a:t>Percentage of adults </a:t>
            </a:r>
            <a:endParaRPr lang="en-US" sz="1050" dirty="0">
              <a:effectLst/>
            </a:endParaRPr>
          </a:p>
          <a:p>
            <a:pPr>
              <a:defRPr sz="1400"/>
            </a:pPr>
            <a:r>
              <a:rPr lang="en-US" sz="1200" b="1" i="0" baseline="0" dirty="0">
                <a:effectLst/>
              </a:rPr>
              <a:t>who could not afford mental health care</a:t>
            </a:r>
            <a:endParaRPr lang="en-US" sz="1050" dirty="0">
              <a:effectLst/>
            </a:endParaRPr>
          </a:p>
          <a:p>
            <a:pPr>
              <a:defRPr sz="1400"/>
            </a:pPr>
            <a:r>
              <a:rPr lang="en-US" sz="1200" b="0" i="0" baseline="0" dirty="0">
                <a:effectLst/>
              </a:rPr>
              <a:t>among those with </a:t>
            </a:r>
            <a:r>
              <a:rPr lang="en-US" sz="1200" b="0" i="0" u="sng" baseline="0" dirty="0">
                <a:effectLst/>
              </a:rPr>
              <a:t>past-year serious psychological distress and unmet need of treatment</a:t>
            </a:r>
            <a:endParaRPr lang="en-US" sz="1050" dirty="0">
              <a:effectLst/>
            </a:endParaRPr>
          </a:p>
        </c:rich>
      </c:tx>
      <c:overlay val="0"/>
      <c:spPr>
        <a:noFill/>
        <a:ln>
          <a:noFill/>
        </a:ln>
        <a:effectLst/>
      </c:spPr>
    </c:title>
    <c:autoTitleDeleted val="0"/>
    <c:plotArea>
      <c:layout>
        <c:manualLayout>
          <c:layoutTarget val="inner"/>
          <c:xMode val="edge"/>
          <c:yMode val="edge"/>
          <c:x val="0.32893454002955302"/>
          <c:y val="0.20116663199873"/>
          <c:w val="0.67106545997044698"/>
          <c:h val="0.64260398703642796"/>
        </c:manualLayout>
      </c:layout>
      <c:barChart>
        <c:barDir val="bar"/>
        <c:grouping val="clustered"/>
        <c:varyColors val="0"/>
        <c:ser>
          <c:idx val="0"/>
          <c:order val="0"/>
          <c:tx>
            <c:strRef>
              <c:f>Sheet1!$B$1</c:f>
              <c:strCache>
                <c:ptCount val="1"/>
                <c:pt idx="0">
                  <c:v>Column3</c:v>
                </c:pt>
              </c:strCache>
            </c:strRef>
          </c:tx>
          <c:spPr>
            <a:solidFill>
              <a:schemeClr val="bg2"/>
            </a:solidFill>
            <a:ln>
              <a:noFill/>
            </a:ln>
            <a:effectLst/>
          </c:spPr>
          <c:invertIfNegative val="0"/>
          <c:dPt>
            <c:idx val="0"/>
            <c:invertIfNegative val="0"/>
            <c:bubble3D val="0"/>
            <c:extLst>
              <c:ext xmlns:c16="http://schemas.microsoft.com/office/drawing/2014/chart" uri="{C3380CC4-5D6E-409C-BE32-E72D297353CC}">
                <c16:uniqueId val="{0000000B-58E5-4323-A64F-66483A1EFF9B}"/>
              </c:ext>
            </c:extLst>
          </c:dPt>
          <c:dPt>
            <c:idx val="1"/>
            <c:invertIfNegative val="0"/>
            <c:bubble3D val="0"/>
            <c:extLst>
              <c:ext xmlns:c16="http://schemas.microsoft.com/office/drawing/2014/chart" uri="{C3380CC4-5D6E-409C-BE32-E72D297353CC}">
                <c16:uniqueId val="{0000000A-58E5-4323-A64F-66483A1EFF9B}"/>
              </c:ext>
            </c:extLst>
          </c:dPt>
          <c:dPt>
            <c:idx val="2"/>
            <c:invertIfNegative val="0"/>
            <c:bubble3D val="0"/>
            <c:extLst>
              <c:ext xmlns:c16="http://schemas.microsoft.com/office/drawing/2014/chart" uri="{C3380CC4-5D6E-409C-BE32-E72D297353CC}">
                <c16:uniqueId val="{00000009-58E5-4323-A64F-66483A1EFF9B}"/>
              </c:ext>
            </c:extLst>
          </c:dPt>
          <c:dPt>
            <c:idx val="3"/>
            <c:invertIfNegative val="0"/>
            <c:bubble3D val="0"/>
            <c:extLst>
              <c:ext xmlns:c16="http://schemas.microsoft.com/office/drawing/2014/chart" uri="{C3380CC4-5D6E-409C-BE32-E72D297353CC}">
                <c16:uniqueId val="{00000008-58E5-4323-A64F-66483A1EFF9B}"/>
              </c:ext>
            </c:extLst>
          </c:dPt>
          <c:dPt>
            <c:idx val="4"/>
            <c:invertIfNegative val="0"/>
            <c:bubble3D val="0"/>
            <c:extLst>
              <c:ext xmlns:c16="http://schemas.microsoft.com/office/drawing/2014/chart" uri="{C3380CC4-5D6E-409C-BE32-E72D297353CC}">
                <c16:uniqueId val="{00000000-ACF7-4AA2-B133-299177947371}"/>
              </c:ext>
            </c:extLst>
          </c:dPt>
          <c:dPt>
            <c:idx val="5"/>
            <c:invertIfNegative val="0"/>
            <c:bubble3D val="0"/>
            <c:extLst>
              <c:ext xmlns:c16="http://schemas.microsoft.com/office/drawing/2014/chart" uri="{C3380CC4-5D6E-409C-BE32-E72D297353CC}">
                <c16:uniqueId val="{00000007-58E5-4323-A64F-66483A1EFF9B}"/>
              </c:ext>
            </c:extLst>
          </c:dPt>
          <c:dPt>
            <c:idx val="6"/>
            <c:invertIfNegative val="0"/>
            <c:bubble3D val="0"/>
            <c:extLst>
              <c:ext xmlns:c16="http://schemas.microsoft.com/office/drawing/2014/chart" uri="{C3380CC4-5D6E-409C-BE32-E72D297353CC}">
                <c16:uniqueId val="{00000006-58E5-4323-A64F-66483A1EFF9B}"/>
              </c:ext>
            </c:extLst>
          </c:dPt>
          <c:dPt>
            <c:idx val="7"/>
            <c:invertIfNegative val="0"/>
            <c:bubble3D val="0"/>
            <c:extLst>
              <c:ext xmlns:c16="http://schemas.microsoft.com/office/drawing/2014/chart" uri="{C3380CC4-5D6E-409C-BE32-E72D297353CC}">
                <c16:uniqueId val="{00000005-58E5-4323-A64F-66483A1EFF9B}"/>
              </c:ext>
            </c:extLst>
          </c:dPt>
          <c:dPt>
            <c:idx val="9"/>
            <c:invertIfNegative val="0"/>
            <c:bubble3D val="0"/>
            <c:extLs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Uninsured</c:v>
                </c:pt>
                <c:pt idx="1">
                  <c:v>Private insurance</c:v>
                </c:pt>
                <c:pt idx="2">
                  <c:v>Medicaid</c:v>
                </c:pt>
                <c:pt idx="3">
                  <c:v>Medicare</c:v>
                </c:pt>
                <c:pt idx="4">
                  <c:v>VA/military 
health insurance</c:v>
                </c:pt>
              </c:strCache>
            </c:strRef>
          </c:cat>
          <c:val>
            <c:numRef>
              <c:f>Sheet1!$B$2:$B$6</c:f>
              <c:numCache>
                <c:formatCode>0.0%</c:formatCode>
                <c:ptCount val="5"/>
                <c:pt idx="0">
                  <c:v>0.75</c:v>
                </c:pt>
                <c:pt idx="1">
                  <c:v>0.40400000000000003</c:v>
                </c:pt>
                <c:pt idx="2">
                  <c:v>0.28399999999999997</c:v>
                </c:pt>
                <c:pt idx="3">
                  <c:v>0.25</c:v>
                </c:pt>
                <c:pt idx="4">
                  <c:v>0.13200000000000001</c:v>
                </c:pt>
              </c:numCache>
            </c:numRef>
          </c:val>
          <c:extLs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121252992"/>
        <c:axId val="-2127109760"/>
      </c:barChart>
      <c:catAx>
        <c:axId val="-21212529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7109760"/>
        <c:crosses val="autoZero"/>
        <c:auto val="1"/>
        <c:lblAlgn val="ctr"/>
        <c:lblOffset val="100"/>
        <c:noMultiLvlLbl val="0"/>
      </c:catAx>
      <c:valAx>
        <c:axId val="-2127109760"/>
        <c:scaling>
          <c:orientation val="minMax"/>
          <c:max val="1"/>
          <c:min val="0"/>
        </c:scaling>
        <c:delete val="1"/>
        <c:axPos val="t"/>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crossAx val="-2121252992"/>
        <c:crosses val="autoZero"/>
        <c:crossBetween val="between"/>
        <c:majorUnit val="200000"/>
      </c:valAx>
      <c:spPr>
        <a:noFill/>
        <a:ln>
          <a:noFill/>
        </a:ln>
        <a:effectLst/>
      </c:spPr>
    </c:plotArea>
    <c:plotVisOnly val="1"/>
    <c:dispBlanksAs val="gap"/>
    <c:showDLblsOverMax val="0"/>
  </c:chart>
  <c:spPr>
    <a:noFill/>
    <a:ln>
      <a:noFill/>
    </a:ln>
    <a:effectLst/>
  </c:spPr>
  <c:txPr>
    <a:bodyPr/>
    <a:lstStyle/>
    <a:p>
      <a:pPr>
        <a:defRPr sz="11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193946075197"/>
          <c:y val="4.2317154600769E-2"/>
          <c:w val="0.89780605392480395"/>
          <c:h val="0.79335530544148802"/>
        </c:manualLayout>
      </c:layout>
      <c:barChart>
        <c:barDir val="col"/>
        <c:grouping val="clustered"/>
        <c:varyColors val="0"/>
        <c:ser>
          <c:idx val="0"/>
          <c:order val="0"/>
          <c:tx>
            <c:strRef>
              <c:f>Sheet1!$C$1</c:f>
              <c:strCache>
                <c:ptCount val="1"/>
                <c:pt idx="0">
                  <c:v>Column2</c:v>
                </c:pt>
              </c:strCache>
            </c:strRef>
          </c:tx>
          <c:spPr>
            <a:solidFill>
              <a:schemeClr val="tx2"/>
            </a:solidFill>
            <a:ln>
              <a:noFill/>
            </a:ln>
            <a:effectLst/>
          </c:spPr>
          <c:invertIfNegative val="0"/>
          <c:dPt>
            <c:idx val="0"/>
            <c:invertIfNegative val="0"/>
            <c:bubble3D val="0"/>
            <c:spPr>
              <a:solidFill>
                <a:schemeClr val="bg2"/>
              </a:solidFill>
              <a:ln>
                <a:noFill/>
              </a:ln>
              <a:effectLst/>
            </c:spPr>
            <c:extLst>
              <c:ext xmlns:c16="http://schemas.microsoft.com/office/drawing/2014/chart" uri="{C3380CC4-5D6E-409C-BE32-E72D297353CC}">
                <c16:uniqueId val="{0000000B-58E5-4323-A64F-66483A1EFF9B}"/>
              </c:ext>
            </c:extLst>
          </c:dPt>
          <c:dPt>
            <c:idx val="1"/>
            <c:invertIfNegative val="0"/>
            <c:bubble3D val="0"/>
            <c:spPr>
              <a:solidFill>
                <a:schemeClr val="bg2"/>
              </a:solidFill>
              <a:ln>
                <a:noFill/>
              </a:ln>
              <a:effectLst/>
            </c:spPr>
            <c:extLst>
              <c:ext xmlns:c16="http://schemas.microsoft.com/office/drawing/2014/chart" uri="{C3380CC4-5D6E-409C-BE32-E72D297353CC}">
                <c16:uniqueId val="{0000000A-58E5-4323-A64F-66483A1EFF9B}"/>
              </c:ext>
            </c:extLst>
          </c:dPt>
          <c:dPt>
            <c:idx val="2"/>
            <c:invertIfNegative val="0"/>
            <c:bubble3D val="0"/>
            <c:spPr>
              <a:solidFill>
                <a:schemeClr val="bg2"/>
              </a:solidFill>
              <a:ln>
                <a:noFill/>
              </a:ln>
              <a:effectLst/>
            </c:spPr>
            <c:extLst>
              <c:ext xmlns:c16="http://schemas.microsoft.com/office/drawing/2014/chart" uri="{C3380CC4-5D6E-409C-BE32-E72D297353CC}">
                <c16:uniqueId val="{00000009-58E5-4323-A64F-66483A1EFF9B}"/>
              </c:ext>
            </c:extLst>
          </c:dPt>
          <c:dPt>
            <c:idx val="3"/>
            <c:invertIfNegative val="0"/>
            <c:bubble3D val="0"/>
            <c:extLst>
              <c:ext xmlns:c16="http://schemas.microsoft.com/office/drawing/2014/chart" uri="{C3380CC4-5D6E-409C-BE32-E72D297353CC}">
                <c16:uniqueId val="{00000008-58E5-4323-A64F-66483A1EFF9B}"/>
              </c:ext>
            </c:extLst>
          </c:dPt>
          <c:dPt>
            <c:idx val="4"/>
            <c:invertIfNegative val="0"/>
            <c:bubble3D val="0"/>
            <c:extLst>
              <c:ext xmlns:c16="http://schemas.microsoft.com/office/drawing/2014/chart" uri="{C3380CC4-5D6E-409C-BE32-E72D297353CC}">
                <c16:uniqueId val="{00000000-ACF7-4AA2-B133-299177947371}"/>
              </c:ext>
            </c:extLst>
          </c:dPt>
          <c:dPt>
            <c:idx val="5"/>
            <c:invertIfNegative val="0"/>
            <c:bubble3D val="0"/>
            <c:extLst>
              <c:ext xmlns:c16="http://schemas.microsoft.com/office/drawing/2014/chart" uri="{C3380CC4-5D6E-409C-BE32-E72D297353CC}">
                <c16:uniqueId val="{00000007-58E5-4323-A64F-66483A1EFF9B}"/>
              </c:ext>
            </c:extLst>
          </c:dPt>
          <c:dPt>
            <c:idx val="6"/>
            <c:invertIfNegative val="0"/>
            <c:bubble3D val="0"/>
            <c:extLst>
              <c:ext xmlns:c16="http://schemas.microsoft.com/office/drawing/2014/chart" uri="{C3380CC4-5D6E-409C-BE32-E72D297353CC}">
                <c16:uniqueId val="{00000006-58E5-4323-A64F-66483A1EFF9B}"/>
              </c:ext>
            </c:extLst>
          </c:dPt>
          <c:dPt>
            <c:idx val="7"/>
            <c:invertIfNegative val="0"/>
            <c:bubble3D val="0"/>
            <c:extLst>
              <c:ext xmlns:c16="http://schemas.microsoft.com/office/drawing/2014/chart" uri="{C3380CC4-5D6E-409C-BE32-E72D297353CC}">
                <c16:uniqueId val="{00000005-58E5-4323-A64F-66483A1EFF9B}"/>
              </c:ext>
            </c:extLst>
          </c:dPt>
          <c:dPt>
            <c:idx val="9"/>
            <c:invertIfNegative val="0"/>
            <c:bubble3D val="0"/>
            <c:extLs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Private health
insurance</c:v>
                </c:pt>
                <c:pt idx="1">
                  <c:v>Medicare</c:v>
                </c:pt>
                <c:pt idx="2">
                  <c:v>VA/military
health
insurance</c:v>
                </c:pt>
                <c:pt idx="3">
                  <c:v>Medicaid/
CHIP</c:v>
                </c:pt>
                <c:pt idx="4">
                  <c:v>Uninsured</c:v>
                </c:pt>
              </c:strCache>
            </c:strRef>
          </c:cat>
          <c:val>
            <c:numRef>
              <c:f>Sheet1!$C$2:$C$6</c:f>
              <c:numCache>
                <c:formatCode>0.0%</c:formatCode>
                <c:ptCount val="5"/>
                <c:pt idx="0">
                  <c:v>6.8000000000000005E-2</c:v>
                </c:pt>
                <c:pt idx="1">
                  <c:v>6.6000000000000003E-2</c:v>
                </c:pt>
                <c:pt idx="2">
                  <c:v>0.08</c:v>
                </c:pt>
                <c:pt idx="3">
                  <c:v>0.26200000000000001</c:v>
                </c:pt>
                <c:pt idx="4">
                  <c:v>0.19800000000000001</c:v>
                </c:pt>
              </c:numCache>
            </c:numRef>
          </c:val>
          <c:extLs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069338080"/>
        <c:axId val="-2069260144"/>
      </c:barChart>
      <c:catAx>
        <c:axId val="-206933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69260144"/>
        <c:crosses val="autoZero"/>
        <c:auto val="1"/>
        <c:lblAlgn val="ctr"/>
        <c:lblOffset val="100"/>
        <c:noMultiLvlLbl val="0"/>
      </c:catAx>
      <c:valAx>
        <c:axId val="-2069260144"/>
        <c:scaling>
          <c:orientation val="minMax"/>
          <c:max val="0.4"/>
          <c:min val="0"/>
        </c:scaling>
        <c:delete val="0"/>
        <c:axPos val="l"/>
        <c:numFmt formatCode="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069338080"/>
        <c:crosses val="autoZero"/>
        <c:crossBetween val="between"/>
        <c:majorUnit val="0.1"/>
      </c:valAx>
      <c:spPr>
        <a:noFill/>
        <a:ln w="25400">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0" cap="none" baseline="0" dirty="0">
                <a:effectLst/>
              </a:rPr>
              <a:t>Medicaid-to-Medicare fee ratio, 2016</a:t>
            </a:r>
            <a:endParaRPr lang="en-US" cap="none" baseline="0" dirty="0">
              <a:effectLst/>
            </a:endParaRPr>
          </a:p>
        </c:rich>
      </c:tx>
      <c:overlay val="0"/>
    </c:title>
    <c:autoTitleDeleted val="0"/>
    <c:plotArea>
      <c:layout>
        <c:manualLayout>
          <c:layoutTarget val="inner"/>
          <c:xMode val="edge"/>
          <c:yMode val="edge"/>
          <c:x val="9.8671450235102598E-2"/>
          <c:y val="0.124796747576365"/>
          <c:w val="0.89780605392480395"/>
          <c:h val="0.71087571246589198"/>
        </c:manualLayout>
      </c:layout>
      <c:barChart>
        <c:barDir val="col"/>
        <c:grouping val="clustered"/>
        <c:varyColors val="0"/>
        <c:ser>
          <c:idx val="0"/>
          <c:order val="0"/>
          <c:tx>
            <c:strRef>
              <c:f>Sheet1!$B$1</c:f>
              <c:strCache>
                <c:ptCount val="1"/>
                <c:pt idx="0">
                  <c:v>Column2</c:v>
                </c:pt>
              </c:strCache>
            </c:strRef>
          </c:tx>
          <c:spPr>
            <a:solidFill>
              <a:schemeClr val="accent4">
                <a:alpha val="40000"/>
              </a:schemeClr>
            </a:solidFill>
            <a:ln>
              <a:noFill/>
            </a:ln>
            <a:effectLst/>
          </c:spPr>
          <c:invertIfNegative val="0"/>
          <c:dPt>
            <c:idx val="0"/>
            <c:invertIfNegative val="0"/>
            <c:bubble3D val="0"/>
            <c:extLst>
              <c:ext xmlns:c16="http://schemas.microsoft.com/office/drawing/2014/chart" uri="{C3380CC4-5D6E-409C-BE32-E72D297353CC}">
                <c16:uniqueId val="{0000000B-58E5-4323-A64F-66483A1EFF9B}"/>
              </c:ext>
            </c:extLst>
          </c:dPt>
          <c:dPt>
            <c:idx val="1"/>
            <c:invertIfNegative val="0"/>
            <c:bubble3D val="0"/>
            <c:extLst>
              <c:ext xmlns:c16="http://schemas.microsoft.com/office/drawing/2014/chart" uri="{C3380CC4-5D6E-409C-BE32-E72D297353CC}">
                <c16:uniqueId val="{0000000A-58E5-4323-A64F-66483A1EFF9B}"/>
              </c:ext>
            </c:extLst>
          </c:dPt>
          <c:dPt>
            <c:idx val="2"/>
            <c:invertIfNegative val="0"/>
            <c:bubble3D val="0"/>
            <c:extLst>
              <c:ext xmlns:c16="http://schemas.microsoft.com/office/drawing/2014/chart" uri="{C3380CC4-5D6E-409C-BE32-E72D297353CC}">
                <c16:uniqueId val="{00000009-58E5-4323-A64F-66483A1EFF9B}"/>
              </c:ext>
            </c:extLst>
          </c:dPt>
          <c:dPt>
            <c:idx val="3"/>
            <c:invertIfNegative val="0"/>
            <c:bubble3D val="0"/>
            <c:extLst>
              <c:ext xmlns:c16="http://schemas.microsoft.com/office/drawing/2014/chart" uri="{C3380CC4-5D6E-409C-BE32-E72D297353CC}">
                <c16:uniqueId val="{00000008-58E5-4323-A64F-66483A1EFF9B}"/>
              </c:ext>
            </c:extLst>
          </c:dPt>
          <c:dPt>
            <c:idx val="4"/>
            <c:invertIfNegative val="0"/>
            <c:bubble3D val="0"/>
            <c:extLst>
              <c:ext xmlns:c16="http://schemas.microsoft.com/office/drawing/2014/chart" uri="{C3380CC4-5D6E-409C-BE32-E72D297353CC}">
                <c16:uniqueId val="{00000000-ACF7-4AA2-B133-299177947371}"/>
              </c:ext>
            </c:extLst>
          </c:dPt>
          <c:dPt>
            <c:idx val="5"/>
            <c:invertIfNegative val="0"/>
            <c:bubble3D val="0"/>
            <c:extLst>
              <c:ext xmlns:c16="http://schemas.microsoft.com/office/drawing/2014/chart" uri="{C3380CC4-5D6E-409C-BE32-E72D297353CC}">
                <c16:uniqueId val="{00000007-58E5-4323-A64F-66483A1EFF9B}"/>
              </c:ext>
            </c:extLst>
          </c:dPt>
          <c:dPt>
            <c:idx val="6"/>
            <c:invertIfNegative val="0"/>
            <c:bubble3D val="0"/>
            <c:extLst>
              <c:ext xmlns:c16="http://schemas.microsoft.com/office/drawing/2014/chart" uri="{C3380CC4-5D6E-409C-BE32-E72D297353CC}">
                <c16:uniqueId val="{00000006-58E5-4323-A64F-66483A1EFF9B}"/>
              </c:ext>
            </c:extLst>
          </c:dPt>
          <c:dPt>
            <c:idx val="7"/>
            <c:invertIfNegative val="0"/>
            <c:bubble3D val="0"/>
            <c:extLst>
              <c:ext xmlns:c16="http://schemas.microsoft.com/office/drawing/2014/chart" uri="{C3380CC4-5D6E-409C-BE32-E72D297353CC}">
                <c16:uniqueId val="{00000005-58E5-4323-A64F-66483A1EFF9B}"/>
              </c:ext>
            </c:extLst>
          </c:dPt>
          <c:dPt>
            <c:idx val="9"/>
            <c:invertIfNegative val="0"/>
            <c:bubble3D val="0"/>
            <c:extLst>
              <c:ext xmlns:c16="http://schemas.microsoft.com/office/drawing/2014/chart" uri="{C3380CC4-5D6E-409C-BE32-E72D297353CC}">
                <c16:uniqueId val="{00000004-58E5-4323-A64F-66483A1EFF9B}"/>
              </c:ext>
            </c:extLst>
          </c:dPt>
          <c:dPt>
            <c:idx val="11"/>
            <c:invertIfNegative val="0"/>
            <c:bubble3D val="0"/>
            <c:extLst>
              <c:ext xmlns:c16="http://schemas.microsoft.com/office/drawing/2014/chart" uri="{C3380CC4-5D6E-409C-BE32-E72D297353CC}">
                <c16:uniqueId val="{00000014-6C04-4D51-B391-0942DB8B967D}"/>
              </c:ext>
            </c:extLst>
          </c:dPt>
          <c:dPt>
            <c:idx val="14"/>
            <c:invertIfNegative val="0"/>
            <c:bubble3D val="0"/>
            <c:extLst>
              <c:ext xmlns:c16="http://schemas.microsoft.com/office/drawing/2014/chart" uri="{C3380CC4-5D6E-409C-BE32-E72D297353CC}">
                <c16:uniqueId val="{00000001-40AC-48D1-A633-F32577D58BB7}"/>
              </c:ext>
            </c:extLst>
          </c:dPt>
          <c:dPt>
            <c:idx val="17"/>
            <c:invertIfNegative val="0"/>
            <c:bubble3D val="0"/>
            <c:spPr>
              <a:solidFill>
                <a:schemeClr val="accent4">
                  <a:alpha val="40000"/>
                </a:schemeClr>
              </a:solidFill>
              <a:ln>
                <a:noFill/>
              </a:ln>
              <a:effectLst/>
            </c:spPr>
            <c:extLst>
              <c:ext xmlns:c16="http://schemas.microsoft.com/office/drawing/2014/chart" uri="{C3380CC4-5D6E-409C-BE32-E72D297353CC}">
                <c16:uniqueId val="{0000000E-3470-4D8A-A01F-5EED74D87B3A}"/>
              </c:ext>
            </c:extLst>
          </c:dPt>
          <c:dPt>
            <c:idx val="23"/>
            <c:invertIfNegative val="0"/>
            <c:bubble3D val="0"/>
            <c:spPr>
              <a:solidFill>
                <a:schemeClr val="accent4"/>
              </a:solidFill>
              <a:ln>
                <a:noFill/>
              </a:ln>
              <a:effectLst/>
            </c:spPr>
            <c:extLst>
              <c:ext xmlns:c16="http://schemas.microsoft.com/office/drawing/2014/chart" uri="{C3380CC4-5D6E-409C-BE32-E72D297353CC}">
                <c16:uniqueId val="{00000001-C9CF-468B-89E2-68FF2D3B6CAD}"/>
              </c:ext>
            </c:extLst>
          </c:dPt>
          <c:dPt>
            <c:idx val="26"/>
            <c:invertIfNegative val="0"/>
            <c:bubble3D val="0"/>
            <c:extLst>
              <c:ext xmlns:c16="http://schemas.microsoft.com/office/drawing/2014/chart" uri="{C3380CC4-5D6E-409C-BE32-E72D297353CC}">
                <c16:uniqueId val="{0000000E-AB18-4926-AD6F-532E5B0CCD64}"/>
              </c:ext>
            </c:extLst>
          </c:dPt>
          <c:dPt>
            <c:idx val="27"/>
            <c:invertIfNegative val="0"/>
            <c:bubble3D val="0"/>
            <c:spPr>
              <a:solidFill>
                <a:schemeClr val="accent4">
                  <a:alpha val="40000"/>
                </a:schemeClr>
              </a:solidFill>
              <a:ln>
                <a:noFill/>
              </a:ln>
              <a:effectLst/>
            </c:spPr>
            <c:extLst>
              <c:ext xmlns:c16="http://schemas.microsoft.com/office/drawing/2014/chart" uri="{C3380CC4-5D6E-409C-BE32-E72D297353CC}">
                <c16:uniqueId val="{0000000F-3470-4D8A-A01F-5EED74D87B3A}"/>
              </c:ext>
            </c:extLst>
          </c:dPt>
          <c:dLbls>
            <c:dLbl>
              <c:idx val="2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CF-468B-89E2-68FF2D3B6CAD}"/>
                </c:ext>
              </c:extLst>
            </c:dLbl>
            <c:spPr>
              <a:noFill/>
              <a:ln>
                <a:noFill/>
              </a:ln>
              <a:effectLst/>
            </c:spPr>
            <c:txPr>
              <a:bodyPr wrap="square" lIns="38100" tIns="19050" rIns="38100" bIns="19050" anchor="ctr">
                <a:spAutoFit/>
              </a:bodyPr>
              <a:lstStyle/>
              <a:p>
                <a:pPr>
                  <a:defRPr b="1"/>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Sheet1!$A$2:$A$51</c:f>
              <c:strCache>
                <c:ptCount val="50"/>
                <c:pt idx="0">
                  <c:v>RI</c:v>
                </c:pt>
                <c:pt idx="1">
                  <c:v>NJ</c:v>
                </c:pt>
                <c:pt idx="2">
                  <c:v>CA</c:v>
                </c:pt>
                <c:pt idx="3">
                  <c:v>FL</c:v>
                </c:pt>
                <c:pt idx="4">
                  <c:v>NY</c:v>
                </c:pt>
                <c:pt idx="5">
                  <c:v>NH</c:v>
                </c:pt>
                <c:pt idx="6">
                  <c:v>MO</c:v>
                </c:pt>
                <c:pt idx="7">
                  <c:v>IL</c:v>
                </c:pt>
                <c:pt idx="8">
                  <c:v>HI</c:v>
                </c:pt>
                <c:pt idx="9">
                  <c:v>WI</c:v>
                </c:pt>
                <c:pt idx="10">
                  <c:v>OH</c:v>
                </c:pt>
                <c:pt idx="11">
                  <c:v>ME</c:v>
                </c:pt>
                <c:pt idx="12">
                  <c:v>MI</c:v>
                </c:pt>
                <c:pt idx="13">
                  <c:v>TX</c:v>
                </c:pt>
                <c:pt idx="14">
                  <c:v>PA</c:v>
                </c:pt>
                <c:pt idx="15">
                  <c:v>LA</c:v>
                </c:pt>
                <c:pt idx="16">
                  <c:v>WA</c:v>
                </c:pt>
                <c:pt idx="17">
                  <c:v>AL</c:v>
                </c:pt>
                <c:pt idx="18">
                  <c:v>MN</c:v>
                </c:pt>
                <c:pt idx="19">
                  <c:v>CT</c:v>
                </c:pt>
                <c:pt idx="20">
                  <c:v>GA</c:v>
                </c:pt>
                <c:pt idx="21">
                  <c:v>IN</c:v>
                </c:pt>
                <c:pt idx="22">
                  <c:v>KY</c:v>
                </c:pt>
                <c:pt idx="23">
                  <c:v>KS</c:v>
                </c:pt>
                <c:pt idx="24">
                  <c:v>NC</c:v>
                </c:pt>
                <c:pt idx="25">
                  <c:v>DC</c:v>
                </c:pt>
                <c:pt idx="26">
                  <c:v>MA</c:v>
                </c:pt>
                <c:pt idx="27">
                  <c:v>SC</c:v>
                </c:pt>
                <c:pt idx="28">
                  <c:v>AZ</c:v>
                </c:pt>
                <c:pt idx="29">
                  <c:v>AR</c:v>
                </c:pt>
                <c:pt idx="30">
                  <c:v>CO</c:v>
                </c:pt>
                <c:pt idx="31">
                  <c:v>VT</c:v>
                </c:pt>
                <c:pt idx="32">
                  <c:v>OR</c:v>
                </c:pt>
                <c:pt idx="33">
                  <c:v>WV</c:v>
                </c:pt>
                <c:pt idx="34">
                  <c:v>IA</c:v>
                </c:pt>
                <c:pt idx="35">
                  <c:v>SD</c:v>
                </c:pt>
                <c:pt idx="36">
                  <c:v>OK</c:v>
                </c:pt>
                <c:pt idx="37">
                  <c:v>UT</c:v>
                </c:pt>
                <c:pt idx="38">
                  <c:v>MD</c:v>
                </c:pt>
                <c:pt idx="39">
                  <c:v>MS</c:v>
                </c:pt>
                <c:pt idx="40">
                  <c:v>NM</c:v>
                </c:pt>
                <c:pt idx="41">
                  <c:v>NE</c:v>
                </c:pt>
                <c:pt idx="42">
                  <c:v>VA</c:v>
                </c:pt>
                <c:pt idx="43">
                  <c:v>ID</c:v>
                </c:pt>
                <c:pt idx="44">
                  <c:v>NV</c:v>
                </c:pt>
                <c:pt idx="45">
                  <c:v>DE</c:v>
                </c:pt>
                <c:pt idx="46">
                  <c:v>ND</c:v>
                </c:pt>
                <c:pt idx="47">
                  <c:v>WY</c:v>
                </c:pt>
                <c:pt idx="48">
                  <c:v>MT</c:v>
                </c:pt>
                <c:pt idx="49">
                  <c:v>AK</c:v>
                </c:pt>
              </c:strCache>
            </c:strRef>
          </c:cat>
          <c:val>
            <c:numRef>
              <c:f>Sheet1!$B$2:$B$51</c:f>
              <c:numCache>
                <c:formatCode>General</c:formatCode>
                <c:ptCount val="50"/>
                <c:pt idx="0">
                  <c:v>0.38</c:v>
                </c:pt>
                <c:pt idx="1">
                  <c:v>0.42</c:v>
                </c:pt>
                <c:pt idx="2">
                  <c:v>0.52</c:v>
                </c:pt>
                <c:pt idx="3">
                  <c:v>0.56000000000000005</c:v>
                </c:pt>
                <c:pt idx="4">
                  <c:v>0.56000000000000005</c:v>
                </c:pt>
                <c:pt idx="5">
                  <c:v>0.57999999999999996</c:v>
                </c:pt>
                <c:pt idx="6">
                  <c:v>0.6</c:v>
                </c:pt>
                <c:pt idx="7">
                  <c:v>0.61</c:v>
                </c:pt>
                <c:pt idx="8">
                  <c:v>0.62</c:v>
                </c:pt>
                <c:pt idx="9">
                  <c:v>0.62</c:v>
                </c:pt>
                <c:pt idx="10">
                  <c:v>0.63</c:v>
                </c:pt>
                <c:pt idx="11">
                  <c:v>0.64</c:v>
                </c:pt>
                <c:pt idx="12">
                  <c:v>0.65</c:v>
                </c:pt>
                <c:pt idx="13">
                  <c:v>0.65</c:v>
                </c:pt>
                <c:pt idx="14">
                  <c:v>0.69</c:v>
                </c:pt>
                <c:pt idx="15">
                  <c:v>0.7</c:v>
                </c:pt>
                <c:pt idx="16">
                  <c:v>0.71</c:v>
                </c:pt>
                <c:pt idx="17">
                  <c:v>0.75</c:v>
                </c:pt>
                <c:pt idx="18">
                  <c:v>0.75</c:v>
                </c:pt>
                <c:pt idx="19">
                  <c:v>0.76</c:v>
                </c:pt>
                <c:pt idx="20">
                  <c:v>0.77</c:v>
                </c:pt>
                <c:pt idx="21">
                  <c:v>0.77</c:v>
                </c:pt>
                <c:pt idx="22">
                  <c:v>0.77</c:v>
                </c:pt>
                <c:pt idx="23">
                  <c:v>0.78</c:v>
                </c:pt>
                <c:pt idx="24">
                  <c:v>0.78</c:v>
                </c:pt>
                <c:pt idx="25">
                  <c:v>0.79</c:v>
                </c:pt>
                <c:pt idx="26">
                  <c:v>0.79</c:v>
                </c:pt>
                <c:pt idx="27">
                  <c:v>0.79</c:v>
                </c:pt>
                <c:pt idx="28">
                  <c:v>0.8</c:v>
                </c:pt>
                <c:pt idx="29">
                  <c:v>0.8</c:v>
                </c:pt>
                <c:pt idx="30">
                  <c:v>0.8</c:v>
                </c:pt>
                <c:pt idx="31">
                  <c:v>0.8</c:v>
                </c:pt>
                <c:pt idx="32">
                  <c:v>0.81</c:v>
                </c:pt>
                <c:pt idx="33">
                  <c:v>0.81</c:v>
                </c:pt>
                <c:pt idx="34">
                  <c:v>0.82</c:v>
                </c:pt>
                <c:pt idx="35">
                  <c:v>0.84</c:v>
                </c:pt>
                <c:pt idx="36">
                  <c:v>0.86</c:v>
                </c:pt>
                <c:pt idx="37">
                  <c:v>0.86</c:v>
                </c:pt>
                <c:pt idx="38">
                  <c:v>0.88</c:v>
                </c:pt>
                <c:pt idx="39">
                  <c:v>0.89</c:v>
                </c:pt>
                <c:pt idx="40">
                  <c:v>0.89</c:v>
                </c:pt>
                <c:pt idx="41">
                  <c:v>0.92</c:v>
                </c:pt>
                <c:pt idx="42">
                  <c:v>0.92</c:v>
                </c:pt>
                <c:pt idx="43">
                  <c:v>0.95</c:v>
                </c:pt>
                <c:pt idx="44">
                  <c:v>0.95</c:v>
                </c:pt>
                <c:pt idx="45">
                  <c:v>0.96</c:v>
                </c:pt>
                <c:pt idx="46">
                  <c:v>0.98</c:v>
                </c:pt>
                <c:pt idx="47">
                  <c:v>0.98</c:v>
                </c:pt>
                <c:pt idx="48">
                  <c:v>1.0900000000000001</c:v>
                </c:pt>
                <c:pt idx="49">
                  <c:v>1.26</c:v>
                </c:pt>
              </c:numCache>
            </c:numRef>
          </c:val>
          <c:extLs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40"/>
        <c:axId val="-2065658816"/>
        <c:axId val="-2065655616"/>
      </c:barChart>
      <c:lineChart>
        <c:grouping val="standard"/>
        <c:varyColors val="0"/>
        <c:ser>
          <c:idx val="1"/>
          <c:order val="1"/>
          <c:tx>
            <c:strRef>
              <c:f>Sheet1!$C$1</c:f>
              <c:strCache>
                <c:ptCount val="1"/>
                <c:pt idx="0">
                  <c:v>Column3</c:v>
                </c:pt>
              </c:strCache>
            </c:strRef>
          </c:tx>
          <c:spPr>
            <a:ln w="19050" cap="rnd">
              <a:solidFill>
                <a:schemeClr val="bg2"/>
              </a:solidFill>
              <a:prstDash val="sysDash"/>
              <a:round/>
            </a:ln>
            <a:effectLst/>
          </c:spPr>
          <c:marker>
            <c:symbol val="none"/>
          </c:marker>
          <c:cat>
            <c:strRef>
              <c:f>Sheet1!$A$2:$A$51</c:f>
              <c:strCache>
                <c:ptCount val="50"/>
                <c:pt idx="0">
                  <c:v>RI</c:v>
                </c:pt>
                <c:pt idx="1">
                  <c:v>NJ</c:v>
                </c:pt>
                <c:pt idx="2">
                  <c:v>CA</c:v>
                </c:pt>
                <c:pt idx="3">
                  <c:v>FL</c:v>
                </c:pt>
                <c:pt idx="4">
                  <c:v>NY</c:v>
                </c:pt>
                <c:pt idx="5">
                  <c:v>NH</c:v>
                </c:pt>
                <c:pt idx="6">
                  <c:v>MO</c:v>
                </c:pt>
                <c:pt idx="7">
                  <c:v>IL</c:v>
                </c:pt>
                <c:pt idx="8">
                  <c:v>HI</c:v>
                </c:pt>
                <c:pt idx="9">
                  <c:v>WI</c:v>
                </c:pt>
                <c:pt idx="10">
                  <c:v>OH</c:v>
                </c:pt>
                <c:pt idx="11">
                  <c:v>ME</c:v>
                </c:pt>
                <c:pt idx="12">
                  <c:v>MI</c:v>
                </c:pt>
                <c:pt idx="13">
                  <c:v>TX</c:v>
                </c:pt>
                <c:pt idx="14">
                  <c:v>PA</c:v>
                </c:pt>
                <c:pt idx="15">
                  <c:v>LA</c:v>
                </c:pt>
                <c:pt idx="16">
                  <c:v>WA</c:v>
                </c:pt>
                <c:pt idx="17">
                  <c:v>AL</c:v>
                </c:pt>
                <c:pt idx="18">
                  <c:v>MN</c:v>
                </c:pt>
                <c:pt idx="19">
                  <c:v>CT</c:v>
                </c:pt>
                <c:pt idx="20">
                  <c:v>GA</c:v>
                </c:pt>
                <c:pt idx="21">
                  <c:v>IN</c:v>
                </c:pt>
                <c:pt idx="22">
                  <c:v>KY</c:v>
                </c:pt>
                <c:pt idx="23">
                  <c:v>KS</c:v>
                </c:pt>
                <c:pt idx="24">
                  <c:v>NC</c:v>
                </c:pt>
                <c:pt idx="25">
                  <c:v>DC</c:v>
                </c:pt>
                <c:pt idx="26">
                  <c:v>MA</c:v>
                </c:pt>
                <c:pt idx="27">
                  <c:v>SC</c:v>
                </c:pt>
                <c:pt idx="28">
                  <c:v>AZ</c:v>
                </c:pt>
                <c:pt idx="29">
                  <c:v>AR</c:v>
                </c:pt>
                <c:pt idx="30">
                  <c:v>CO</c:v>
                </c:pt>
                <c:pt idx="31">
                  <c:v>VT</c:v>
                </c:pt>
                <c:pt idx="32">
                  <c:v>OR</c:v>
                </c:pt>
                <c:pt idx="33">
                  <c:v>WV</c:v>
                </c:pt>
                <c:pt idx="34">
                  <c:v>IA</c:v>
                </c:pt>
                <c:pt idx="35">
                  <c:v>SD</c:v>
                </c:pt>
                <c:pt idx="36">
                  <c:v>OK</c:v>
                </c:pt>
                <c:pt idx="37">
                  <c:v>UT</c:v>
                </c:pt>
                <c:pt idx="38">
                  <c:v>MD</c:v>
                </c:pt>
                <c:pt idx="39">
                  <c:v>MS</c:v>
                </c:pt>
                <c:pt idx="40">
                  <c:v>NM</c:v>
                </c:pt>
                <c:pt idx="41">
                  <c:v>NE</c:v>
                </c:pt>
                <c:pt idx="42">
                  <c:v>VA</c:v>
                </c:pt>
                <c:pt idx="43">
                  <c:v>ID</c:v>
                </c:pt>
                <c:pt idx="44">
                  <c:v>NV</c:v>
                </c:pt>
                <c:pt idx="45">
                  <c:v>DE</c:v>
                </c:pt>
                <c:pt idx="46">
                  <c:v>ND</c:v>
                </c:pt>
                <c:pt idx="47">
                  <c:v>WY</c:v>
                </c:pt>
                <c:pt idx="48">
                  <c:v>MT</c:v>
                </c:pt>
                <c:pt idx="49">
                  <c:v>AK</c:v>
                </c:pt>
              </c:strCache>
            </c:strRef>
          </c:cat>
          <c:val>
            <c:numRef>
              <c:f>Sheet1!$C$2:$C$51</c:f>
              <c:numCache>
                <c:formatCode>0.00</c:formatCode>
                <c:ptCount val="50"/>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numCache>
            </c:numRef>
          </c:val>
          <c:smooth val="0"/>
          <c:extLst>
            <c:ext xmlns:c16="http://schemas.microsoft.com/office/drawing/2014/chart" uri="{C3380CC4-5D6E-409C-BE32-E72D297353CC}">
              <c16:uniqueId val="{00000000-40AC-48D1-A633-F32577D58BB7}"/>
            </c:ext>
          </c:extLst>
        </c:ser>
        <c:dLbls>
          <c:showLegendKey val="0"/>
          <c:showVal val="0"/>
          <c:showCatName val="0"/>
          <c:showSerName val="0"/>
          <c:showPercent val="0"/>
          <c:showBubbleSize val="0"/>
        </c:dLbls>
        <c:marker val="1"/>
        <c:smooth val="0"/>
        <c:axId val="-2065658816"/>
        <c:axId val="-2065655616"/>
      </c:lineChart>
      <c:catAx>
        <c:axId val="-206565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700"/>
            </a:pPr>
            <a:endParaRPr lang="en-US"/>
          </a:p>
        </c:txPr>
        <c:crossAx val="-2065655616"/>
        <c:crosses val="autoZero"/>
        <c:auto val="1"/>
        <c:lblAlgn val="ctr"/>
        <c:lblOffset val="100"/>
        <c:noMultiLvlLbl val="0"/>
      </c:catAx>
      <c:valAx>
        <c:axId val="-2065655616"/>
        <c:scaling>
          <c:orientation val="minMax"/>
          <c:max val="1.4"/>
          <c:min val="0"/>
        </c:scaling>
        <c:delete val="0"/>
        <c:axPos val="l"/>
        <c:majorGridlines>
          <c:spPr>
            <a:ln w="6350" cap="flat" cmpd="sng" algn="ctr">
              <a:solidFill>
                <a:schemeClr val="bg1">
                  <a:lumMod val="85000"/>
                </a:schemeClr>
              </a:solidFill>
              <a:round/>
            </a:ln>
            <a:effectLst/>
          </c:spPr>
        </c:majorGridlines>
        <c:numFmt formatCode="#,##0.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065658816"/>
        <c:crosses val="autoZero"/>
        <c:crossBetween val="between"/>
        <c:majorUnit val="0.2"/>
      </c:valAx>
      <c:spPr>
        <a:noFill/>
        <a:ln w="25400">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400"/>
            </a:pPr>
            <a:r>
              <a:rPr lang="en-US" sz="1400" dirty="0"/>
              <a:t>Hospitalizations</a:t>
            </a:r>
          </a:p>
          <a:p>
            <a:pPr>
              <a:defRPr sz="1400"/>
            </a:pPr>
            <a:r>
              <a:rPr lang="en-US" sz="1400" b="0" dirty="0"/>
              <a:t>Kansas - adults</a:t>
            </a:r>
            <a:endParaRPr lang="en-US" sz="1400" dirty="0"/>
          </a:p>
        </c:rich>
      </c:tx>
      <c:layout>
        <c:manualLayout>
          <c:xMode val="edge"/>
          <c:yMode val="edge"/>
          <c:x val="0.25367356528601898"/>
          <c:y val="0.116082390113802"/>
        </c:manualLayout>
      </c:layout>
      <c:overlay val="0"/>
      <c:spPr>
        <a:noFill/>
        <a:ln>
          <a:noFill/>
        </a:ln>
        <a:effectLst/>
      </c:spPr>
    </c:title>
    <c:autoTitleDeleted val="0"/>
    <c:plotArea>
      <c:layout>
        <c:manualLayout>
          <c:layoutTarget val="inner"/>
          <c:xMode val="edge"/>
          <c:yMode val="edge"/>
          <c:x val="0.101694828242962"/>
          <c:y val="0.24393393743000422"/>
          <c:w val="0.82441461670857497"/>
          <c:h val="0.46649173327894028"/>
        </c:manualLayout>
      </c:layout>
      <c:barChart>
        <c:barDir val="col"/>
        <c:grouping val="clustered"/>
        <c:varyColors val="0"/>
        <c:ser>
          <c:idx val="0"/>
          <c:order val="0"/>
          <c:tx>
            <c:strRef>
              <c:f>Sheet1!$C$1</c:f>
              <c:strCache>
                <c:ptCount val="1"/>
                <c:pt idx="0">
                  <c:v>Schizophrenia</c:v>
                </c:pt>
              </c:strCache>
            </c:strRef>
          </c:tx>
          <c:spPr>
            <a:solidFill>
              <a:srgbClr val="DD9320">
                <a:lumMod val="60000"/>
                <a:lumOff val="40000"/>
              </a:srgbClr>
            </a:solidFill>
            <a:ln>
              <a:noFill/>
            </a:ln>
            <a:effectLst/>
          </c:spPr>
          <c:invertIfNegative val="0"/>
          <c:dPt>
            <c:idx val="0"/>
            <c:invertIfNegative val="0"/>
            <c:bubble3D val="0"/>
            <c:spPr>
              <a:solidFill>
                <a:srgbClr val="DD9320">
                  <a:lumMod val="60000"/>
                  <a:lumOff val="40000"/>
                </a:srgbClr>
              </a:solidFill>
              <a:ln>
                <a:noFill/>
              </a:ln>
              <a:effectLst/>
            </c:spPr>
            <c:extLst>
              <c:ext xmlns:c16="http://schemas.microsoft.com/office/drawing/2014/chart" uri="{C3380CC4-5D6E-409C-BE32-E72D297353CC}">
                <c16:uniqueId val="{0000000B-58E5-4323-A64F-66483A1EFF9B}"/>
              </c:ext>
            </c:extLst>
          </c:dPt>
          <c:dPt>
            <c:idx val="1"/>
            <c:invertIfNegative val="0"/>
            <c:bubble3D val="0"/>
            <c:extLst>
              <c:ext xmlns:c16="http://schemas.microsoft.com/office/drawing/2014/chart" uri="{C3380CC4-5D6E-409C-BE32-E72D297353CC}">
                <c16:uniqueId val="{0000000A-58E5-4323-A64F-66483A1EFF9B}"/>
              </c:ext>
            </c:extLst>
          </c:dPt>
          <c:dPt>
            <c:idx val="2"/>
            <c:invertIfNegative val="0"/>
            <c:bubble3D val="0"/>
            <c:extLst>
              <c:ext xmlns:c16="http://schemas.microsoft.com/office/drawing/2014/chart" uri="{C3380CC4-5D6E-409C-BE32-E72D297353CC}">
                <c16:uniqueId val="{00000009-58E5-4323-A64F-66483A1EFF9B}"/>
              </c:ext>
            </c:extLst>
          </c:dPt>
          <c:dPt>
            <c:idx val="3"/>
            <c:invertIfNegative val="0"/>
            <c:bubble3D val="0"/>
            <c:extLst>
              <c:ext xmlns:c16="http://schemas.microsoft.com/office/drawing/2014/chart" uri="{C3380CC4-5D6E-409C-BE32-E72D297353CC}">
                <c16:uniqueId val="{00000008-58E5-4323-A64F-66483A1EFF9B}"/>
              </c:ext>
            </c:extLst>
          </c:dPt>
          <c:dPt>
            <c:idx val="4"/>
            <c:invertIfNegative val="0"/>
            <c:bubble3D val="0"/>
            <c:extLst>
              <c:ext xmlns:c16="http://schemas.microsoft.com/office/drawing/2014/chart" uri="{C3380CC4-5D6E-409C-BE32-E72D297353CC}">
                <c16:uniqueId val="{00000000-ACF7-4AA2-B133-299177947371}"/>
              </c:ext>
            </c:extLst>
          </c:dPt>
          <c:dPt>
            <c:idx val="5"/>
            <c:invertIfNegative val="0"/>
            <c:bubble3D val="0"/>
            <c:extLst>
              <c:ext xmlns:c16="http://schemas.microsoft.com/office/drawing/2014/chart" uri="{C3380CC4-5D6E-409C-BE32-E72D297353CC}">
                <c16:uniqueId val="{00000007-58E5-4323-A64F-66483A1EFF9B}"/>
              </c:ext>
            </c:extLst>
          </c:dPt>
          <c:dPt>
            <c:idx val="6"/>
            <c:invertIfNegative val="0"/>
            <c:bubble3D val="0"/>
            <c:extLst>
              <c:ext xmlns:c16="http://schemas.microsoft.com/office/drawing/2014/chart" uri="{C3380CC4-5D6E-409C-BE32-E72D297353CC}">
                <c16:uniqueId val="{00000006-58E5-4323-A64F-66483A1EFF9B}"/>
              </c:ext>
            </c:extLst>
          </c:dPt>
          <c:dPt>
            <c:idx val="7"/>
            <c:invertIfNegative val="0"/>
            <c:bubble3D val="0"/>
            <c:extLst>
              <c:ext xmlns:c16="http://schemas.microsoft.com/office/drawing/2014/chart" uri="{C3380CC4-5D6E-409C-BE32-E72D297353CC}">
                <c16:uniqueId val="{00000005-58E5-4323-A64F-66483A1EFF9B}"/>
              </c:ext>
            </c:extLst>
          </c:dPt>
          <c:dPt>
            <c:idx val="9"/>
            <c:invertIfNegative val="0"/>
            <c:bubble3D val="0"/>
            <c:extLst>
              <c:ext xmlns:c16="http://schemas.microsoft.com/office/drawing/2014/chart" uri="{C3380CC4-5D6E-409C-BE32-E72D297353CC}">
                <c16:uniqueId val="{00000004-58E5-4323-A64F-66483A1EFF9B}"/>
              </c:ext>
            </c:extLst>
          </c:dPt>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_(* #,##0_);_(* \(#,##0\);_(* "-"??_);_(@_)</c:formatCode>
                <c:ptCount val="1"/>
                <c:pt idx="0">
                  <c:v>1313</c:v>
                </c:pt>
              </c:numCache>
            </c:numRef>
          </c:val>
          <c:extLst>
            <c:ext xmlns:c16="http://schemas.microsoft.com/office/drawing/2014/chart" uri="{C3380CC4-5D6E-409C-BE32-E72D297353CC}">
              <c16:uniqueId val="{00000000-58E5-4323-A64F-66483A1EFF9B}"/>
            </c:ext>
          </c:extLst>
        </c:ser>
        <c:ser>
          <c:idx val="1"/>
          <c:order val="1"/>
          <c:tx>
            <c:strRef>
              <c:f>Sheet1!$D$1</c:f>
              <c:strCache>
                <c:ptCount val="1"/>
                <c:pt idx="0">
                  <c:v>Bipolar Disorder</c:v>
                </c:pt>
              </c:strCache>
            </c:strRef>
          </c:tx>
          <c:spPr>
            <a:solidFill>
              <a:srgbClr val="DD3231"/>
            </a:solidFill>
            <a:ln>
              <a:noFill/>
            </a:ln>
            <a:effectLst/>
          </c:spPr>
          <c:invertIfNegative val="0"/>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_(* #,##0_);_(* \(#,##0\);_(* "-"??_);_(@_)</c:formatCode>
                <c:ptCount val="1"/>
                <c:pt idx="0">
                  <c:v>3418</c:v>
                </c:pt>
              </c:numCache>
            </c:numRef>
          </c:val>
          <c:extLst>
            <c:ext xmlns:c16="http://schemas.microsoft.com/office/drawing/2014/chart" uri="{C3380CC4-5D6E-409C-BE32-E72D297353CC}">
              <c16:uniqueId val="{00000000-9DBB-455E-88F3-C296AAB4112B}"/>
            </c:ext>
          </c:extLst>
        </c:ser>
        <c:ser>
          <c:idx val="2"/>
          <c:order val="2"/>
          <c:tx>
            <c:strRef>
              <c:f>Sheet1!$E$1</c:f>
              <c:strCache>
                <c:ptCount val="1"/>
                <c:pt idx="0">
                  <c:v>Major Depressive Disorder</c:v>
                </c:pt>
              </c:strCache>
            </c:strRef>
          </c:tx>
          <c:spPr>
            <a:solidFill>
              <a:srgbClr val="5B693B"/>
            </a:solidFill>
            <a:ln>
              <a:noFill/>
            </a:ln>
            <a:effectLst/>
          </c:spPr>
          <c:invertIfNegative val="0"/>
          <c:dPt>
            <c:idx val="0"/>
            <c:invertIfNegative val="0"/>
            <c:bubble3D val="0"/>
            <c:spPr>
              <a:solidFill>
                <a:srgbClr val="5B693B">
                  <a:lumMod val="50000"/>
                </a:srgbClr>
              </a:solidFill>
              <a:ln>
                <a:noFill/>
              </a:ln>
              <a:effectLst/>
            </c:spPr>
            <c:extLst>
              <c:ext xmlns:c16="http://schemas.microsoft.com/office/drawing/2014/chart" uri="{C3380CC4-5D6E-409C-BE32-E72D297353CC}">
                <c16:uniqueId val="{0000000A-0249-41E0-9E71-067D191E3D17}"/>
              </c:ext>
            </c:extLst>
          </c:dPt>
          <c:dLbls>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_(* #,##0_);_(* \(#,##0\);_(* "-"??_);_(@_)</c:formatCode>
                <c:ptCount val="1"/>
                <c:pt idx="0">
                  <c:v>3964</c:v>
                </c:pt>
              </c:numCache>
            </c:numRef>
          </c:val>
          <c:extLst>
            <c:ext xmlns:c16="http://schemas.microsoft.com/office/drawing/2014/chart" uri="{C3380CC4-5D6E-409C-BE32-E72D297353CC}">
              <c16:uniqueId val="{00000001-9DBB-455E-88F3-C296AAB4112B}"/>
            </c:ext>
          </c:extLst>
        </c:ser>
        <c:dLbls>
          <c:dLblPos val="outEnd"/>
          <c:showLegendKey val="0"/>
          <c:showVal val="1"/>
          <c:showCatName val="0"/>
          <c:showSerName val="0"/>
          <c:showPercent val="0"/>
          <c:showBubbleSize val="0"/>
        </c:dLbls>
        <c:gapWidth val="50"/>
        <c:overlap val="-15"/>
        <c:axId val="-2069070496"/>
        <c:axId val="-2069376608"/>
      </c:barChart>
      <c:catAx>
        <c:axId val="-20690704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69376608"/>
        <c:crosses val="autoZero"/>
        <c:auto val="1"/>
        <c:lblAlgn val="ctr"/>
        <c:lblOffset val="100"/>
        <c:noMultiLvlLbl val="0"/>
      </c:catAx>
      <c:valAx>
        <c:axId val="-2069376608"/>
        <c:scaling>
          <c:orientation val="minMax"/>
          <c:max val="5000"/>
          <c:min val="0"/>
        </c:scaling>
        <c:delete val="1"/>
        <c:axPos val="l"/>
        <c:numFmt formatCode="#,##0" sourceLinked="0"/>
        <c:majorTickMark val="out"/>
        <c:minorTickMark val="none"/>
        <c:tickLblPos val="nextTo"/>
        <c:crossAx val="-2069070496"/>
        <c:crosses val="autoZero"/>
        <c:crossBetween val="between"/>
        <c:majorUnit val="1000"/>
      </c:valAx>
      <c:spPr>
        <a:noFill/>
        <a:ln>
          <a:noFill/>
        </a:ln>
        <a:effectLst/>
      </c:spPr>
    </c:plotArea>
    <c:legend>
      <c:legendPos val="b"/>
      <c:layout>
        <c:manualLayout>
          <c:xMode val="edge"/>
          <c:yMode val="edge"/>
          <c:x val="0.15728044426054499"/>
          <c:y val="0.80385395459461095"/>
          <c:w val="0.72021079513971897"/>
          <c:h val="0.17170764748669401"/>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Hospitalization rate </a:t>
            </a:r>
          </a:p>
          <a:p>
            <a:pPr>
              <a:defRPr sz="1400"/>
            </a:pPr>
            <a:r>
              <a:rPr lang="en-US" sz="1400" b="0" dirty="0"/>
              <a:t>per 100 patients - adults</a:t>
            </a:r>
          </a:p>
        </c:rich>
      </c:tx>
      <c:layout>
        <c:manualLayout>
          <c:xMode val="edge"/>
          <c:yMode val="edge"/>
          <c:x val="0.205986264365279"/>
          <c:y val="0.10691799089429101"/>
        </c:manualLayout>
      </c:layout>
      <c:overlay val="0"/>
      <c:spPr>
        <a:noFill/>
        <a:ln>
          <a:noFill/>
        </a:ln>
        <a:effectLst/>
      </c:spPr>
    </c:title>
    <c:autoTitleDeleted val="0"/>
    <c:plotArea>
      <c:layout>
        <c:manualLayout>
          <c:layoutTarget val="inner"/>
          <c:xMode val="edge"/>
          <c:yMode val="edge"/>
          <c:x val="7.99623120522375E-2"/>
          <c:y val="0.21338594003163519"/>
          <c:w val="0.84614713289929899"/>
          <c:h val="0.49398493093747231"/>
        </c:manualLayout>
      </c:layout>
      <c:barChart>
        <c:barDir val="col"/>
        <c:grouping val="clustered"/>
        <c:varyColors val="0"/>
        <c:ser>
          <c:idx val="0"/>
          <c:order val="0"/>
          <c:tx>
            <c:strRef>
              <c:f>Sheet1!$B$1</c:f>
              <c:strCache>
                <c:ptCount val="1"/>
                <c:pt idx="0">
                  <c:v>Schizophrenia</c:v>
                </c:pt>
              </c:strCache>
            </c:strRef>
          </c:tx>
          <c:spPr>
            <a:solidFill>
              <a:schemeClr val="accent5">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85A0-41BD-BD7A-0F0DA3051A58}"/>
              </c:ext>
            </c:extLst>
          </c:dPt>
          <c:dPt>
            <c:idx val="1"/>
            <c:invertIfNegative val="0"/>
            <c:bubble3D val="0"/>
            <c:extLst>
              <c:ext xmlns:c16="http://schemas.microsoft.com/office/drawing/2014/chart" uri="{C3380CC4-5D6E-409C-BE32-E72D297353CC}">
                <c16:uniqueId val="{00000003-85A0-41BD-BD7A-0F0DA3051A58}"/>
              </c:ext>
            </c:extLst>
          </c:dPt>
          <c:dPt>
            <c:idx val="2"/>
            <c:invertIfNegative val="0"/>
            <c:bubble3D val="0"/>
            <c:extLst>
              <c:ext xmlns:c16="http://schemas.microsoft.com/office/drawing/2014/chart" uri="{C3380CC4-5D6E-409C-BE32-E72D297353CC}">
                <c16:uniqueId val="{00000005-85A0-41BD-BD7A-0F0DA3051A58}"/>
              </c:ext>
            </c:extLst>
          </c:dPt>
          <c:dPt>
            <c:idx val="3"/>
            <c:invertIfNegative val="0"/>
            <c:bubble3D val="0"/>
            <c:extLst>
              <c:ext xmlns:c16="http://schemas.microsoft.com/office/drawing/2014/chart" uri="{C3380CC4-5D6E-409C-BE32-E72D297353CC}">
                <c16:uniqueId val="{00000007-85A0-41BD-BD7A-0F0DA3051A58}"/>
              </c:ext>
            </c:extLst>
          </c:dPt>
          <c:dPt>
            <c:idx val="4"/>
            <c:invertIfNegative val="0"/>
            <c:bubble3D val="0"/>
            <c:extLst>
              <c:ext xmlns:c16="http://schemas.microsoft.com/office/drawing/2014/chart" uri="{C3380CC4-5D6E-409C-BE32-E72D297353CC}">
                <c16:uniqueId val="{00000009-85A0-41BD-BD7A-0F0DA3051A58}"/>
              </c:ext>
            </c:extLst>
          </c:dPt>
          <c:dPt>
            <c:idx val="5"/>
            <c:invertIfNegative val="0"/>
            <c:bubble3D val="0"/>
            <c:extLst>
              <c:ext xmlns:c16="http://schemas.microsoft.com/office/drawing/2014/chart" uri="{C3380CC4-5D6E-409C-BE32-E72D297353CC}">
                <c16:uniqueId val="{0000000B-85A0-41BD-BD7A-0F0DA3051A58}"/>
              </c:ext>
            </c:extLst>
          </c:dPt>
          <c:dPt>
            <c:idx val="6"/>
            <c:invertIfNegative val="0"/>
            <c:bubble3D val="0"/>
            <c:extLst>
              <c:ext xmlns:c16="http://schemas.microsoft.com/office/drawing/2014/chart" uri="{C3380CC4-5D6E-409C-BE32-E72D297353CC}">
                <c16:uniqueId val="{0000000D-85A0-41BD-BD7A-0F0DA3051A58}"/>
              </c:ext>
            </c:extLst>
          </c:dPt>
          <c:dPt>
            <c:idx val="7"/>
            <c:invertIfNegative val="0"/>
            <c:bubble3D val="0"/>
            <c:extLst>
              <c:ext xmlns:c16="http://schemas.microsoft.com/office/drawing/2014/chart" uri="{C3380CC4-5D6E-409C-BE32-E72D297353CC}">
                <c16:uniqueId val="{0000000F-85A0-41BD-BD7A-0F0DA3051A58}"/>
              </c:ext>
            </c:extLst>
          </c:dPt>
          <c:dPt>
            <c:idx val="9"/>
            <c:invertIfNegative val="0"/>
            <c:bubble3D val="0"/>
            <c:extLst>
              <c:ext xmlns:c16="http://schemas.microsoft.com/office/drawing/2014/chart" uri="{C3380CC4-5D6E-409C-BE32-E72D297353CC}">
                <c16:uniqueId val="{00000011-85A0-41BD-BD7A-0F0DA3051A58}"/>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Kansas</c:v>
                </c:pt>
                <c:pt idx="1">
                  <c:v>U.S.</c:v>
                </c:pt>
              </c:strCache>
            </c:strRef>
          </c:cat>
          <c:val>
            <c:numRef>
              <c:f>Sheet1!$B$2:$B$3</c:f>
              <c:numCache>
                <c:formatCode>0.0</c:formatCode>
                <c:ptCount val="2"/>
                <c:pt idx="0">
                  <c:v>20</c:v>
                </c:pt>
                <c:pt idx="1">
                  <c:v>40.4</c:v>
                </c:pt>
              </c:numCache>
            </c:numRef>
          </c:val>
          <c:extLst>
            <c:ext xmlns:c16="http://schemas.microsoft.com/office/drawing/2014/chart" uri="{C3380CC4-5D6E-409C-BE32-E72D297353CC}">
              <c16:uniqueId val="{00000012-85A0-41BD-BD7A-0F0DA3051A58}"/>
            </c:ext>
          </c:extLst>
        </c:ser>
        <c:ser>
          <c:idx val="1"/>
          <c:order val="1"/>
          <c:tx>
            <c:strRef>
              <c:f>Sheet1!$C$1</c:f>
              <c:strCache>
                <c:ptCount val="1"/>
                <c:pt idx="0">
                  <c:v>Bipolar Disorder</c:v>
                </c:pt>
              </c:strCache>
            </c:strRef>
          </c:tx>
          <c:spPr>
            <a:solidFill>
              <a:schemeClr val="accent4"/>
            </a:solidFill>
            <a:ln>
              <a:noFill/>
            </a:ln>
            <a:effectLst/>
          </c:spPr>
          <c:invertIfNegative val="0"/>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Kansas</c:v>
                </c:pt>
                <c:pt idx="1">
                  <c:v>U.S.</c:v>
                </c:pt>
              </c:strCache>
            </c:strRef>
          </c:cat>
          <c:val>
            <c:numRef>
              <c:f>Sheet1!$C$2:$C$3</c:f>
              <c:numCache>
                <c:formatCode>0.0</c:formatCode>
                <c:ptCount val="2"/>
                <c:pt idx="0">
                  <c:v>5.6</c:v>
                </c:pt>
                <c:pt idx="1">
                  <c:v>4.7</c:v>
                </c:pt>
              </c:numCache>
            </c:numRef>
          </c:val>
          <c:extLst>
            <c:ext xmlns:c16="http://schemas.microsoft.com/office/drawing/2014/chart" uri="{C3380CC4-5D6E-409C-BE32-E72D297353CC}">
              <c16:uniqueId val="{00000013-85A0-41BD-BD7A-0F0DA3051A58}"/>
            </c:ext>
          </c:extLst>
        </c:ser>
        <c:ser>
          <c:idx val="2"/>
          <c:order val="2"/>
          <c:tx>
            <c:strRef>
              <c:f>Sheet1!$D$1</c:f>
              <c:strCache>
                <c:ptCount val="1"/>
                <c:pt idx="0">
                  <c:v>Major Depressive Disorder</c:v>
                </c:pt>
              </c:strCache>
            </c:strRef>
          </c:tx>
          <c:spPr>
            <a:solidFill>
              <a:schemeClr val="accent2"/>
            </a:solidFill>
            <a:ln>
              <a:noFill/>
            </a:ln>
            <a:effectLst/>
          </c:spPr>
          <c:invertIfNegative val="0"/>
          <c:dPt>
            <c:idx val="0"/>
            <c:invertIfNegative val="0"/>
            <c:bubble3D val="0"/>
            <c:spPr>
              <a:solidFill>
                <a:schemeClr val="accent2">
                  <a:lumMod val="50000"/>
                </a:schemeClr>
              </a:solidFill>
              <a:ln>
                <a:noFill/>
              </a:ln>
              <a:effectLst/>
            </c:spPr>
            <c:extLst>
              <c:ext xmlns:c16="http://schemas.microsoft.com/office/drawing/2014/chart" uri="{C3380CC4-5D6E-409C-BE32-E72D297353CC}">
                <c16:uniqueId val="{00000009-CF32-4FC7-9322-76E84035207B}"/>
              </c:ext>
            </c:extLst>
          </c:dPt>
          <c:dPt>
            <c:idx val="1"/>
            <c:invertIfNegative val="0"/>
            <c:bubble3D val="0"/>
            <c:spPr>
              <a:solidFill>
                <a:schemeClr val="accent2">
                  <a:lumMod val="50000"/>
                </a:schemeClr>
              </a:solidFill>
              <a:ln>
                <a:noFill/>
              </a:ln>
              <a:effectLst/>
            </c:spPr>
            <c:extLst>
              <c:ext xmlns:c16="http://schemas.microsoft.com/office/drawing/2014/chart" uri="{C3380CC4-5D6E-409C-BE32-E72D297353CC}">
                <c16:uniqueId val="{0000000A-CF32-4FC7-9322-76E84035207B}"/>
              </c:ext>
            </c:extLst>
          </c:dPt>
          <c:dLbls>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Kansas</c:v>
                </c:pt>
                <c:pt idx="1">
                  <c:v>U.S.</c:v>
                </c:pt>
              </c:strCache>
            </c:strRef>
          </c:cat>
          <c:val>
            <c:numRef>
              <c:f>Sheet1!$D$2:$D$3</c:f>
              <c:numCache>
                <c:formatCode>0.0</c:formatCode>
                <c:ptCount val="2"/>
                <c:pt idx="0">
                  <c:v>3.0148154908582034</c:v>
                </c:pt>
                <c:pt idx="1">
                  <c:v>2.2000000000000002</c:v>
                </c:pt>
              </c:numCache>
            </c:numRef>
          </c:val>
          <c:extLst>
            <c:ext xmlns:c16="http://schemas.microsoft.com/office/drawing/2014/chart" uri="{C3380CC4-5D6E-409C-BE32-E72D297353CC}">
              <c16:uniqueId val="{00000014-85A0-41BD-BD7A-0F0DA3051A58}"/>
            </c:ext>
          </c:extLst>
        </c:ser>
        <c:dLbls>
          <c:dLblPos val="outEnd"/>
          <c:showLegendKey val="0"/>
          <c:showVal val="1"/>
          <c:showCatName val="0"/>
          <c:showSerName val="0"/>
          <c:showPercent val="0"/>
          <c:showBubbleSize val="0"/>
        </c:dLbls>
        <c:gapWidth val="50"/>
        <c:overlap val="-15"/>
        <c:axId val="-2069418992"/>
        <c:axId val="-2069235792"/>
      </c:barChart>
      <c:catAx>
        <c:axId val="-2069418992"/>
        <c:scaling>
          <c:orientation val="minMax"/>
        </c:scaling>
        <c:delete val="0"/>
        <c:axPos val="b"/>
        <c:numFmt formatCode="General" sourceLinked="1"/>
        <c:majorTickMark val="none"/>
        <c:minorTickMark val="none"/>
        <c:tickLblPos val="nextTo"/>
        <c:txPr>
          <a:bodyPr/>
          <a:lstStyle/>
          <a:p>
            <a:pPr>
              <a:defRPr b="1"/>
            </a:pPr>
            <a:endParaRPr lang="en-US"/>
          </a:p>
        </c:txPr>
        <c:crossAx val="-2069235792"/>
        <c:crosses val="autoZero"/>
        <c:auto val="1"/>
        <c:lblAlgn val="ctr"/>
        <c:lblOffset val="100"/>
        <c:noMultiLvlLbl val="0"/>
      </c:catAx>
      <c:valAx>
        <c:axId val="-2069235792"/>
        <c:scaling>
          <c:orientation val="minMax"/>
          <c:max val="50"/>
          <c:min val="0"/>
        </c:scaling>
        <c:delete val="1"/>
        <c:axPos val="l"/>
        <c:numFmt formatCode="#,##0" sourceLinked="0"/>
        <c:majorTickMark val="out"/>
        <c:minorTickMark val="none"/>
        <c:tickLblPos val="nextTo"/>
        <c:crossAx val="-2069418992"/>
        <c:crosses val="autoZero"/>
        <c:crossBetween val="between"/>
        <c:majorUnit val="10"/>
      </c:valAx>
      <c:spPr>
        <a:noFill/>
        <a:ln>
          <a:noFill/>
        </a:ln>
        <a:effectLst/>
      </c:spPr>
    </c:plotArea>
    <c:legend>
      <c:legendPos val="b"/>
      <c:layout>
        <c:manualLayout>
          <c:xMode val="edge"/>
          <c:yMode val="edge"/>
          <c:x val="0.22247799283271899"/>
          <c:y val="0.80079915485477504"/>
          <c:w val="0.69413177571085005"/>
          <c:h val="0.17476244722653"/>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Average duration of </a:t>
            </a:r>
            <a:br>
              <a:rPr lang="en-US" sz="1400" dirty="0"/>
            </a:br>
            <a:r>
              <a:rPr lang="en-US" sz="1400" dirty="0"/>
              <a:t>hospital stays (days)</a:t>
            </a:r>
            <a:endParaRPr lang="en-US" sz="1400" b="0" dirty="0"/>
          </a:p>
          <a:p>
            <a:pPr>
              <a:defRPr sz="1400"/>
            </a:pPr>
            <a:r>
              <a:rPr lang="en-US" sz="1400" b="0" dirty="0"/>
              <a:t>adults</a:t>
            </a:r>
          </a:p>
        </c:rich>
      </c:tx>
      <c:layout>
        <c:manualLayout>
          <c:xMode val="edge"/>
          <c:yMode val="edge"/>
          <c:x val="0.20699008088985399"/>
          <c:y val="7.3136389768967705E-2"/>
        </c:manualLayout>
      </c:layout>
      <c:overlay val="0"/>
      <c:spPr>
        <a:noFill/>
        <a:ln>
          <a:noFill/>
        </a:ln>
        <a:effectLst/>
      </c:spPr>
    </c:title>
    <c:autoTitleDeleted val="0"/>
    <c:plotArea>
      <c:layout>
        <c:manualLayout>
          <c:layoutTarget val="inner"/>
          <c:xMode val="edge"/>
          <c:yMode val="edge"/>
          <c:x val="4.8293998096587298E-2"/>
          <c:y val="0.48455785597122147"/>
          <c:w val="0.90341200380682496"/>
          <c:h val="0.42724272931185575"/>
        </c:manualLayout>
      </c:layout>
      <c:barChart>
        <c:barDir val="col"/>
        <c:grouping val="clustered"/>
        <c:varyColors val="0"/>
        <c:ser>
          <c:idx val="0"/>
          <c:order val="0"/>
          <c:tx>
            <c:strRef>
              <c:f>Sheet1!$B$1</c:f>
              <c:strCache>
                <c:ptCount val="1"/>
                <c:pt idx="0">
                  <c:v>All hospital stays</c:v>
                </c:pt>
              </c:strCache>
            </c:strRef>
          </c:tx>
          <c:spPr>
            <a:solidFill>
              <a:schemeClr val="bg2"/>
            </a:solidFill>
            <a:ln>
              <a:noFill/>
            </a:ln>
            <a:effectLst/>
          </c:spPr>
          <c:invertIfNegative val="0"/>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Sheet1!$A$2:$A$3</c:f>
              <c:strCache>
                <c:ptCount val="2"/>
                <c:pt idx="0">
                  <c:v>U.S.</c:v>
                </c:pt>
                <c:pt idx="1">
                  <c:v>Kansas</c:v>
                </c:pt>
              </c:strCache>
            </c:strRef>
          </c:cat>
          <c:val>
            <c:numRef>
              <c:f>Sheet1!$B$2:$B$3</c:f>
              <c:numCache>
                <c:formatCode>General</c:formatCode>
                <c:ptCount val="2"/>
                <c:pt idx="0" formatCode="0.0">
                  <c:v>4.8</c:v>
                </c:pt>
                <c:pt idx="1">
                  <c:v>4.5</c:v>
                </c:pt>
              </c:numCache>
            </c:numRef>
          </c:val>
          <c:extLst>
            <c:ext xmlns:c16="http://schemas.microsoft.com/office/drawing/2014/chart" uri="{C3380CC4-5D6E-409C-BE32-E72D297353CC}">
              <c16:uniqueId val="{00000000-8330-4401-AE8D-C8554DAE4DF4}"/>
            </c:ext>
          </c:extLst>
        </c:ser>
        <c:ser>
          <c:idx val="1"/>
          <c:order val="1"/>
          <c:tx>
            <c:strRef>
              <c:f>Sheet1!$C$1</c:f>
              <c:strCache>
                <c:ptCount val="1"/>
                <c:pt idx="0">
                  <c:v>Schizophrenia</c:v>
                </c:pt>
              </c:strCache>
            </c:strRef>
          </c:tx>
          <c:spPr>
            <a:solidFill>
              <a:schemeClr val="accent5">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0-69D0-4EE2-8AB5-26FBFFF5B462}"/>
              </c:ext>
            </c:extLst>
          </c:dPt>
          <c:dPt>
            <c:idx val="1"/>
            <c:invertIfNegative val="0"/>
            <c:bubble3D val="0"/>
            <c:extLst>
              <c:ext xmlns:c16="http://schemas.microsoft.com/office/drawing/2014/chart" uri="{C3380CC4-5D6E-409C-BE32-E72D297353CC}">
                <c16:uniqueId val="{00000001-69D0-4EE2-8AB5-26FBFFF5B462}"/>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U.S.</c:v>
                </c:pt>
                <c:pt idx="1">
                  <c:v>Kansas</c:v>
                </c:pt>
              </c:strCache>
            </c:strRef>
          </c:cat>
          <c:val>
            <c:numRef>
              <c:f>Sheet1!$C$2:$C$3</c:f>
              <c:numCache>
                <c:formatCode>_(* #,##0.0_);_(* \(#,##0.0\);_(* "-"??_);_(@_)</c:formatCode>
                <c:ptCount val="2"/>
                <c:pt idx="0" formatCode="0.0">
                  <c:v>11.3</c:v>
                </c:pt>
                <c:pt idx="1">
                  <c:v>7.5841584158415838</c:v>
                </c:pt>
              </c:numCache>
            </c:numRef>
          </c:val>
          <c:extLst>
            <c:ext xmlns:c16="http://schemas.microsoft.com/office/drawing/2014/chart" uri="{C3380CC4-5D6E-409C-BE32-E72D297353CC}">
              <c16:uniqueId val="{00000001-8330-4401-AE8D-C8554DAE4DF4}"/>
            </c:ext>
          </c:extLst>
        </c:ser>
        <c:ser>
          <c:idx val="2"/>
          <c:order val="2"/>
          <c:tx>
            <c:strRef>
              <c:f>Sheet1!$D$1</c:f>
              <c:strCache>
                <c:ptCount val="1"/>
                <c:pt idx="0">
                  <c:v>Bipolar Disorder</c:v>
                </c:pt>
              </c:strCache>
            </c:strRef>
          </c:tx>
          <c:spPr>
            <a:solidFill>
              <a:schemeClr val="accent4"/>
            </a:solidFill>
            <a:ln>
              <a:noFill/>
            </a:ln>
            <a:effectLst/>
          </c:spPr>
          <c:invertIfNegative val="0"/>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U.S.</c:v>
                </c:pt>
                <c:pt idx="1">
                  <c:v>Kansas</c:v>
                </c:pt>
              </c:strCache>
            </c:strRef>
          </c:cat>
          <c:val>
            <c:numRef>
              <c:f>Sheet1!$D$2:$D$3</c:f>
              <c:numCache>
                <c:formatCode>_(* #,##0.0_);_(* \(#,##0.0\);_(* "-"??_);_(@_)</c:formatCode>
                <c:ptCount val="2"/>
                <c:pt idx="0" formatCode="0.0">
                  <c:v>7.7</c:v>
                </c:pt>
                <c:pt idx="1">
                  <c:v>5.7330895260386194</c:v>
                </c:pt>
              </c:numCache>
            </c:numRef>
          </c:val>
          <c:extLst>
            <c:ext xmlns:c16="http://schemas.microsoft.com/office/drawing/2014/chart" uri="{C3380CC4-5D6E-409C-BE32-E72D297353CC}">
              <c16:uniqueId val="{00000002-8330-4401-AE8D-C8554DAE4DF4}"/>
            </c:ext>
          </c:extLst>
        </c:ser>
        <c:ser>
          <c:idx val="3"/>
          <c:order val="3"/>
          <c:tx>
            <c:strRef>
              <c:f>Sheet1!$E$1</c:f>
              <c:strCache>
                <c:ptCount val="1"/>
                <c:pt idx="0">
                  <c:v>Major Depressive Disorder</c:v>
                </c:pt>
              </c:strCache>
            </c:strRef>
          </c:tx>
          <c:spPr>
            <a:solidFill>
              <a:schemeClr val="accent2">
                <a:lumMod val="50000"/>
              </a:schemeClr>
            </a:solidFill>
          </c:spPr>
          <c:invertIfNegative val="0"/>
          <c:dLbls>
            <c:spPr>
              <a:noFill/>
              <a:ln>
                <a:noFill/>
              </a:ln>
              <a:effectLst/>
            </c:spPr>
            <c:txPr>
              <a:bodyPr wrap="square" lIns="38100" tIns="19050" rIns="38100" bIns="19050" anchor="ctr">
                <a:spAutoFit/>
              </a:bodyPr>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U.S.</c:v>
                </c:pt>
                <c:pt idx="1">
                  <c:v>Kansas</c:v>
                </c:pt>
              </c:strCache>
            </c:strRef>
          </c:cat>
          <c:val>
            <c:numRef>
              <c:f>Sheet1!$E$2:$E$3</c:f>
              <c:numCache>
                <c:formatCode>_(* #,##0.0_);_(* \(#,##0.0\);_(* "-"??_);_(@_)</c:formatCode>
                <c:ptCount val="2"/>
                <c:pt idx="0" formatCode="0.0">
                  <c:v>6.5</c:v>
                </c:pt>
                <c:pt idx="1">
                  <c:v>5.0997477295660953</c:v>
                </c:pt>
              </c:numCache>
            </c:numRef>
          </c:val>
          <c:extLst>
            <c:ext xmlns:c16="http://schemas.microsoft.com/office/drawing/2014/chart" uri="{C3380CC4-5D6E-409C-BE32-E72D297353CC}">
              <c16:uniqueId val="{00000002-D098-4E81-B977-3FF00FBA5F89}"/>
            </c:ext>
          </c:extLst>
        </c:ser>
        <c:dLbls>
          <c:dLblPos val="outEnd"/>
          <c:showLegendKey val="0"/>
          <c:showVal val="1"/>
          <c:showCatName val="0"/>
          <c:showSerName val="0"/>
          <c:showPercent val="0"/>
          <c:showBubbleSize val="0"/>
        </c:dLbls>
        <c:gapWidth val="150"/>
        <c:overlap val="-15"/>
        <c:axId val="-2131985664"/>
        <c:axId val="-2132000432"/>
      </c:barChart>
      <c:catAx>
        <c:axId val="-213198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200" b="1"/>
            </a:pPr>
            <a:endParaRPr lang="en-US"/>
          </a:p>
        </c:txPr>
        <c:crossAx val="-2132000432"/>
        <c:crosses val="autoZero"/>
        <c:auto val="1"/>
        <c:lblAlgn val="ctr"/>
        <c:lblOffset val="100"/>
        <c:noMultiLvlLbl val="0"/>
      </c:catAx>
      <c:valAx>
        <c:axId val="-2132000432"/>
        <c:scaling>
          <c:orientation val="minMax"/>
          <c:max val="14"/>
          <c:min val="0"/>
        </c:scaling>
        <c:delete val="1"/>
        <c:axPos val="l"/>
        <c:numFmt formatCode="0.0" sourceLinked="1"/>
        <c:majorTickMark val="out"/>
        <c:minorTickMark val="none"/>
        <c:tickLblPos val="nextTo"/>
        <c:crossAx val="-2131985664"/>
        <c:crosses val="autoZero"/>
        <c:crossBetween val="between"/>
        <c:majorUnit val="5"/>
      </c:valAx>
      <c:spPr>
        <a:noFill/>
        <a:ln w="22225">
          <a:solidFill>
            <a:schemeClr val="tx1">
              <a:alpha val="0"/>
            </a:schemeClr>
          </a:solidFill>
        </a:ln>
        <a:effectLst/>
      </c:spPr>
    </c:plotArea>
    <c:legend>
      <c:legendPos val="t"/>
      <c:layout>
        <c:manualLayout>
          <c:xMode val="edge"/>
          <c:yMode val="edge"/>
          <c:x val="0.19636332712114193"/>
          <c:y val="0.25799533347602288"/>
          <c:w val="0.71695257612354424"/>
          <c:h val="0.21992122001480002"/>
        </c:manualLayout>
      </c:layout>
      <c:overlay val="0"/>
      <c:spPr>
        <a:noFill/>
        <a:ln>
          <a:noFill/>
        </a:ln>
        <a:effectLst/>
      </c:spPr>
      <c:txPr>
        <a:bodyPr rot="0" vert="horz"/>
        <a:lstStyle/>
        <a:p>
          <a:pPr>
            <a:defRPr sz="1100"/>
          </a:pPr>
          <a:endParaRPr lang="en-US"/>
        </a:p>
      </c:txPr>
    </c:legend>
    <c:plotVisOnly val="1"/>
    <c:dispBlanksAs val="gap"/>
    <c:showDLblsOverMax val="0"/>
  </c:chart>
  <c:spPr>
    <a:noFill/>
    <a:ln w="9525" cmpd="sng">
      <a:noFill/>
    </a:ln>
    <a:effectLst/>
  </c:spPr>
  <c:txPr>
    <a:bodyPr/>
    <a:lstStyle/>
    <a:p>
      <a:pPr>
        <a:defRPr sz="1000">
          <a:solidFill>
            <a:schemeClr val="tx1"/>
          </a:solidFil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Total number of </a:t>
            </a:r>
          </a:p>
          <a:p>
            <a:pPr>
              <a:defRPr sz="1400"/>
            </a:pPr>
            <a:r>
              <a:rPr lang="en-US" sz="1400" dirty="0"/>
              <a:t>hospital days in 2014</a:t>
            </a:r>
          </a:p>
          <a:p>
            <a:pPr>
              <a:defRPr sz="1400"/>
            </a:pPr>
            <a:r>
              <a:rPr lang="en-US" sz="1400" b="0" dirty="0"/>
              <a:t>Kansas - adults</a:t>
            </a:r>
          </a:p>
        </c:rich>
      </c:tx>
      <c:layout>
        <c:manualLayout>
          <c:xMode val="edge"/>
          <c:yMode val="edge"/>
          <c:x val="0.20949433060456599"/>
          <c:y val="4.8757593179311803E-2"/>
        </c:manualLayout>
      </c:layout>
      <c:overlay val="0"/>
      <c:spPr>
        <a:noFill/>
        <a:ln>
          <a:noFill/>
        </a:ln>
        <a:effectLst/>
      </c:spPr>
    </c:title>
    <c:autoTitleDeleted val="0"/>
    <c:plotArea>
      <c:layout>
        <c:manualLayout>
          <c:layoutTarget val="inner"/>
          <c:xMode val="edge"/>
          <c:yMode val="edge"/>
          <c:x val="4.1599874756806099E-2"/>
          <c:y val="0.14319759590513001"/>
          <c:w val="0.92609254399327001"/>
          <c:h val="0.55837953947109531"/>
        </c:manualLayout>
      </c:layout>
      <c:barChart>
        <c:barDir val="col"/>
        <c:grouping val="clustered"/>
        <c:varyColors val="0"/>
        <c:ser>
          <c:idx val="0"/>
          <c:order val="0"/>
          <c:tx>
            <c:strRef>
              <c:f>Sheet1!$B$1</c:f>
              <c:strCache>
                <c:ptCount val="1"/>
                <c:pt idx="0">
                  <c:v>SMI total</c:v>
                </c:pt>
              </c:strCache>
            </c:strRef>
          </c:tx>
          <c:spPr>
            <a:solidFill>
              <a:srgbClr val="850002"/>
            </a:solidFill>
            <a:ln>
              <a:noFill/>
            </a:ln>
            <a:effectLst/>
          </c:spPr>
          <c:invertIfNegative val="0"/>
          <c:dLbls>
            <c:numFmt formatCode="#,##0" sourceLinked="0"/>
            <c:spPr>
              <a:noFill/>
              <a:ln>
                <a:noFill/>
              </a:ln>
              <a:effectLst/>
            </c:spPr>
            <c:txPr>
              <a:bodyPr rot="0" vert="horz"/>
              <a:lstStyle/>
              <a:p>
                <a:pPr>
                  <a:defRPr sz="9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2014</c:v>
                </c:pt>
              </c:numCache>
            </c:numRef>
          </c:cat>
          <c:val>
            <c:numRef>
              <c:f>Sheet1!$B$2</c:f>
              <c:numCache>
                <c:formatCode>0</c:formatCode>
                <c:ptCount val="1"/>
                <c:pt idx="0">
                  <c:v>49769.100000000006</c:v>
                </c:pt>
              </c:numCache>
            </c:numRef>
          </c:val>
          <c:extLst>
            <c:ext xmlns:c16="http://schemas.microsoft.com/office/drawing/2014/chart" uri="{C3380CC4-5D6E-409C-BE32-E72D297353CC}">
              <c16:uniqueId val="{00000000-16C3-4D91-8217-965854C9DE06}"/>
            </c:ext>
          </c:extLst>
        </c:ser>
        <c:ser>
          <c:idx val="1"/>
          <c:order val="1"/>
          <c:tx>
            <c:strRef>
              <c:f>Sheet1!$C$1</c:f>
              <c:strCache>
                <c:ptCount val="1"/>
                <c:pt idx="0">
                  <c:v>Schizophrenia</c:v>
                </c:pt>
              </c:strCache>
            </c:strRef>
          </c:tx>
          <c:spPr>
            <a:solidFill>
              <a:schemeClr val="accent5">
                <a:lumMod val="60000"/>
                <a:lumOff val="40000"/>
              </a:schemeClr>
            </a:solidFill>
            <a:ln>
              <a:noFill/>
            </a:ln>
            <a:effectLst/>
          </c:spPr>
          <c:invertIfNegative val="0"/>
          <c:dLbls>
            <c:numFmt formatCode="#,##0" sourceLinked="0"/>
            <c:spPr>
              <a:noFill/>
              <a:ln>
                <a:noFill/>
              </a:ln>
              <a:effectLst/>
            </c:spPr>
            <c:txPr>
              <a:bodyPr rot="0" vert="horz"/>
              <a:lstStyle/>
              <a:p>
                <a:pPr>
                  <a:defRPr sz="9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2014</c:v>
                </c:pt>
              </c:numCache>
            </c:numRef>
          </c:cat>
          <c:val>
            <c:numRef>
              <c:f>Sheet1!$C$2</c:f>
              <c:numCache>
                <c:formatCode>_(* #,##0_);_(* \(#,##0\);_(* "-"??_);_(@_)</c:formatCode>
                <c:ptCount val="1"/>
                <c:pt idx="0">
                  <c:v>9958</c:v>
                </c:pt>
              </c:numCache>
            </c:numRef>
          </c:val>
          <c:extLst>
            <c:ext xmlns:c16="http://schemas.microsoft.com/office/drawing/2014/chart" uri="{C3380CC4-5D6E-409C-BE32-E72D297353CC}">
              <c16:uniqueId val="{00000001-16C3-4D91-8217-965854C9DE06}"/>
            </c:ext>
          </c:extLst>
        </c:ser>
        <c:ser>
          <c:idx val="2"/>
          <c:order val="2"/>
          <c:tx>
            <c:strRef>
              <c:f>Sheet1!$D$1</c:f>
              <c:strCache>
                <c:ptCount val="1"/>
                <c:pt idx="0">
                  <c:v>Bipolar Disorder</c:v>
                </c:pt>
              </c:strCache>
            </c:strRef>
          </c:tx>
          <c:spPr>
            <a:solidFill>
              <a:schemeClr val="accent4"/>
            </a:solidFill>
            <a:ln>
              <a:noFill/>
            </a:ln>
            <a:effectLst/>
          </c:spPr>
          <c:invertIfNegative val="0"/>
          <c:dLbls>
            <c:numFmt formatCode="#,##0" sourceLinked="0"/>
            <c:spPr>
              <a:noFill/>
              <a:ln>
                <a:noFill/>
              </a:ln>
              <a:effectLst/>
            </c:spPr>
            <c:txPr>
              <a:bodyPr rot="0" vert="horz"/>
              <a:lstStyle/>
              <a:p>
                <a:pPr>
                  <a:defRPr sz="9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2014</c:v>
                </c:pt>
              </c:numCache>
            </c:numRef>
          </c:cat>
          <c:val>
            <c:numRef>
              <c:f>Sheet1!$D$2</c:f>
              <c:numCache>
                <c:formatCode>_(* #,##0_);_(* \(#,##0\);_(* "-"??_);_(@_)</c:formatCode>
                <c:ptCount val="1"/>
                <c:pt idx="0">
                  <c:v>19595.7</c:v>
                </c:pt>
              </c:numCache>
            </c:numRef>
          </c:val>
          <c:extLst>
            <c:ext xmlns:c16="http://schemas.microsoft.com/office/drawing/2014/chart" uri="{C3380CC4-5D6E-409C-BE32-E72D297353CC}">
              <c16:uniqueId val="{00000002-16C3-4D91-8217-965854C9DE06}"/>
            </c:ext>
          </c:extLst>
        </c:ser>
        <c:ser>
          <c:idx val="3"/>
          <c:order val="3"/>
          <c:tx>
            <c:strRef>
              <c:f>Sheet1!$E$1</c:f>
              <c:strCache>
                <c:ptCount val="1"/>
                <c:pt idx="0">
                  <c:v>Major Depressive Disorder</c:v>
                </c:pt>
              </c:strCache>
            </c:strRef>
          </c:tx>
          <c:spPr>
            <a:solidFill>
              <a:schemeClr val="accent2">
                <a:lumMod val="50000"/>
              </a:schemeClr>
            </a:solidFill>
            <a:ln>
              <a:noFill/>
            </a:ln>
            <a:effectLst/>
          </c:spPr>
          <c:invertIfNegative val="0"/>
          <c:dLbls>
            <c:numFmt formatCode="#,##0" sourceLinked="0"/>
            <c:spPr>
              <a:noFill/>
              <a:ln>
                <a:noFill/>
              </a:ln>
              <a:effectLst/>
            </c:spPr>
            <c:txPr>
              <a:bodyPr rot="0" vert="horz"/>
              <a:lstStyle/>
              <a:p>
                <a:pPr>
                  <a:defRPr sz="9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2014</c:v>
                </c:pt>
              </c:numCache>
            </c:numRef>
          </c:cat>
          <c:val>
            <c:numRef>
              <c:f>Sheet1!$E$2</c:f>
              <c:numCache>
                <c:formatCode>_(* #,##0_);_(* \(#,##0\);_(* "-"??_);_(@_)</c:formatCode>
                <c:ptCount val="1"/>
                <c:pt idx="0">
                  <c:v>20215.400000000001</c:v>
                </c:pt>
              </c:numCache>
            </c:numRef>
          </c:val>
          <c:extLst>
            <c:ext xmlns:c16="http://schemas.microsoft.com/office/drawing/2014/chart" uri="{C3380CC4-5D6E-409C-BE32-E72D297353CC}">
              <c16:uniqueId val="{00000003-16C3-4D91-8217-965854C9DE06}"/>
            </c:ext>
          </c:extLst>
        </c:ser>
        <c:dLbls>
          <c:dLblPos val="outEnd"/>
          <c:showLegendKey val="0"/>
          <c:showVal val="1"/>
          <c:showCatName val="0"/>
          <c:showSerName val="0"/>
          <c:showPercent val="0"/>
          <c:showBubbleSize val="0"/>
        </c:dLbls>
        <c:gapWidth val="150"/>
        <c:overlap val="-15"/>
        <c:axId val="-2132463168"/>
        <c:axId val="-2132463664"/>
      </c:barChart>
      <c:catAx>
        <c:axId val="-2132463168"/>
        <c:scaling>
          <c:orientation val="minMax"/>
        </c:scaling>
        <c:delete val="1"/>
        <c:axPos val="b"/>
        <c:numFmt formatCode="General" sourceLinked="1"/>
        <c:majorTickMark val="out"/>
        <c:minorTickMark val="none"/>
        <c:tickLblPos val="nextTo"/>
        <c:crossAx val="-2132463664"/>
        <c:crosses val="autoZero"/>
        <c:auto val="1"/>
        <c:lblAlgn val="ctr"/>
        <c:lblOffset val="100"/>
        <c:noMultiLvlLbl val="0"/>
      </c:catAx>
      <c:valAx>
        <c:axId val="-2132463664"/>
        <c:scaling>
          <c:orientation val="minMax"/>
          <c:max val="70000"/>
          <c:min val="0"/>
        </c:scaling>
        <c:delete val="1"/>
        <c:axPos val="l"/>
        <c:numFmt formatCode="0" sourceLinked="1"/>
        <c:majorTickMark val="out"/>
        <c:minorTickMark val="none"/>
        <c:tickLblPos val="nextTo"/>
        <c:crossAx val="-2132463168"/>
        <c:crosses val="autoZero"/>
        <c:crossBetween val="between"/>
        <c:majorUnit val="100000"/>
      </c:valAx>
      <c:spPr>
        <a:noFill/>
        <a:ln w="22225">
          <a:solidFill>
            <a:schemeClr val="tx1">
              <a:alpha val="0"/>
            </a:schemeClr>
          </a:solidFill>
        </a:ln>
        <a:effectLst/>
      </c:spPr>
    </c:plotArea>
    <c:legend>
      <c:legendPos val="b"/>
      <c:layout>
        <c:manualLayout>
          <c:xMode val="edge"/>
          <c:yMode val="edge"/>
          <c:x val="0.13782906444939799"/>
          <c:y val="0.71681157959404396"/>
          <c:w val="0.72973060670693402"/>
          <c:h val="0.22891134361958601"/>
        </c:manualLayout>
      </c:layout>
      <c:overlay val="0"/>
      <c:spPr>
        <a:noFill/>
        <a:ln>
          <a:noFill/>
        </a:ln>
        <a:effectLst/>
      </c:spPr>
      <c:txPr>
        <a:bodyPr rot="0" vert="horz"/>
        <a:lstStyle/>
        <a:p>
          <a:pPr>
            <a:defRPr sz="1100"/>
          </a:pPr>
          <a:endParaRPr lang="en-US"/>
        </a:p>
      </c:txPr>
    </c:legend>
    <c:plotVisOnly val="1"/>
    <c:dispBlanksAs val="gap"/>
    <c:showDLblsOverMax val="0"/>
  </c:chart>
  <c:spPr>
    <a:noFill/>
    <a:ln w="9525" cmpd="sng">
      <a:noFill/>
    </a:ln>
    <a:effectLst/>
  </c:spPr>
  <c:txPr>
    <a:bodyPr/>
    <a:lstStyle/>
    <a:p>
      <a:pPr>
        <a:defRPr sz="10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vert="horz"/>
          <a:lstStyle/>
          <a:p>
            <a:pPr>
              <a:defRPr/>
            </a:pPr>
            <a:r>
              <a:rPr lang="en-US" dirty="0"/>
              <a:t>Average length of stay in hospital</a:t>
            </a:r>
          </a:p>
          <a:p>
            <a:pPr>
              <a:defRPr/>
            </a:pPr>
            <a:r>
              <a:rPr lang="en-US" b="0" dirty="0"/>
              <a:t>Kansas - all ages</a:t>
            </a:r>
          </a:p>
        </c:rich>
      </c:tx>
      <c:layout>
        <c:manualLayout>
          <c:xMode val="edge"/>
          <c:yMode val="edge"/>
          <c:x val="0.14368780142554"/>
          <c:y val="5.0120938156046103E-2"/>
        </c:manualLayout>
      </c:layout>
      <c:overlay val="0"/>
      <c:spPr>
        <a:noFill/>
        <a:ln>
          <a:noFill/>
        </a:ln>
        <a:effectLst/>
      </c:spPr>
    </c:title>
    <c:autoTitleDeleted val="0"/>
    <c:plotArea>
      <c:layout>
        <c:manualLayout>
          <c:layoutTarget val="inner"/>
          <c:xMode val="edge"/>
          <c:yMode val="edge"/>
          <c:x val="0.100315118102353"/>
          <c:y val="0.180146699719238"/>
          <c:w val="0.67497801956030468"/>
          <c:h val="0.69338717106557501"/>
        </c:manualLayout>
      </c:layout>
      <c:lineChart>
        <c:grouping val="standard"/>
        <c:varyColors val="0"/>
        <c:ser>
          <c:idx val="0"/>
          <c:order val="0"/>
          <c:tx>
            <c:strRef>
              <c:f>Sheet1!$B$1</c:f>
              <c:strCache>
                <c:ptCount val="1"/>
                <c:pt idx="0">
                  <c:v>Schizophrenia</c:v>
                </c:pt>
              </c:strCache>
            </c:strRef>
          </c:tx>
          <c:spPr>
            <a:ln w="28575" cap="rnd">
              <a:solidFill>
                <a:schemeClr val="accent5">
                  <a:alpha val="70000"/>
                </a:schemeClr>
              </a:solidFill>
              <a:round/>
            </a:ln>
            <a:effectLst/>
          </c:spPr>
          <c:marker>
            <c:symbol val="circle"/>
            <c:size val="6"/>
            <c:spPr>
              <a:solidFill>
                <a:schemeClr val="accent5">
                  <a:alpha val="70000"/>
                </a:schemeClr>
              </a:solidFill>
              <a:ln>
                <a:solidFill>
                  <a:schemeClr val="accent5">
                    <a:alpha val="70000"/>
                  </a:schemeClr>
                </a:solidFill>
              </a:ln>
              <a:effectLst/>
            </c:spPr>
          </c:marker>
          <c:dLbls>
            <c:dLbl>
              <c:idx val="13"/>
              <c:layout>
                <c:manualLayout>
                  <c:x val="3.6886894569222305E-2"/>
                  <c:y val="-1.8820638877508799E-2"/>
                </c:manualLayout>
              </c:layout>
              <c:spPr>
                <a:noFill/>
                <a:ln>
                  <a:noFill/>
                </a:ln>
                <a:effectLst/>
              </c:spPr>
              <c:txPr>
                <a:bodyPr wrap="square" lIns="38100" tIns="19050" rIns="38100" bIns="19050" anchor="ctr">
                  <a:spAutoFit/>
                </a:bodyPr>
                <a:lstStyle/>
                <a:p>
                  <a:pPr>
                    <a:defRPr sz="1300" b="1">
                      <a:solidFill>
                        <a:srgbClr val="DD9320"/>
                      </a:solidFill>
                    </a:defRPr>
                  </a:pPr>
                  <a:endParaRPr lang="en-US"/>
                </a:p>
              </c:txPr>
              <c:dLblPos val="r"/>
              <c:showLegendKey val="0"/>
              <c:showVal val="0"/>
              <c:showCatName val="0"/>
              <c:showSerName val="1"/>
              <c:showPercent val="0"/>
              <c:showBubbleSize val="0"/>
              <c:extLst>
                <c:ext xmlns:c15="http://schemas.microsoft.com/office/drawing/2012/chart" uri="{CE6537A1-D6FC-4f65-9D91-7224C49458BB}">
                  <c15:layout>
                    <c:manualLayout>
                      <c:w val="0.22575004976467999"/>
                      <c:h val="0.10347214024659809"/>
                    </c:manualLayout>
                  </c15:layout>
                </c:ext>
                <c:ext xmlns:c16="http://schemas.microsoft.com/office/drawing/2014/chart" uri="{C3380CC4-5D6E-409C-BE32-E72D297353CC}">
                  <c16:uniqueId val="{00000000-6795-43E8-BAA6-111B677F34F0}"/>
                </c:ext>
              </c:extLst>
            </c:dLbl>
            <c:dLbl>
              <c:idx val="14"/>
              <c:delete val="1"/>
              <c:extLst>
                <c:ext xmlns:c15="http://schemas.microsoft.com/office/drawing/2012/chart" uri="{CE6537A1-D6FC-4f65-9D91-7224C49458BB}"/>
                <c:ext xmlns:c16="http://schemas.microsoft.com/office/drawing/2014/chart" uri="{C3380CC4-5D6E-409C-BE32-E72D297353CC}">
                  <c16:uniqueId val="{00000000-1035-4009-A24E-B35AE51FC85A}"/>
                </c:ext>
              </c:extLst>
            </c:dLbl>
            <c:spPr>
              <a:solidFill>
                <a:srgbClr val="FFFFFF"/>
              </a:solidFill>
              <a:ln>
                <a:noFill/>
              </a:ln>
              <a:effectLst/>
            </c:spPr>
            <c:txPr>
              <a:bodyPr rot="0" vert="horz"/>
              <a:lstStyle/>
              <a:p>
                <a:pPr>
                  <a:defRPr sz="1300" b="1">
                    <a:solidFill>
                      <a:srgbClr val="FFC000"/>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c15:spPr>
                <c15:showLeaderLines val="0"/>
              </c:ext>
            </c:extLst>
          </c:dLbls>
          <c:cat>
            <c:numRef>
              <c:f>Sheet1!$A$5:$A$19</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Sheet1!$B$5:$B$19</c:f>
              <c:numCache>
                <c:formatCode>General</c:formatCode>
                <c:ptCount val="15"/>
                <c:pt idx="0">
                  <c:v>6.9889999999999999</c:v>
                </c:pt>
                <c:pt idx="1">
                  <c:v>6.9379999999999997</c:v>
                </c:pt>
                <c:pt idx="2">
                  <c:v>6.9489999999999998</c:v>
                </c:pt>
                <c:pt idx="3">
                  <c:v>7.0279999999999996</c:v>
                </c:pt>
                <c:pt idx="4">
                  <c:v>7.0529999999999999</c:v>
                </c:pt>
                <c:pt idx="5">
                  <c:v>6.7519999999999998</c:v>
                </c:pt>
                <c:pt idx="6">
                  <c:v>6.7690000000000001</c:v>
                </c:pt>
                <c:pt idx="7">
                  <c:v>6.9089999999999998</c:v>
                </c:pt>
                <c:pt idx="8">
                  <c:v>6.9379999999999997</c:v>
                </c:pt>
                <c:pt idx="9">
                  <c:v>6.7510000000000003</c:v>
                </c:pt>
                <c:pt idx="10">
                  <c:v>6.6429999999999998</c:v>
                </c:pt>
                <c:pt idx="11">
                  <c:v>7.173</c:v>
                </c:pt>
                <c:pt idx="12">
                  <c:v>7.3010000000000002</c:v>
                </c:pt>
                <c:pt idx="13">
                  <c:v>7.524</c:v>
                </c:pt>
                <c:pt idx="14">
                  <c:v>7.5709999999999997</c:v>
                </c:pt>
              </c:numCache>
            </c:numRef>
          </c:val>
          <c:smooth val="0"/>
          <c:extLst>
            <c:ext xmlns:c16="http://schemas.microsoft.com/office/drawing/2014/chart" uri="{C3380CC4-5D6E-409C-BE32-E72D297353CC}">
              <c16:uniqueId val="{00000001-2C22-48D5-B58F-39E6DD40E996}"/>
            </c:ext>
          </c:extLst>
        </c:ser>
        <c:ser>
          <c:idx val="3"/>
          <c:order val="1"/>
          <c:tx>
            <c:strRef>
              <c:f>Sheet1!$C$1</c:f>
              <c:strCache>
                <c:ptCount val="1"/>
                <c:pt idx="0">
                  <c:v>Bipolar Disorder</c:v>
                </c:pt>
              </c:strCache>
            </c:strRef>
          </c:tx>
          <c:spPr>
            <a:ln w="28575" cap="rnd">
              <a:solidFill>
                <a:srgbClr val="757575">
                  <a:alpha val="70000"/>
                </a:srgbClr>
              </a:solidFill>
              <a:round/>
            </a:ln>
            <a:effectLst/>
          </c:spPr>
          <c:marker>
            <c:symbol val="circle"/>
            <c:size val="6"/>
            <c:spPr>
              <a:solidFill>
                <a:srgbClr val="757575">
                  <a:alpha val="70000"/>
                </a:srgbClr>
              </a:solidFill>
              <a:ln>
                <a:solidFill>
                  <a:srgbClr val="757575">
                    <a:alpha val="70000"/>
                  </a:srgbClr>
                </a:solidFill>
              </a:ln>
              <a:effectLst/>
            </c:spPr>
          </c:marker>
          <c:dLbls>
            <c:dLbl>
              <c:idx val="13"/>
              <c:delete val="1"/>
              <c:extLst>
                <c:ext xmlns:c15="http://schemas.microsoft.com/office/drawing/2012/chart" uri="{CE6537A1-D6FC-4f65-9D91-7224C49458BB}"/>
                <c:ext xmlns:c16="http://schemas.microsoft.com/office/drawing/2014/chart" uri="{C3380CC4-5D6E-409C-BE32-E72D297353CC}">
                  <c16:uniqueId val="{00000002-6795-43E8-BAA6-111B677F34F0}"/>
                </c:ext>
              </c:extLst>
            </c:dLbl>
            <c:dLbl>
              <c:idx val="14"/>
              <c:layout>
                <c:manualLayout>
                  <c:x val="0.13099061563690226"/>
                  <c:y val="7.7543925432656622E-3"/>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3-1035-4009-A24E-B35AE51FC85A}"/>
                </c:ext>
              </c:extLst>
            </c:dLbl>
            <c:spPr>
              <a:solidFill>
                <a:srgbClr val="FFFFFF"/>
              </a:solidFill>
              <a:ln>
                <a:noFill/>
              </a:ln>
              <a:effectLst/>
            </c:spPr>
            <c:txPr>
              <a:bodyPr rot="0" vert="horz"/>
              <a:lstStyle/>
              <a:p>
                <a:pPr>
                  <a:defRPr sz="1300" b="1">
                    <a:solidFill>
                      <a:srgbClr val="757575"/>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Sheet1!$A$5:$A$19</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Sheet1!$C$5:$C$19</c:f>
              <c:numCache>
                <c:formatCode>General</c:formatCode>
                <c:ptCount val="15"/>
              </c:numCache>
            </c:numRef>
          </c:val>
          <c:smooth val="0"/>
          <c:extLst>
            <c:ext xmlns:c16="http://schemas.microsoft.com/office/drawing/2014/chart" uri="{C3380CC4-5D6E-409C-BE32-E72D297353CC}">
              <c16:uniqueId val="{0000000F-2C22-48D5-B58F-39E6DD40E996}"/>
            </c:ext>
          </c:extLst>
        </c:ser>
        <c:ser>
          <c:idx val="5"/>
          <c:order val="2"/>
          <c:tx>
            <c:strRef>
              <c:f>Sheet1!$D$1</c:f>
              <c:strCache>
                <c:ptCount val="1"/>
                <c:pt idx="0">
                  <c:v>Major Depressive Disorder</c:v>
                </c:pt>
              </c:strCache>
            </c:strRef>
          </c:tx>
          <c:spPr>
            <a:ln w="28575" cap="rnd">
              <a:solidFill>
                <a:schemeClr val="bg2">
                  <a:alpha val="70000"/>
                </a:schemeClr>
              </a:solidFill>
              <a:round/>
            </a:ln>
            <a:effectLst/>
          </c:spPr>
          <c:marker>
            <c:symbol val="circle"/>
            <c:size val="6"/>
            <c:spPr>
              <a:solidFill>
                <a:schemeClr val="bg2">
                  <a:alpha val="70000"/>
                </a:schemeClr>
              </a:solidFill>
              <a:ln>
                <a:solidFill>
                  <a:schemeClr val="bg2">
                    <a:alpha val="70000"/>
                  </a:schemeClr>
                </a:solidFill>
              </a:ln>
              <a:effectLst/>
            </c:spPr>
          </c:marker>
          <c:dLbls>
            <c:dLbl>
              <c:idx val="13"/>
              <c:layout>
                <c:manualLayout>
                  <c:x val="0.11783245175985686"/>
                  <c:y val="-1.2654644603843634E-2"/>
                </c:manualLayout>
              </c:layout>
              <c:spPr>
                <a:noFill/>
                <a:ln>
                  <a:noFill/>
                </a:ln>
                <a:effectLst/>
              </c:spPr>
              <c:txPr>
                <a:bodyPr wrap="square" lIns="38100" tIns="19050" rIns="38100" bIns="19050" anchor="ctr">
                  <a:spAutoFit/>
                </a:bodyPr>
                <a:lstStyle/>
                <a:p>
                  <a:pPr>
                    <a:defRPr sz="1300" b="1">
                      <a:solidFill>
                        <a:schemeClr val="bg1">
                          <a:lumMod val="50000"/>
                        </a:schemeClr>
                      </a:solidFill>
                    </a:defRPr>
                  </a:pPr>
                  <a:endParaRPr lang="en-US"/>
                </a:p>
              </c:txPr>
              <c:dLblPos val="r"/>
              <c:showLegendKey val="0"/>
              <c:showVal val="0"/>
              <c:showCatName val="0"/>
              <c:showSerName val="1"/>
              <c:showPercent val="0"/>
              <c:showBubbleSize val="0"/>
              <c:extLst>
                <c:ext xmlns:c15="http://schemas.microsoft.com/office/drawing/2012/chart" uri="{CE6537A1-D6FC-4f65-9D91-7224C49458BB}">
                  <c15:layout>
                    <c:manualLayout>
                      <c:w val="0.29505474613693877"/>
                      <c:h val="8.997960832239682E-2"/>
                    </c:manualLayout>
                  </c15:layout>
                </c:ext>
                <c:ext xmlns:c16="http://schemas.microsoft.com/office/drawing/2014/chart" uri="{C3380CC4-5D6E-409C-BE32-E72D297353CC}">
                  <c16:uniqueId val="{00000001-6795-43E8-BAA6-111B677F34F0}"/>
                </c:ext>
              </c:extLst>
            </c:dLbl>
            <c:dLbl>
              <c:idx val="14"/>
              <c:delete val="1"/>
              <c:extLst>
                <c:ext xmlns:c15="http://schemas.microsoft.com/office/drawing/2012/chart" uri="{CE6537A1-D6FC-4f65-9D91-7224C49458BB}"/>
                <c:ext xmlns:c16="http://schemas.microsoft.com/office/drawing/2014/chart" uri="{C3380CC4-5D6E-409C-BE32-E72D297353CC}">
                  <c16:uniqueId val="{00000001-1035-4009-A24E-B35AE51FC85A}"/>
                </c:ext>
              </c:extLst>
            </c:dLbl>
            <c:spPr>
              <a:solidFill>
                <a:srgbClr val="FFFFFF"/>
              </a:solidFill>
              <a:ln>
                <a:noFill/>
              </a:ln>
              <a:effectLst/>
            </c:spPr>
            <c:txPr>
              <a:bodyPr rot="0" vert="horz"/>
              <a:lstStyle/>
              <a:p>
                <a:pPr>
                  <a:defRPr sz="1300" b="1">
                    <a:solidFill>
                      <a:schemeClr val="bg1">
                        <a:lumMod val="50000"/>
                      </a:schemeClr>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c15:spPr>
                <c15:showLeaderLines val="0"/>
              </c:ext>
            </c:extLst>
          </c:dLbls>
          <c:cat>
            <c:numRef>
              <c:f>Sheet1!$A$5:$A$19</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Sheet1!$D$5:$D$19</c:f>
              <c:numCache>
                <c:formatCode>General</c:formatCode>
                <c:ptCount val="15"/>
              </c:numCache>
            </c:numRef>
          </c:val>
          <c:smooth val="0"/>
          <c:extLst>
            <c:ext xmlns:c16="http://schemas.microsoft.com/office/drawing/2014/chart" uri="{C3380CC4-5D6E-409C-BE32-E72D297353CC}">
              <c16:uniqueId val="{0000002B-2C22-48D5-B58F-39E6DD40E996}"/>
            </c:ext>
          </c:extLst>
        </c:ser>
        <c:ser>
          <c:idx val="1"/>
          <c:order val="3"/>
          <c:tx>
            <c:strRef>
              <c:f>Sheet1!$E$1</c:f>
              <c:strCache>
                <c:ptCount val="1"/>
                <c:pt idx="0">
                  <c:v>Heart attack</c:v>
                </c:pt>
              </c:strCache>
            </c:strRef>
          </c:tx>
          <c:spPr>
            <a:ln>
              <a:solidFill>
                <a:schemeClr val="bg2">
                  <a:alpha val="70000"/>
                </a:schemeClr>
              </a:solidFill>
            </a:ln>
          </c:spPr>
          <c:marker>
            <c:symbol val="circle"/>
            <c:size val="6"/>
            <c:spPr>
              <a:solidFill>
                <a:schemeClr val="bg2">
                  <a:alpha val="70000"/>
                </a:schemeClr>
              </a:solidFill>
              <a:ln>
                <a:solidFill>
                  <a:schemeClr val="bg2"/>
                </a:solidFill>
              </a:ln>
            </c:spPr>
          </c:marker>
          <c:dLbls>
            <c:dLbl>
              <c:idx val="14"/>
              <c:layout>
                <c:manualLayout>
                  <c:x val="9.8207290804168956E-3"/>
                  <c:y val="1.6454070118669843E-2"/>
                </c:manualLayout>
              </c:layout>
              <c:spPr>
                <a:noFill/>
                <a:ln>
                  <a:noFill/>
                </a:ln>
                <a:effectLst/>
              </c:spPr>
              <c:txPr>
                <a:bodyPr wrap="square" lIns="38100" tIns="19050" rIns="38100" bIns="19050" anchor="ctr">
                  <a:spAutoFit/>
                </a:bodyPr>
                <a:lstStyle/>
                <a:p>
                  <a:pPr>
                    <a:defRPr b="1">
                      <a:solidFill>
                        <a:schemeClr val="bg2"/>
                      </a:solidFill>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AD09-4807-8D78-7BFBF44FE46D}"/>
                </c:ext>
              </c:extLst>
            </c:dLbl>
            <c:dLbl>
              <c:idx val="17"/>
              <c:layout>
                <c:manualLayout>
                  <c:x val="6.6474304213274982E-3"/>
                  <c:y val="1.792384483808164E-2"/>
                </c:manualLayout>
              </c:layout>
              <c:tx>
                <c:rich>
                  <a:bodyPr/>
                  <a:lstStyle/>
                  <a:p>
                    <a:fld id="{957BD4A6-0214-46AF-874F-50426B036658}" type="SERIESNAME">
                      <a:rPr lang="en-US" b="1">
                        <a:solidFill>
                          <a:schemeClr val="bg2"/>
                        </a:solidFill>
                      </a:rPr>
                      <a:pPr/>
                      <a:t>[SERIES NAME]</a:t>
                    </a:fld>
                    <a:endParaRPr lang="en-US"/>
                  </a:p>
                </c:rich>
              </c:tx>
              <c:dLblPos val="r"/>
              <c:showLegendKey val="0"/>
              <c:showVal val="0"/>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8-23D6-43EB-B2AB-6E1AEECFD7DE}"/>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Sheet1!$A$5:$A$19</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Sheet1!$E$5:$E$19</c:f>
              <c:numCache>
                <c:formatCode>General</c:formatCode>
                <c:ptCount val="15"/>
                <c:pt idx="0">
                  <c:v>5.28</c:v>
                </c:pt>
                <c:pt idx="1">
                  <c:v>4.9589999999999996</c:v>
                </c:pt>
                <c:pt idx="2">
                  <c:v>4.944</c:v>
                </c:pt>
                <c:pt idx="3">
                  <c:v>4.859</c:v>
                </c:pt>
                <c:pt idx="4">
                  <c:v>4.7130000000000001</c:v>
                </c:pt>
                <c:pt idx="5">
                  <c:v>4.6550000000000002</c:v>
                </c:pt>
                <c:pt idx="6">
                  <c:v>4.7160000000000002</c:v>
                </c:pt>
                <c:pt idx="7">
                  <c:v>4.7679999999999998</c:v>
                </c:pt>
                <c:pt idx="8">
                  <c:v>4.6970000000000001</c:v>
                </c:pt>
                <c:pt idx="9">
                  <c:v>4.5720000000000001</c:v>
                </c:pt>
                <c:pt idx="10">
                  <c:v>4.585</c:v>
                </c:pt>
                <c:pt idx="11">
                  <c:v>4.4320000000000004</c:v>
                </c:pt>
                <c:pt idx="12">
                  <c:v>4.3390000000000004</c:v>
                </c:pt>
                <c:pt idx="13">
                  <c:v>4.2530000000000001</c:v>
                </c:pt>
                <c:pt idx="14">
                  <c:v>4.2409999999999997</c:v>
                </c:pt>
              </c:numCache>
            </c:numRef>
          </c:val>
          <c:smooth val="0"/>
          <c:extLst>
            <c:ext xmlns:c16="http://schemas.microsoft.com/office/drawing/2014/chart" uri="{C3380CC4-5D6E-409C-BE32-E72D297353CC}">
              <c16:uniqueId val="{00000003-23D6-43EB-B2AB-6E1AEECFD7DE}"/>
            </c:ext>
          </c:extLst>
        </c:ser>
        <c:ser>
          <c:idx val="2"/>
          <c:order val="4"/>
          <c:tx>
            <c:strRef>
              <c:f>Sheet1!$F$1</c:f>
              <c:strCache>
                <c:ptCount val="1"/>
                <c:pt idx="0">
                  <c:v>Hip replacement</c:v>
                </c:pt>
              </c:strCache>
            </c:strRef>
          </c:tx>
          <c:spPr>
            <a:ln>
              <a:solidFill>
                <a:schemeClr val="bg2">
                  <a:alpha val="70000"/>
                </a:schemeClr>
              </a:solidFill>
            </a:ln>
          </c:spPr>
          <c:marker>
            <c:symbol val="circle"/>
            <c:size val="6"/>
            <c:spPr>
              <a:solidFill>
                <a:schemeClr val="bg2">
                  <a:alpha val="70000"/>
                </a:schemeClr>
              </a:solidFill>
              <a:ln>
                <a:solidFill>
                  <a:schemeClr val="bg2"/>
                </a:solidFill>
              </a:ln>
            </c:spPr>
          </c:marker>
          <c:dLbls>
            <c:dLbl>
              <c:idx val="14"/>
              <c:layout>
                <c:manualLayout>
                  <c:x val="-4.3954061172058488E-2"/>
                  <c:y val="3.0571661354646226E-2"/>
                </c:manualLayout>
              </c:layout>
              <c:spPr>
                <a:noFill/>
                <a:ln>
                  <a:noFill/>
                </a:ln>
                <a:effectLst/>
              </c:spPr>
              <c:txPr>
                <a:bodyPr wrap="square" lIns="38100" tIns="19050" rIns="38100" bIns="19050" anchor="ctr">
                  <a:spAutoFit/>
                </a:bodyPr>
                <a:lstStyle/>
                <a:p>
                  <a:pPr>
                    <a:defRPr sz="1200" b="1">
                      <a:solidFill>
                        <a:schemeClr val="bg2"/>
                      </a:solidFill>
                    </a:defRPr>
                  </a:pPr>
                  <a:endParaRPr lang="en-US"/>
                </a:p>
              </c:txPr>
              <c:dLblPos val="r"/>
              <c:showLegendKey val="0"/>
              <c:showVal val="0"/>
              <c:showCatName val="0"/>
              <c:showSerName val="1"/>
              <c:showPercent val="0"/>
              <c:showBubbleSize val="0"/>
              <c:extLst>
                <c:ext xmlns:c15="http://schemas.microsoft.com/office/drawing/2012/chart" uri="{CE6537A1-D6FC-4f65-9D91-7224C49458BB}">
                  <c15:layout>
                    <c:manualLayout>
                      <c:w val="0.26711335421260302"/>
                      <c:h val="0.10347214024659809"/>
                    </c:manualLayout>
                  </c15:layout>
                </c:ext>
                <c:ext xmlns:c16="http://schemas.microsoft.com/office/drawing/2014/chart" uri="{C3380CC4-5D6E-409C-BE32-E72D297353CC}">
                  <c16:uniqueId val="{00000000-9C45-41BB-B900-D78970BD9426}"/>
                </c:ext>
              </c:extLst>
            </c:dLbl>
            <c:dLbl>
              <c:idx val="17"/>
              <c:layout>
                <c:manualLayout>
                  <c:x val="4.5354456728507464E-3"/>
                  <c:y val="2.115017394263018E-2"/>
                </c:manualLayout>
              </c:layout>
              <c:tx>
                <c:rich>
                  <a:bodyPr/>
                  <a:lstStyle/>
                  <a:p>
                    <a:fld id="{9605486B-83F2-4AB9-8CEC-7EA98C3E6055}" type="SERIESNAME">
                      <a:rPr lang="en-US" b="1">
                        <a:solidFill>
                          <a:schemeClr val="bg2"/>
                        </a:solidFill>
                      </a:rPr>
                      <a:pPr/>
                      <a:t>[SERIES NAME]</a:t>
                    </a:fld>
                    <a:endParaRPr lang="en-US"/>
                  </a:p>
                </c:rich>
              </c:tx>
              <c:dLblPos val="r"/>
              <c:showLegendKey val="0"/>
              <c:showVal val="0"/>
              <c:showCatName val="0"/>
              <c:showSerName val="1"/>
              <c:showPercent val="0"/>
              <c:showBubbleSize val="0"/>
              <c:extLst>
                <c:ext xmlns:c15="http://schemas.microsoft.com/office/drawing/2012/chart" uri="{CE6537A1-D6FC-4f65-9D91-7224C49458BB}">
                  <c15:layout>
                    <c:manualLayout>
                      <c:w val="0.21268734094634545"/>
                      <c:h val="8.997960832239682E-2"/>
                    </c:manualLayout>
                  </c15:layout>
                  <c15:dlblFieldTable/>
                  <c15:showDataLabelsRange val="0"/>
                </c:ext>
                <c:ext xmlns:c16="http://schemas.microsoft.com/office/drawing/2014/chart" uri="{C3380CC4-5D6E-409C-BE32-E72D297353CC}">
                  <c16:uniqueId val="{00000019-23D6-43EB-B2AB-6E1AEECFD7DE}"/>
                </c:ext>
              </c:extLst>
            </c:dLbl>
            <c:spPr>
              <a:noFill/>
              <a:ln>
                <a:noFill/>
              </a:ln>
              <a:effectLst/>
            </c:spPr>
            <c:txPr>
              <a:bodyPr wrap="square" lIns="38100" tIns="19050" rIns="38100" bIns="19050" anchor="ctr">
                <a:spAutoFit/>
              </a:bodyPr>
              <a:lstStyle/>
              <a:p>
                <a:pPr>
                  <a:defRPr sz="1200"/>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Sheet1!$A$5:$A$19</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Sheet1!$F$5:$F$19</c:f>
              <c:numCache>
                <c:formatCode>General</c:formatCode>
                <c:ptCount val="15"/>
                <c:pt idx="0">
                  <c:v>5.0435729846999999</c:v>
                </c:pt>
                <c:pt idx="1">
                  <c:v>5.1785225718000003</c:v>
                </c:pt>
                <c:pt idx="2">
                  <c:v>4.7800129786000003</c:v>
                </c:pt>
                <c:pt idx="3">
                  <c:v>4.5844155844000003</c:v>
                </c:pt>
                <c:pt idx="4">
                  <c:v>4.2854155776000002</c:v>
                </c:pt>
                <c:pt idx="5">
                  <c:v>3.9934541793</c:v>
                </c:pt>
                <c:pt idx="6">
                  <c:v>3.9079939667999999</c:v>
                </c:pt>
                <c:pt idx="7">
                  <c:v>3.8374336709999999</c:v>
                </c:pt>
                <c:pt idx="8">
                  <c:v>3.7526982637000001</c:v>
                </c:pt>
                <c:pt idx="9">
                  <c:v>3.5870646765999998</c:v>
                </c:pt>
                <c:pt idx="10">
                  <c:v>3.5153191489000002</c:v>
                </c:pt>
                <c:pt idx="11">
                  <c:v>3.5574433657000002</c:v>
                </c:pt>
                <c:pt idx="12">
                  <c:v>3.4087286527999998</c:v>
                </c:pt>
                <c:pt idx="13">
                  <c:v>3.2141573841</c:v>
                </c:pt>
                <c:pt idx="14">
                  <c:v>3.0915010281000002</c:v>
                </c:pt>
              </c:numCache>
            </c:numRef>
          </c:val>
          <c:smooth val="0"/>
          <c:extLst>
            <c:ext xmlns:c16="http://schemas.microsoft.com/office/drawing/2014/chart" uri="{C3380CC4-5D6E-409C-BE32-E72D297353CC}">
              <c16:uniqueId val="{00000004-23D6-43EB-B2AB-6E1AEECFD7DE}"/>
            </c:ext>
          </c:extLst>
        </c:ser>
        <c:ser>
          <c:idx val="4"/>
          <c:order val="5"/>
          <c:tx>
            <c:strRef>
              <c:f>Sheet1!$G$1</c:f>
              <c:strCache>
                <c:ptCount val="1"/>
                <c:pt idx="0">
                  <c:v>Kidney transplant</c:v>
                </c:pt>
              </c:strCache>
            </c:strRef>
          </c:tx>
          <c:spPr>
            <a:ln>
              <a:solidFill>
                <a:schemeClr val="bg2">
                  <a:alpha val="70000"/>
                </a:schemeClr>
              </a:solidFill>
            </a:ln>
          </c:spPr>
          <c:marker>
            <c:symbol val="circle"/>
            <c:size val="6"/>
            <c:spPr>
              <a:solidFill>
                <a:schemeClr val="bg2">
                  <a:alpha val="70000"/>
                </a:schemeClr>
              </a:solidFill>
              <a:ln>
                <a:solidFill>
                  <a:schemeClr val="bg2"/>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14-23D6-43EB-B2AB-6E1AEECFD7DE}"/>
                </c:ext>
              </c:extLst>
            </c:dLbl>
            <c:dLbl>
              <c:idx val="1"/>
              <c:delete val="1"/>
              <c:extLst>
                <c:ext xmlns:c15="http://schemas.microsoft.com/office/drawing/2012/chart" uri="{CE6537A1-D6FC-4f65-9D91-7224C49458BB}"/>
                <c:ext xmlns:c16="http://schemas.microsoft.com/office/drawing/2014/chart" uri="{C3380CC4-5D6E-409C-BE32-E72D297353CC}">
                  <c16:uniqueId val="{00000013-23D6-43EB-B2AB-6E1AEECFD7DE}"/>
                </c:ext>
              </c:extLst>
            </c:dLbl>
            <c:dLbl>
              <c:idx val="2"/>
              <c:delete val="1"/>
              <c:extLst>
                <c:ext xmlns:c15="http://schemas.microsoft.com/office/drawing/2012/chart" uri="{CE6537A1-D6FC-4f65-9D91-7224C49458BB}"/>
                <c:ext xmlns:c16="http://schemas.microsoft.com/office/drawing/2014/chart" uri="{C3380CC4-5D6E-409C-BE32-E72D297353CC}">
                  <c16:uniqueId val="{0000000F-23D6-43EB-B2AB-6E1AEECFD7DE}"/>
                </c:ext>
              </c:extLst>
            </c:dLbl>
            <c:dLbl>
              <c:idx val="3"/>
              <c:delete val="1"/>
              <c:extLst>
                <c:ext xmlns:c15="http://schemas.microsoft.com/office/drawing/2012/chart" uri="{CE6537A1-D6FC-4f65-9D91-7224C49458BB}"/>
                <c:ext xmlns:c16="http://schemas.microsoft.com/office/drawing/2014/chart" uri="{C3380CC4-5D6E-409C-BE32-E72D297353CC}">
                  <c16:uniqueId val="{0000000E-23D6-43EB-B2AB-6E1AEECFD7DE}"/>
                </c:ext>
              </c:extLst>
            </c:dLbl>
            <c:dLbl>
              <c:idx val="4"/>
              <c:delete val="1"/>
              <c:extLst>
                <c:ext xmlns:c15="http://schemas.microsoft.com/office/drawing/2012/chart" uri="{CE6537A1-D6FC-4f65-9D91-7224C49458BB}"/>
                <c:ext xmlns:c16="http://schemas.microsoft.com/office/drawing/2014/chart" uri="{C3380CC4-5D6E-409C-BE32-E72D297353CC}">
                  <c16:uniqueId val="{0000000D-23D6-43EB-B2AB-6E1AEECFD7DE}"/>
                </c:ext>
              </c:extLst>
            </c:dLbl>
            <c:dLbl>
              <c:idx val="5"/>
              <c:delete val="1"/>
              <c:extLst>
                <c:ext xmlns:c15="http://schemas.microsoft.com/office/drawing/2012/chart" uri="{CE6537A1-D6FC-4f65-9D91-7224C49458BB}"/>
                <c:ext xmlns:c16="http://schemas.microsoft.com/office/drawing/2014/chart" uri="{C3380CC4-5D6E-409C-BE32-E72D297353CC}">
                  <c16:uniqueId val="{00000010-23D6-43EB-B2AB-6E1AEECFD7DE}"/>
                </c:ext>
              </c:extLst>
            </c:dLbl>
            <c:dLbl>
              <c:idx val="6"/>
              <c:delete val="1"/>
              <c:extLst>
                <c:ext xmlns:c15="http://schemas.microsoft.com/office/drawing/2012/chart" uri="{CE6537A1-D6FC-4f65-9D91-7224C49458BB}"/>
                <c:ext xmlns:c16="http://schemas.microsoft.com/office/drawing/2014/chart" uri="{C3380CC4-5D6E-409C-BE32-E72D297353CC}">
                  <c16:uniqueId val="{0000000C-23D6-43EB-B2AB-6E1AEECFD7DE}"/>
                </c:ext>
              </c:extLst>
            </c:dLbl>
            <c:dLbl>
              <c:idx val="7"/>
              <c:delete val="1"/>
              <c:extLst>
                <c:ext xmlns:c15="http://schemas.microsoft.com/office/drawing/2012/chart" uri="{CE6537A1-D6FC-4f65-9D91-7224C49458BB}"/>
                <c:ext xmlns:c16="http://schemas.microsoft.com/office/drawing/2014/chart" uri="{C3380CC4-5D6E-409C-BE32-E72D297353CC}">
                  <c16:uniqueId val="{00000012-23D6-43EB-B2AB-6E1AEECFD7DE}"/>
                </c:ext>
              </c:extLst>
            </c:dLbl>
            <c:dLbl>
              <c:idx val="8"/>
              <c:delete val="1"/>
              <c:extLst>
                <c:ext xmlns:c15="http://schemas.microsoft.com/office/drawing/2012/chart" uri="{CE6537A1-D6FC-4f65-9D91-7224C49458BB}"/>
                <c:ext xmlns:c16="http://schemas.microsoft.com/office/drawing/2014/chart" uri="{C3380CC4-5D6E-409C-BE32-E72D297353CC}">
                  <c16:uniqueId val="{0000000B-23D6-43EB-B2AB-6E1AEECFD7DE}"/>
                </c:ext>
              </c:extLst>
            </c:dLbl>
            <c:dLbl>
              <c:idx val="9"/>
              <c:delete val="1"/>
              <c:extLst>
                <c:ext xmlns:c15="http://schemas.microsoft.com/office/drawing/2012/chart" uri="{CE6537A1-D6FC-4f65-9D91-7224C49458BB}"/>
                <c:ext xmlns:c16="http://schemas.microsoft.com/office/drawing/2014/chart" uri="{C3380CC4-5D6E-409C-BE32-E72D297353CC}">
                  <c16:uniqueId val="{00000011-23D6-43EB-B2AB-6E1AEECFD7DE}"/>
                </c:ext>
              </c:extLst>
            </c:dLbl>
            <c:dLbl>
              <c:idx val="10"/>
              <c:delete val="1"/>
              <c:extLst>
                <c:ext xmlns:c15="http://schemas.microsoft.com/office/drawing/2012/chart" uri="{CE6537A1-D6FC-4f65-9D91-7224C49458BB}"/>
                <c:ext xmlns:c16="http://schemas.microsoft.com/office/drawing/2014/chart" uri="{C3380CC4-5D6E-409C-BE32-E72D297353CC}">
                  <c16:uniqueId val="{0000000A-23D6-43EB-B2AB-6E1AEECFD7DE}"/>
                </c:ext>
              </c:extLst>
            </c:dLbl>
            <c:dLbl>
              <c:idx val="11"/>
              <c:delete val="1"/>
              <c:extLst>
                <c:ext xmlns:c15="http://schemas.microsoft.com/office/drawing/2012/chart" uri="{CE6537A1-D6FC-4f65-9D91-7224C49458BB}"/>
                <c:ext xmlns:c16="http://schemas.microsoft.com/office/drawing/2014/chart" uri="{C3380CC4-5D6E-409C-BE32-E72D297353CC}">
                  <c16:uniqueId val="{00000009-23D6-43EB-B2AB-6E1AEECFD7DE}"/>
                </c:ext>
              </c:extLst>
            </c:dLbl>
            <c:dLbl>
              <c:idx val="12"/>
              <c:delete val="1"/>
              <c:extLst>
                <c:ext xmlns:c15="http://schemas.microsoft.com/office/drawing/2012/chart" uri="{CE6537A1-D6FC-4f65-9D91-7224C49458BB}"/>
                <c:ext xmlns:c16="http://schemas.microsoft.com/office/drawing/2014/chart" uri="{C3380CC4-5D6E-409C-BE32-E72D297353CC}">
                  <c16:uniqueId val="{00000015-23D6-43EB-B2AB-6E1AEECFD7DE}"/>
                </c:ext>
              </c:extLst>
            </c:dLbl>
            <c:dLbl>
              <c:idx val="13"/>
              <c:delete val="1"/>
              <c:extLst>
                <c:ext xmlns:c15="http://schemas.microsoft.com/office/drawing/2012/chart" uri="{CE6537A1-D6FC-4f65-9D91-7224C49458BB}"/>
                <c:ext xmlns:c16="http://schemas.microsoft.com/office/drawing/2014/chart" uri="{C3380CC4-5D6E-409C-BE32-E72D297353CC}">
                  <c16:uniqueId val="{00000008-23D6-43EB-B2AB-6E1AEECFD7DE}"/>
                </c:ext>
              </c:extLst>
            </c:dLbl>
            <c:dLbl>
              <c:idx val="14"/>
              <c:delete val="1"/>
              <c:extLst>
                <c:ext xmlns:c15="http://schemas.microsoft.com/office/drawing/2012/chart" uri="{CE6537A1-D6FC-4f65-9D91-7224C49458BB}"/>
                <c:ext xmlns:c16="http://schemas.microsoft.com/office/drawing/2014/chart" uri="{C3380CC4-5D6E-409C-BE32-E72D297353CC}">
                  <c16:uniqueId val="{00000007-23D6-43EB-B2AB-6E1AEECFD7DE}"/>
                </c:ext>
              </c:extLst>
            </c:dLbl>
            <c:dLbl>
              <c:idx val="15"/>
              <c:delete val="1"/>
              <c:extLst>
                <c:ext xmlns:c15="http://schemas.microsoft.com/office/drawing/2012/chart" uri="{CE6537A1-D6FC-4f65-9D91-7224C49458BB}"/>
                <c:ext xmlns:c16="http://schemas.microsoft.com/office/drawing/2014/chart" uri="{C3380CC4-5D6E-409C-BE32-E72D297353CC}">
                  <c16:uniqueId val="{00000016-23D6-43EB-B2AB-6E1AEECFD7DE}"/>
                </c:ext>
              </c:extLst>
            </c:dLbl>
            <c:dLbl>
              <c:idx val="16"/>
              <c:delete val="1"/>
              <c:extLst>
                <c:ext xmlns:c15="http://schemas.microsoft.com/office/drawing/2012/chart" uri="{CE6537A1-D6FC-4f65-9D91-7224C49458BB}"/>
                <c:ext xmlns:c16="http://schemas.microsoft.com/office/drawing/2014/chart" uri="{C3380CC4-5D6E-409C-BE32-E72D297353CC}">
                  <c16:uniqueId val="{00000017-23D6-43EB-B2AB-6E1AEECFD7DE}"/>
                </c:ext>
              </c:extLst>
            </c:dLbl>
            <c:dLbl>
              <c:idx val="17"/>
              <c:layout>
                <c:manualLayout>
                  <c:x val="4.2133264242051197E-3"/>
                  <c:y val="-1.706396876207935E-2"/>
                </c:manualLayout>
              </c:layout>
              <c:tx>
                <c:rich>
                  <a:bodyPr wrap="square" lIns="38100" tIns="19050" rIns="38100" bIns="19050" anchor="ctr">
                    <a:spAutoFit/>
                  </a:bodyPr>
                  <a:lstStyle/>
                  <a:p>
                    <a:pPr>
                      <a:defRPr>
                        <a:solidFill>
                          <a:schemeClr val="bg2"/>
                        </a:solidFill>
                      </a:defRPr>
                    </a:pPr>
                    <a:fld id="{DAFF2852-90D9-4975-B522-4E735189AF50}" type="SERIESNAME">
                      <a:rPr lang="en-US" b="1">
                        <a:solidFill>
                          <a:schemeClr val="bg2"/>
                        </a:solidFill>
                      </a:rPr>
                      <a:pPr>
                        <a:defRPr>
                          <a:solidFill>
                            <a:schemeClr val="bg2"/>
                          </a:solidFill>
                        </a:defRPr>
                      </a:pPr>
                      <a:t>[SERIES NAME]</a:t>
                    </a:fld>
                    <a:endParaRPr lang="en-US"/>
                  </a:p>
                </c:rich>
              </c:tx>
              <c:spPr>
                <a:noFill/>
                <a:ln>
                  <a:noFill/>
                </a:ln>
                <a:effectLst/>
              </c:spPr>
              <c:dLblPos val="r"/>
              <c:showLegendKey val="0"/>
              <c:showVal val="0"/>
              <c:showCatName val="0"/>
              <c:showSerName val="1"/>
              <c:showPercent val="0"/>
              <c:showBubbleSize val="0"/>
              <c:extLst>
                <c:ext xmlns:c15="http://schemas.microsoft.com/office/drawing/2012/chart" uri="{CE6537A1-D6FC-4f65-9D91-7224C49458BB}">
                  <c15:layout>
                    <c:manualLayout>
                      <c:w val="0.2302274574314507"/>
                      <c:h val="8.997960832239682E-2"/>
                    </c:manualLayout>
                  </c15:layout>
                  <c15:dlblFieldTable/>
                  <c15:showDataLabelsRange val="0"/>
                </c:ext>
                <c:ext xmlns:c16="http://schemas.microsoft.com/office/drawing/2014/chart" uri="{C3380CC4-5D6E-409C-BE32-E72D297353CC}">
                  <c16:uniqueId val="{00000006-23D6-43EB-B2AB-6E1AEECFD7DE}"/>
                </c:ext>
              </c:extLst>
            </c:dLbl>
            <c:spPr>
              <a:noFill/>
              <a:ln>
                <a:noFill/>
              </a:ln>
              <a:effectLst/>
            </c:spPr>
            <c:dLblPos val="t"/>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numRef>
              <c:f>Sheet1!$A$5:$A$19</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Sheet1!$G$5:$G$19</c:f>
              <c:numCache>
                <c:formatCode>General</c:formatCode>
                <c:ptCount val="15"/>
              </c:numCache>
            </c:numRef>
          </c:val>
          <c:smooth val="0"/>
          <c:extLst>
            <c:ext xmlns:c16="http://schemas.microsoft.com/office/drawing/2014/chart" uri="{C3380CC4-5D6E-409C-BE32-E72D297353CC}">
              <c16:uniqueId val="{00000005-23D6-43EB-B2AB-6E1AEECFD7DE}"/>
            </c:ext>
          </c:extLst>
        </c:ser>
        <c:dLbls>
          <c:dLblPos val="t"/>
          <c:showLegendKey val="0"/>
          <c:showVal val="1"/>
          <c:showCatName val="0"/>
          <c:showSerName val="0"/>
          <c:showPercent val="0"/>
          <c:showBubbleSize val="0"/>
        </c:dLbls>
        <c:marker val="1"/>
        <c:smooth val="0"/>
        <c:axId val="-2137917712"/>
        <c:axId val="-2133253344"/>
      </c:lineChart>
      <c:catAx>
        <c:axId val="-2137917712"/>
        <c:scaling>
          <c:orientation val="minMax"/>
        </c:scaling>
        <c:delete val="0"/>
        <c:axPos val="b"/>
        <c:numFmt formatCode="General" sourceLinked="1"/>
        <c:majorTickMark val="none"/>
        <c:minorTickMark val="in"/>
        <c:tickLblPos val="low"/>
        <c:spPr>
          <a:noFill/>
          <a:ln w="15875" cap="flat" cmpd="sng" algn="ctr">
            <a:solidFill>
              <a:schemeClr val="tx1">
                <a:lumMod val="25000"/>
                <a:lumOff val="75000"/>
              </a:schemeClr>
            </a:solidFill>
            <a:round/>
          </a:ln>
          <a:effectLst/>
        </c:spPr>
        <c:txPr>
          <a:bodyPr rot="-2700000" vert="horz"/>
          <a:lstStyle/>
          <a:p>
            <a:pPr>
              <a:defRPr sz="1000"/>
            </a:pPr>
            <a:endParaRPr lang="en-US"/>
          </a:p>
        </c:txPr>
        <c:crossAx val="-2133253344"/>
        <c:crossesAt val="0"/>
        <c:auto val="1"/>
        <c:lblAlgn val="ctr"/>
        <c:lblOffset val="100"/>
        <c:noMultiLvlLbl val="1"/>
      </c:catAx>
      <c:valAx>
        <c:axId val="-2133253344"/>
        <c:scaling>
          <c:orientation val="minMax"/>
          <c:max val="10"/>
          <c:min val="0"/>
        </c:scaling>
        <c:delete val="0"/>
        <c:axPos val="l"/>
        <c:majorGridlines>
          <c:spPr>
            <a:ln w="9525" cap="flat" cmpd="sng" algn="ctr">
              <a:solidFill>
                <a:schemeClr val="bg1">
                  <a:lumMod val="85000"/>
                  <a:alpha val="75000"/>
                </a:schemeClr>
              </a:solidFill>
              <a:round/>
            </a:ln>
            <a:effectLst/>
          </c:spPr>
        </c:majorGridlines>
        <c:title>
          <c:tx>
            <c:rich>
              <a:bodyPr rot="-5400000" vert="horz"/>
              <a:lstStyle/>
              <a:p>
                <a:pPr>
                  <a:defRPr sz="1400"/>
                </a:pPr>
                <a:r>
                  <a:rPr lang="en-US" sz="1400"/>
                  <a:t> Average length of stay (days)</a:t>
                </a:r>
              </a:p>
            </c:rich>
          </c:tx>
          <c:overlay val="0"/>
          <c:spPr>
            <a:noFill/>
            <a:ln>
              <a:noFill/>
            </a:ln>
            <a:effectLst/>
          </c:spPr>
        </c:title>
        <c:numFmt formatCode="General" sourceLinked="1"/>
        <c:majorTickMark val="out"/>
        <c:minorTickMark val="none"/>
        <c:tickLblPos val="nextTo"/>
        <c:spPr>
          <a:noFill/>
          <a:ln>
            <a:noFill/>
          </a:ln>
          <a:effectLst/>
        </c:spPr>
        <c:txPr>
          <a:bodyPr rot="-60000000" vert="horz"/>
          <a:lstStyle/>
          <a:p>
            <a:pPr>
              <a:defRPr/>
            </a:pPr>
            <a:endParaRPr lang="en-US"/>
          </a:p>
        </c:txPr>
        <c:crossAx val="-2137917712"/>
        <c:crosses val="autoZero"/>
        <c:crossBetween val="between"/>
        <c:majorUnit val="2"/>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dirty="0"/>
              <a:t>Total hospital costs </a:t>
            </a:r>
            <a:br>
              <a:rPr lang="en-US" dirty="0"/>
            </a:br>
            <a:r>
              <a:rPr lang="en-US" b="0" dirty="0"/>
              <a:t>(all ages, in 2016 U.S. $)</a:t>
            </a:r>
          </a:p>
        </c:rich>
      </c:tx>
      <c:layout>
        <c:manualLayout>
          <c:xMode val="edge"/>
          <c:yMode val="edge"/>
          <c:x val="0.33691417514625699"/>
          <c:y val="5.3522008111030799E-2"/>
        </c:manualLayout>
      </c:layout>
      <c:overlay val="0"/>
      <c:spPr>
        <a:noFill/>
        <a:ln>
          <a:noFill/>
        </a:ln>
        <a:effectLst/>
      </c:spPr>
    </c:title>
    <c:autoTitleDeleted val="0"/>
    <c:plotArea>
      <c:layout>
        <c:manualLayout>
          <c:layoutTarget val="inner"/>
          <c:xMode val="edge"/>
          <c:yMode val="edge"/>
          <c:x val="5.86220365099571E-2"/>
          <c:y val="0.10979987868036387"/>
          <c:w val="0.92278736329878996"/>
          <c:h val="0.80383582219289451"/>
        </c:manualLayout>
      </c:layout>
      <c:barChart>
        <c:barDir val="col"/>
        <c:grouping val="clustered"/>
        <c:varyColors val="0"/>
        <c:ser>
          <c:idx val="0"/>
          <c:order val="0"/>
          <c:tx>
            <c:strRef>
              <c:f>Sheet1!$B$1</c:f>
              <c:strCache>
                <c:ptCount val="1"/>
                <c:pt idx="0">
                  <c:v>SMI total</c:v>
                </c:pt>
              </c:strCache>
            </c:strRef>
          </c:tx>
          <c:spPr>
            <a:solidFill>
              <a:schemeClr val="tx2"/>
            </a:solidFill>
            <a:ln>
              <a:noFill/>
            </a:ln>
            <a:effectLst/>
          </c:spPr>
          <c:invertIfNegative val="0"/>
          <c:dPt>
            <c:idx val="0"/>
            <c:invertIfNegative val="0"/>
            <c:bubble3D val="0"/>
            <c:extLst>
              <c:ext xmlns:c16="http://schemas.microsoft.com/office/drawing/2014/chart" uri="{C3380CC4-5D6E-409C-BE32-E72D297353CC}">
                <c16:uniqueId val="{00000000-9E7A-413D-8962-860FEA2AE39E}"/>
              </c:ext>
            </c:extLst>
          </c:dPt>
          <c:dLbls>
            <c:dLbl>
              <c:idx val="0"/>
              <c:spPr>
                <a:noFill/>
                <a:ln>
                  <a:noFill/>
                </a:ln>
                <a:effectLst/>
              </c:spPr>
              <c:txPr>
                <a:bodyPr rot="0" vert="horz"/>
                <a:lstStyle/>
                <a:p>
                  <a:pPr>
                    <a:defRPr sz="1000" b="1"/>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9E7A-413D-8962-860FEA2AE39E}"/>
                </c:ext>
              </c:extLst>
            </c:dLbl>
            <c:numFmt formatCode="&quot;$&quot;#,##0" sourceLinked="0"/>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2016 $</c:v>
                </c:pt>
              </c:strCache>
            </c:strRef>
          </c:cat>
          <c:val>
            <c:numRef>
              <c:f>Sheet1!$B$2</c:f>
              <c:numCache>
                <c:formatCode>"$"#,##0</c:formatCode>
                <c:ptCount val="1"/>
                <c:pt idx="0">
                  <c:v>49830608</c:v>
                </c:pt>
              </c:numCache>
            </c:numRef>
          </c:val>
          <c:extLst>
            <c:ext xmlns:c16="http://schemas.microsoft.com/office/drawing/2014/chart" uri="{C3380CC4-5D6E-409C-BE32-E72D297353CC}">
              <c16:uniqueId val="{00000001-9E7A-413D-8962-860FEA2AE39E}"/>
            </c:ext>
          </c:extLst>
        </c:ser>
        <c:ser>
          <c:idx val="1"/>
          <c:order val="1"/>
          <c:tx>
            <c:strRef>
              <c:f>Sheet1!$C$1</c:f>
              <c:strCache>
                <c:ptCount val="1"/>
                <c:pt idx="0">
                  <c:v>Schizophrenia</c:v>
                </c:pt>
              </c:strCache>
            </c:strRef>
          </c:tx>
          <c:spPr>
            <a:solidFill>
              <a:schemeClr val="accent5">
                <a:lumMod val="60000"/>
                <a:lumOff val="40000"/>
              </a:schemeClr>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2016 $</c:v>
                </c:pt>
              </c:strCache>
            </c:strRef>
          </c:cat>
          <c:val>
            <c:numRef>
              <c:f>Sheet1!$C$2</c:f>
              <c:numCache>
                <c:formatCode>_("$"* #,##0_);_("$"* \(#,##0\);_("$"* "-"??_);_(@_)</c:formatCode>
                <c:ptCount val="1"/>
                <c:pt idx="0">
                  <c:v>8863168</c:v>
                </c:pt>
              </c:numCache>
            </c:numRef>
          </c:val>
          <c:extLst>
            <c:ext xmlns:c16="http://schemas.microsoft.com/office/drawing/2014/chart" uri="{C3380CC4-5D6E-409C-BE32-E72D297353CC}">
              <c16:uniqueId val="{00000002-9E7A-413D-8962-860FEA2AE39E}"/>
            </c:ext>
          </c:extLst>
        </c:ser>
        <c:ser>
          <c:idx val="2"/>
          <c:order val="2"/>
          <c:tx>
            <c:strRef>
              <c:f>Sheet1!$D$1</c:f>
              <c:strCache>
                <c:ptCount val="1"/>
                <c:pt idx="0">
                  <c:v>Bipolar disorder</c:v>
                </c:pt>
              </c:strCache>
            </c:strRef>
          </c:tx>
          <c:spPr>
            <a:solidFill>
              <a:schemeClr val="accent4"/>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2016 $</c:v>
                </c:pt>
              </c:strCache>
            </c:strRef>
          </c:cat>
          <c:val>
            <c:numRef>
              <c:f>Sheet1!$D$2</c:f>
              <c:numCache>
                <c:formatCode>_("$"* #,##0_);_("$"* \(#,##0\);_("$"* "-"??_);_(@_)</c:formatCode>
                <c:ptCount val="1"/>
                <c:pt idx="0">
                  <c:v>19556316</c:v>
                </c:pt>
              </c:numCache>
            </c:numRef>
          </c:val>
          <c:extLst>
            <c:ext xmlns:c16="http://schemas.microsoft.com/office/drawing/2014/chart" uri="{C3380CC4-5D6E-409C-BE32-E72D297353CC}">
              <c16:uniqueId val="{00000003-9E7A-413D-8962-860FEA2AE39E}"/>
            </c:ext>
          </c:extLst>
        </c:ser>
        <c:ser>
          <c:idx val="3"/>
          <c:order val="3"/>
          <c:tx>
            <c:strRef>
              <c:f>Sheet1!$E$1</c:f>
              <c:strCache>
                <c:ptCount val="1"/>
                <c:pt idx="0">
                  <c:v>Major depressive disorder</c:v>
                </c:pt>
              </c:strCache>
            </c:strRef>
          </c:tx>
          <c:spPr>
            <a:solidFill>
              <a:schemeClr val="accent2">
                <a:lumMod val="50000"/>
              </a:schemeClr>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2016 $</c:v>
                </c:pt>
              </c:strCache>
            </c:strRef>
          </c:cat>
          <c:val>
            <c:numRef>
              <c:f>Sheet1!$E$2</c:f>
              <c:numCache>
                <c:formatCode>_("$"* #,##0_);_("$"* \(#,##0\);_("$"* "-"??_);_(@_)</c:formatCode>
                <c:ptCount val="1"/>
                <c:pt idx="0">
                  <c:v>21411124</c:v>
                </c:pt>
              </c:numCache>
            </c:numRef>
          </c:val>
          <c:extLst>
            <c:ext xmlns:c16="http://schemas.microsoft.com/office/drawing/2014/chart" uri="{C3380CC4-5D6E-409C-BE32-E72D297353CC}">
              <c16:uniqueId val="{00000004-9E7A-413D-8962-860FEA2AE39E}"/>
            </c:ext>
          </c:extLst>
        </c:ser>
        <c:dLbls>
          <c:dLblPos val="outEnd"/>
          <c:showLegendKey val="0"/>
          <c:showVal val="1"/>
          <c:showCatName val="0"/>
          <c:showSerName val="0"/>
          <c:showPercent val="0"/>
          <c:showBubbleSize val="0"/>
        </c:dLbls>
        <c:gapWidth val="150"/>
        <c:overlap val="-15"/>
        <c:axId val="-2065509152"/>
        <c:axId val="-2065506384"/>
      </c:barChart>
      <c:catAx>
        <c:axId val="-2065509152"/>
        <c:scaling>
          <c:orientation val="minMax"/>
        </c:scaling>
        <c:delete val="1"/>
        <c:axPos val="b"/>
        <c:numFmt formatCode="General" sourceLinked="1"/>
        <c:majorTickMark val="out"/>
        <c:minorTickMark val="none"/>
        <c:tickLblPos val="nextTo"/>
        <c:crossAx val="-2065506384"/>
        <c:crosses val="autoZero"/>
        <c:auto val="1"/>
        <c:lblAlgn val="ctr"/>
        <c:lblOffset val="100"/>
        <c:noMultiLvlLbl val="0"/>
      </c:catAx>
      <c:valAx>
        <c:axId val="-2065506384"/>
        <c:scaling>
          <c:orientation val="minMax"/>
          <c:max val="70000000"/>
          <c:min val="0"/>
        </c:scaling>
        <c:delete val="1"/>
        <c:axPos val="l"/>
        <c:numFmt formatCode="&quot;$&quot;#,##0" sourceLinked="0"/>
        <c:majorTickMark val="out"/>
        <c:minorTickMark val="none"/>
        <c:tickLblPos val="nextTo"/>
        <c:crossAx val="-2065509152"/>
        <c:crosses val="autoZero"/>
        <c:crossBetween val="between"/>
        <c:majorUnit val="500000000"/>
      </c:valAx>
      <c:spPr>
        <a:noFill/>
        <a:ln w="22225">
          <a:solidFill>
            <a:schemeClr val="tx1">
              <a:alpha val="0"/>
            </a:schemeClr>
          </a:solidFill>
        </a:ln>
        <a:effectLst/>
      </c:spPr>
    </c:plotArea>
    <c:legend>
      <c:legendPos val="r"/>
      <c:layout>
        <c:manualLayout>
          <c:xMode val="edge"/>
          <c:yMode val="edge"/>
          <c:x val="0.56814626541965496"/>
          <c:y val="0.29376362859741201"/>
          <c:w val="0.31636037820045798"/>
          <c:h val="0.228809955313623"/>
        </c:manualLayout>
      </c:layout>
      <c:overlay val="0"/>
    </c:legend>
    <c:plotVisOnly val="1"/>
    <c:dispBlanksAs val="gap"/>
    <c:showDLblsOverMax val="0"/>
  </c:chart>
  <c:spPr>
    <a:noFill/>
    <a:ln w="9525" cmpd="sng">
      <a:noFill/>
    </a:ln>
    <a:effectLst/>
  </c:spPr>
  <c:txPr>
    <a:bodyPr/>
    <a:lstStyle/>
    <a:p>
      <a:pPr>
        <a:defRPr sz="1200">
          <a:solidFill>
            <a:schemeClr val="tx1"/>
          </a:solidFil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400" b="1" i="0" baseline="0" dirty="0">
                <a:solidFill>
                  <a:schemeClr val="tx1"/>
                </a:solidFill>
                <a:effectLst/>
              </a:rPr>
              <a:t>Serious mental illness</a:t>
            </a:r>
          </a:p>
          <a:p>
            <a:pPr>
              <a:defRPr sz="1400">
                <a:solidFill>
                  <a:schemeClr val="tx1"/>
                </a:solidFill>
              </a:defRPr>
            </a:pPr>
            <a:r>
              <a:rPr lang="en-US" sz="1400" b="1" i="0" baseline="0" dirty="0">
                <a:solidFill>
                  <a:schemeClr val="tx1"/>
                </a:solidFill>
                <a:effectLst/>
              </a:rPr>
              <a:t>$50 million</a:t>
            </a:r>
            <a:endParaRPr lang="en-US" sz="1400" dirty="0">
              <a:solidFill>
                <a:schemeClr val="tx1"/>
              </a:solidFill>
              <a:effectLst/>
            </a:endParaRPr>
          </a:p>
        </c:rich>
      </c:tx>
      <c:layout>
        <c:manualLayout>
          <c:xMode val="edge"/>
          <c:yMode val="edge"/>
          <c:x val="0.14073555288626174"/>
          <c:y val="0.15669042192165628"/>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1598428453267166E-2"/>
          <c:y val="0.27801223764533034"/>
          <c:w val="0.78168315658042387"/>
          <c:h val="0.58579466842949557"/>
        </c:manualLayout>
      </c:layout>
      <c:pieChart>
        <c:varyColors val="1"/>
        <c:ser>
          <c:idx val="0"/>
          <c:order val="0"/>
          <c:tx>
            <c:strRef>
              <c:f>Sheet1!$B$1</c:f>
              <c:strCache>
                <c:ptCount val="1"/>
                <c:pt idx="0">
                  <c:v>Series 1</c:v>
                </c:pt>
              </c:strCache>
            </c:strRef>
          </c:tx>
          <c:spPr>
            <a:solidFill>
              <a:schemeClr val="accent3">
                <a:alpha val="70000"/>
              </a:schemeClr>
            </a:solidFill>
            <a:ln w="12700">
              <a:solidFill>
                <a:schemeClr val="bg1"/>
              </a:solidFill>
            </a:ln>
          </c:spPr>
          <c:dPt>
            <c:idx val="0"/>
            <c:bubble3D val="0"/>
            <c:spPr>
              <a:solidFill>
                <a:schemeClr val="accent3">
                  <a:lumMod val="75000"/>
                  <a:alpha val="70000"/>
                </a:schemeClr>
              </a:solidFill>
              <a:ln w="12700">
                <a:solidFill>
                  <a:schemeClr val="bg1"/>
                </a:solidFill>
              </a:ln>
              <a:effectLst/>
            </c:spPr>
            <c:extLst>
              <c:ext xmlns:c16="http://schemas.microsoft.com/office/drawing/2014/chart" uri="{C3380CC4-5D6E-409C-BE32-E72D297353CC}">
                <c16:uniqueId val="{00000001-DEC7-4007-89DB-9818BB62D53D}"/>
              </c:ext>
            </c:extLst>
          </c:dPt>
          <c:dPt>
            <c:idx val="1"/>
            <c:bubble3D val="0"/>
            <c:spPr>
              <a:solidFill>
                <a:schemeClr val="accent3">
                  <a:lumMod val="50000"/>
                  <a:alpha val="70000"/>
                </a:schemeClr>
              </a:solidFill>
              <a:ln w="12700">
                <a:solidFill>
                  <a:schemeClr val="bg1"/>
                </a:solidFill>
              </a:ln>
              <a:effectLst/>
            </c:spPr>
            <c:extLst>
              <c:ext xmlns:c16="http://schemas.microsoft.com/office/drawing/2014/chart" uri="{C3380CC4-5D6E-409C-BE32-E72D297353CC}">
                <c16:uniqueId val="{00000005-DEC7-4007-89DB-9818BB62D53D}"/>
              </c:ext>
            </c:extLst>
          </c:dPt>
          <c:dPt>
            <c:idx val="2"/>
            <c:bubble3D val="0"/>
            <c:spPr>
              <a:solidFill>
                <a:schemeClr val="accent3">
                  <a:lumMod val="20000"/>
                  <a:lumOff val="80000"/>
                  <a:alpha val="50000"/>
                </a:schemeClr>
              </a:solidFill>
              <a:ln w="12700">
                <a:solidFill>
                  <a:schemeClr val="bg1"/>
                </a:solidFill>
              </a:ln>
              <a:effectLst/>
            </c:spPr>
            <c:extLst>
              <c:ext xmlns:c16="http://schemas.microsoft.com/office/drawing/2014/chart" uri="{C3380CC4-5D6E-409C-BE32-E72D297353CC}">
                <c16:uniqueId val="{00000002-DEC7-4007-89DB-9818BB62D53D}"/>
              </c:ext>
            </c:extLst>
          </c:dPt>
          <c:dPt>
            <c:idx val="3"/>
            <c:bubble3D val="0"/>
            <c:spPr>
              <a:solidFill>
                <a:schemeClr val="accent3">
                  <a:lumMod val="60000"/>
                  <a:lumOff val="40000"/>
                  <a:alpha val="70000"/>
                </a:schemeClr>
              </a:solidFill>
              <a:ln w="12700">
                <a:solidFill>
                  <a:schemeClr val="bg1"/>
                </a:solidFill>
              </a:ln>
              <a:effectLst/>
            </c:spPr>
            <c:extLst>
              <c:ext xmlns:c16="http://schemas.microsoft.com/office/drawing/2014/chart" uri="{C3380CC4-5D6E-409C-BE32-E72D297353CC}">
                <c16:uniqueId val="{00000000-DEC7-4007-89DB-9818BB62D53D}"/>
              </c:ext>
            </c:extLst>
          </c:dPt>
          <c:dPt>
            <c:idx val="4"/>
            <c:bubble3D val="0"/>
            <c:spPr>
              <a:solidFill>
                <a:schemeClr val="accent3">
                  <a:lumMod val="40000"/>
                  <a:lumOff val="60000"/>
                  <a:alpha val="50000"/>
                </a:schemeClr>
              </a:solidFill>
              <a:ln w="12700">
                <a:solidFill>
                  <a:schemeClr val="bg1"/>
                </a:solidFill>
              </a:ln>
              <a:effectLst/>
            </c:spPr>
            <c:extLst>
              <c:ext xmlns:c16="http://schemas.microsoft.com/office/drawing/2014/chart" uri="{C3380CC4-5D6E-409C-BE32-E72D297353CC}">
                <c16:uniqueId val="{00000006-DEC7-4007-89DB-9818BB62D53D}"/>
              </c:ext>
            </c:extLst>
          </c:dPt>
          <c:dLbls>
            <c:dLbl>
              <c:idx val="0"/>
              <c:layout>
                <c:manualLayout>
                  <c:x val="-0.24994435312649826"/>
                  <c:y val="0.10614258532286981"/>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DEC7-4007-89DB-9818BB62D53D}"/>
                </c:ext>
              </c:extLst>
            </c:dLbl>
            <c:dLbl>
              <c:idx val="1"/>
              <c:layout>
                <c:manualLayout>
                  <c:x val="-0.11385745444200353"/>
                  <c:y val="-9.929336321061893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DEC7-4007-89DB-9818BB62D53D}"/>
                </c:ext>
              </c:extLst>
            </c:dLbl>
            <c:dLbl>
              <c:idx val="2"/>
              <c:layout>
                <c:manualLayout>
                  <c:x val="5.8544462181199394E-2"/>
                  <c:y val="2.2165649165950339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4117058631389843"/>
                      <c:h val="8.1479019399261263E-2"/>
                    </c:manualLayout>
                  </c15:layout>
                </c:ext>
                <c:ext xmlns:c16="http://schemas.microsoft.com/office/drawing/2014/chart" uri="{C3380CC4-5D6E-409C-BE32-E72D297353CC}">
                  <c16:uniqueId val="{00000002-DEC7-4007-89DB-9818BB62D53D}"/>
                </c:ext>
              </c:extLst>
            </c:dLbl>
            <c:dLbl>
              <c:idx val="3"/>
              <c:layout>
                <c:manualLayout>
                  <c:x val="0.13208872021410545"/>
                  <c:y val="-9.9144815755505697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3099972077781813"/>
                      <c:h val="8.1479019399261263E-2"/>
                    </c:manualLayout>
                  </c15:layout>
                </c:ext>
                <c:ext xmlns:c16="http://schemas.microsoft.com/office/drawing/2014/chart" uri="{C3380CC4-5D6E-409C-BE32-E72D297353CC}">
                  <c16:uniqueId val="{00000000-DEC7-4007-89DB-9818BB62D53D}"/>
                </c:ext>
              </c:extLst>
            </c:dLbl>
            <c:dLbl>
              <c:idx val="4"/>
              <c:layout>
                <c:manualLayout>
                  <c:x val="0.15461796610348078"/>
                  <c:y val="0.1302442865366901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5420841828536506"/>
                      <c:h val="0.11751781644124222"/>
                    </c:manualLayout>
                  </c15:layout>
                </c:ext>
                <c:ext xmlns:c16="http://schemas.microsoft.com/office/drawing/2014/chart" uri="{C3380CC4-5D6E-409C-BE32-E72D297353CC}">
                  <c16:uniqueId val="{00000006-DEC7-4007-89DB-9818BB62D53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Medicare</c:v>
                </c:pt>
                <c:pt idx="1">
                  <c:v>Other</c:v>
                </c:pt>
                <c:pt idx="2">
                  <c:v>Uninsured</c:v>
                </c:pt>
                <c:pt idx="3">
                  <c:v>Medicaid</c:v>
                </c:pt>
                <c:pt idx="4">
                  <c:v>Private insurance</c:v>
                </c:pt>
              </c:strCache>
            </c:strRef>
          </c:cat>
          <c:val>
            <c:numRef>
              <c:f>Sheet1!$B$2:$B$6</c:f>
              <c:numCache>
                <c:formatCode>0%</c:formatCode>
                <c:ptCount val="5"/>
                <c:pt idx="0">
                  <c:v>0.3558579123177627</c:v>
                </c:pt>
                <c:pt idx="1">
                  <c:v>0.11797624023519913</c:v>
                </c:pt>
                <c:pt idx="2">
                  <c:v>9.1315900685045165E-2</c:v>
                </c:pt>
                <c:pt idx="3">
                  <c:v>0.1781765416852647</c:v>
                </c:pt>
                <c:pt idx="4">
                  <c:v>0.25667340507672826</c:v>
                </c:pt>
              </c:numCache>
            </c:numRef>
          </c:val>
          <c:extLst>
            <c:ext xmlns:c16="http://schemas.microsoft.com/office/drawing/2014/chart" uri="{C3380CC4-5D6E-409C-BE32-E72D297353CC}">
              <c16:uniqueId val="{00000000-7000-474F-A425-A100A514604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400" b="1" dirty="0">
                <a:solidFill>
                  <a:schemeClr val="tx1"/>
                </a:solidFill>
              </a:rPr>
              <a:t>All hospitalizations</a:t>
            </a:r>
          </a:p>
          <a:p>
            <a:pPr>
              <a:defRPr>
                <a:solidFill>
                  <a:schemeClr val="tx1"/>
                </a:solidFill>
              </a:defRPr>
            </a:pPr>
            <a:r>
              <a:rPr lang="en-US" sz="1400" b="1" dirty="0">
                <a:solidFill>
                  <a:schemeClr val="tx1"/>
                </a:solidFill>
              </a:rPr>
              <a:t>$3</a:t>
            </a:r>
            <a:r>
              <a:rPr lang="en-US" sz="1400" b="1" baseline="0" dirty="0">
                <a:solidFill>
                  <a:schemeClr val="tx1"/>
                </a:solidFill>
              </a:rPr>
              <a:t> billion</a:t>
            </a:r>
            <a:endParaRPr lang="en-US" sz="1400" b="1" dirty="0">
              <a:solidFill>
                <a:schemeClr val="tx1"/>
              </a:solidFill>
            </a:endParaRPr>
          </a:p>
        </c:rich>
      </c:tx>
      <c:layout>
        <c:manualLayout>
          <c:xMode val="edge"/>
          <c:yMode val="edge"/>
          <c:x val="0.19731092460615812"/>
          <c:y val="0.1634129154483864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8.6723630934002524E-2"/>
          <c:y val="0.27857877943141796"/>
          <c:w val="0.83527777992681251"/>
          <c:h val="0.59926672333262443"/>
        </c:manualLayout>
      </c:layout>
      <c:pieChart>
        <c:varyColors val="1"/>
        <c:ser>
          <c:idx val="0"/>
          <c:order val="0"/>
          <c:tx>
            <c:strRef>
              <c:f>Sheet1!$B$1</c:f>
              <c:strCache>
                <c:ptCount val="1"/>
                <c:pt idx="0">
                  <c:v>Sales</c:v>
                </c:pt>
              </c:strCache>
            </c:strRef>
          </c:tx>
          <c:spPr>
            <a:solidFill>
              <a:schemeClr val="accent3">
                <a:lumMod val="75000"/>
              </a:schemeClr>
            </a:solidFill>
            <a:ln w="12700"/>
          </c:spPr>
          <c:dPt>
            <c:idx val="0"/>
            <c:bubble3D val="0"/>
            <c:spPr>
              <a:solidFill>
                <a:schemeClr val="accent3">
                  <a:lumMod val="75000"/>
                  <a:alpha val="70000"/>
                </a:schemeClr>
              </a:solidFill>
              <a:ln w="12700">
                <a:solidFill>
                  <a:schemeClr val="lt1"/>
                </a:solidFill>
              </a:ln>
              <a:effectLst/>
            </c:spPr>
            <c:extLst>
              <c:ext xmlns:c16="http://schemas.microsoft.com/office/drawing/2014/chart" uri="{C3380CC4-5D6E-409C-BE32-E72D297353CC}">
                <c16:uniqueId val="{00000001-ABF6-405A-B066-051DB59D3F48}"/>
              </c:ext>
            </c:extLst>
          </c:dPt>
          <c:dPt>
            <c:idx val="1"/>
            <c:bubble3D val="0"/>
            <c:spPr>
              <a:solidFill>
                <a:schemeClr val="accent3">
                  <a:lumMod val="50000"/>
                  <a:alpha val="70000"/>
                </a:schemeClr>
              </a:solidFill>
              <a:ln w="12700">
                <a:solidFill>
                  <a:schemeClr val="lt1"/>
                </a:solidFill>
              </a:ln>
              <a:effectLst/>
            </c:spPr>
            <c:extLst>
              <c:ext xmlns:c16="http://schemas.microsoft.com/office/drawing/2014/chart" uri="{C3380CC4-5D6E-409C-BE32-E72D297353CC}">
                <c16:uniqueId val="{00000002-ABF6-405A-B066-051DB59D3F48}"/>
              </c:ext>
            </c:extLst>
          </c:dPt>
          <c:dPt>
            <c:idx val="2"/>
            <c:bubble3D val="0"/>
            <c:spPr>
              <a:solidFill>
                <a:schemeClr val="accent3">
                  <a:lumMod val="20000"/>
                  <a:lumOff val="80000"/>
                  <a:alpha val="50000"/>
                </a:schemeClr>
              </a:solidFill>
              <a:ln w="12700">
                <a:solidFill>
                  <a:schemeClr val="lt1"/>
                </a:solidFill>
              </a:ln>
              <a:effectLst/>
            </c:spPr>
            <c:extLst>
              <c:ext xmlns:c16="http://schemas.microsoft.com/office/drawing/2014/chart" uri="{C3380CC4-5D6E-409C-BE32-E72D297353CC}">
                <c16:uniqueId val="{00000003-ABF6-405A-B066-051DB59D3F48}"/>
              </c:ext>
            </c:extLst>
          </c:dPt>
          <c:dPt>
            <c:idx val="3"/>
            <c:bubble3D val="0"/>
            <c:spPr>
              <a:solidFill>
                <a:schemeClr val="accent3">
                  <a:lumMod val="60000"/>
                  <a:lumOff val="40000"/>
                  <a:alpha val="70000"/>
                </a:schemeClr>
              </a:solidFill>
              <a:ln w="12700">
                <a:solidFill>
                  <a:schemeClr val="lt1"/>
                </a:solidFill>
              </a:ln>
              <a:effectLst/>
            </c:spPr>
            <c:extLst>
              <c:ext xmlns:c16="http://schemas.microsoft.com/office/drawing/2014/chart" uri="{C3380CC4-5D6E-409C-BE32-E72D297353CC}">
                <c16:uniqueId val="{00000004-ABF6-405A-B066-051DB59D3F48}"/>
              </c:ext>
            </c:extLst>
          </c:dPt>
          <c:dPt>
            <c:idx val="4"/>
            <c:bubble3D val="0"/>
            <c:spPr>
              <a:solidFill>
                <a:schemeClr val="accent3">
                  <a:lumMod val="40000"/>
                  <a:lumOff val="60000"/>
                  <a:alpha val="50000"/>
                </a:schemeClr>
              </a:solidFill>
              <a:ln w="12700">
                <a:solidFill>
                  <a:schemeClr val="lt1"/>
                </a:solidFill>
              </a:ln>
              <a:effectLst/>
            </c:spPr>
            <c:extLst>
              <c:ext xmlns:c16="http://schemas.microsoft.com/office/drawing/2014/chart" uri="{C3380CC4-5D6E-409C-BE32-E72D297353CC}">
                <c16:uniqueId val="{00000005-ABF6-405A-B066-051DB59D3F48}"/>
              </c:ext>
            </c:extLst>
          </c:dPt>
          <c:dLbls>
            <c:dLbl>
              <c:idx val="0"/>
              <c:layout>
                <c:manualLayout>
                  <c:x val="-0.14291453882926686"/>
                  <c:y val="2.4857079927005424E-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30664032966035948"/>
                      <c:h val="8.8114807349620128E-2"/>
                    </c:manualLayout>
                  </c15:layout>
                </c:ext>
                <c:ext xmlns:c16="http://schemas.microsoft.com/office/drawing/2014/chart" uri="{C3380CC4-5D6E-409C-BE32-E72D297353CC}">
                  <c16:uniqueId val="{00000001-ABF6-405A-B066-051DB59D3F48}"/>
                </c:ext>
              </c:extLst>
            </c:dLbl>
            <c:dLbl>
              <c:idx val="1"/>
              <c:layout>
                <c:manualLayout>
                  <c:x val="1.9583957823279444E-2"/>
                  <c:y val="2.7167870250599271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ABF6-405A-B066-051DB59D3F48}"/>
                </c:ext>
              </c:extLst>
            </c:dLbl>
            <c:dLbl>
              <c:idx val="2"/>
              <c:layout>
                <c:manualLayout>
                  <c:x val="4.4660848331055745E-3"/>
                  <c:y val="1.4756864944536238E-3"/>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8024682327737482"/>
                      <c:h val="9.3218528002091045E-2"/>
                    </c:manualLayout>
                  </c15:layout>
                </c:ext>
                <c:ext xmlns:c16="http://schemas.microsoft.com/office/drawing/2014/chart" uri="{C3380CC4-5D6E-409C-BE32-E72D297353CC}">
                  <c16:uniqueId val="{00000003-ABF6-405A-B066-051DB59D3F48}"/>
                </c:ext>
              </c:extLst>
            </c:dLbl>
            <c:dLbl>
              <c:idx val="3"/>
              <c:layout>
                <c:manualLayout>
                  <c:x val="0.12951646016006166"/>
                  <c:y val="-9.7090785878116717E-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7131465361116369"/>
                      <c:h val="0.10653881252272251"/>
                    </c:manualLayout>
                  </c15:layout>
                </c:ext>
                <c:ext xmlns:c16="http://schemas.microsoft.com/office/drawing/2014/chart" uri="{C3380CC4-5D6E-409C-BE32-E72D297353CC}">
                  <c16:uniqueId val="{00000004-ABF6-405A-B066-051DB59D3F48}"/>
                </c:ext>
              </c:extLst>
            </c:dLbl>
            <c:dLbl>
              <c:idx val="4"/>
              <c:layout>
                <c:manualLayout>
                  <c:x val="0.16524513882490624"/>
                  <c:y val="0.1590514532446559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30704333227600827"/>
                      <c:h val="0.15139725990071096"/>
                    </c:manualLayout>
                  </c15:layout>
                </c:ext>
                <c:ext xmlns:c16="http://schemas.microsoft.com/office/drawing/2014/chart" uri="{C3380CC4-5D6E-409C-BE32-E72D297353CC}">
                  <c16:uniqueId val="{00000005-ABF6-405A-B066-051DB59D3F4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Medicare</c:v>
                </c:pt>
                <c:pt idx="1">
                  <c:v>Other</c:v>
                </c:pt>
                <c:pt idx="2">
                  <c:v>Uninsured</c:v>
                </c:pt>
                <c:pt idx="3">
                  <c:v>Medicaid</c:v>
                </c:pt>
                <c:pt idx="4">
                  <c:v>Private insurance</c:v>
                </c:pt>
              </c:strCache>
            </c:strRef>
          </c:cat>
          <c:val>
            <c:numRef>
              <c:f>Sheet1!$B$2:$B$6</c:f>
              <c:numCache>
                <c:formatCode>0%</c:formatCode>
                <c:ptCount val="5"/>
                <c:pt idx="0">
                  <c:v>0.4935119307436544</c:v>
                </c:pt>
                <c:pt idx="1">
                  <c:v>5.9256273987361413E-2</c:v>
                </c:pt>
                <c:pt idx="2">
                  <c:v>4.1790835510416596E-2</c:v>
                </c:pt>
                <c:pt idx="3">
                  <c:v>9.7583600142647636E-2</c:v>
                </c:pt>
                <c:pt idx="4">
                  <c:v>0.30785735961591998</c:v>
                </c:pt>
              </c:numCache>
            </c:numRef>
          </c:val>
          <c:extLst>
            <c:ext xmlns:c16="http://schemas.microsoft.com/office/drawing/2014/chart" uri="{C3380CC4-5D6E-409C-BE32-E72D297353CC}">
              <c16:uniqueId val="{00000000-ABF6-405A-B066-051DB59D3F4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sz="1600" b="1" dirty="0">
                <a:solidFill>
                  <a:srgbClr val="000000"/>
                </a:solidFill>
              </a:rPr>
              <a:t>Number of behavioral health</a:t>
            </a:r>
            <a:r>
              <a:rPr lang="en-US" sz="1600" b="1" baseline="0" dirty="0">
                <a:solidFill>
                  <a:srgbClr val="000000"/>
                </a:solidFill>
              </a:rPr>
              <a:t> care professionals</a:t>
            </a:r>
          </a:p>
          <a:p>
            <a:pPr>
              <a:defRPr b="1"/>
            </a:pPr>
            <a:r>
              <a:rPr lang="en-US" sz="1600" b="0" baseline="0" dirty="0">
                <a:solidFill>
                  <a:srgbClr val="000000"/>
                </a:solidFill>
              </a:rPr>
              <a:t>per 10,000 residents</a:t>
            </a:r>
          </a:p>
        </c:rich>
      </c:tx>
      <c:layout>
        <c:manualLayout>
          <c:xMode val="edge"/>
          <c:yMode val="edge"/>
          <c:x val="0.11891666666666667"/>
          <c:y val="7.3601896867349526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3041994750656194E-2"/>
          <c:y val="0.23309668212551601"/>
          <c:w val="0.88487467191601099"/>
          <c:h val="0.67933238248724526"/>
        </c:manualLayout>
      </c:layout>
      <c:barChart>
        <c:barDir val="col"/>
        <c:grouping val="clustered"/>
        <c:varyColors val="0"/>
        <c:ser>
          <c:idx val="0"/>
          <c:order val="0"/>
          <c:tx>
            <c:strRef>
              <c:f>Sheet1!$B$1</c:f>
              <c:strCache>
                <c:ptCount val="1"/>
                <c:pt idx="0">
                  <c:v>Series 1</c:v>
                </c:pt>
              </c:strCache>
            </c:strRef>
          </c:tx>
          <c:spPr>
            <a:solidFill>
              <a:schemeClr val="accent3">
                <a:alpha val="40000"/>
              </a:schemeClr>
            </a:solidFill>
            <a:ln>
              <a:noFill/>
            </a:ln>
            <a:effectLst/>
          </c:spPr>
          <c:invertIfNegative val="0"/>
          <c:dPt>
            <c:idx val="0"/>
            <c:invertIfNegative val="0"/>
            <c:bubble3D val="0"/>
            <c:spPr>
              <a:solidFill>
                <a:schemeClr val="accent3">
                  <a:alpha val="40000"/>
                </a:schemeClr>
              </a:solidFill>
              <a:ln>
                <a:noFill/>
              </a:ln>
              <a:effectLst/>
            </c:spPr>
            <c:extLst>
              <c:ext xmlns:c16="http://schemas.microsoft.com/office/drawing/2014/chart" uri="{C3380CC4-5D6E-409C-BE32-E72D297353CC}">
                <c16:uniqueId val="{00000006-6800-42E9-A9BB-39EFFD5197E7}"/>
              </c:ext>
            </c:extLst>
          </c:dPt>
          <c:dPt>
            <c:idx val="18"/>
            <c:invertIfNegative val="0"/>
            <c:bubble3D val="0"/>
            <c:spPr>
              <a:solidFill>
                <a:schemeClr val="accent3">
                  <a:alpha val="40000"/>
                </a:schemeClr>
              </a:solidFill>
              <a:ln>
                <a:noFill/>
              </a:ln>
              <a:effectLst/>
            </c:spPr>
            <c:extLst>
              <c:ext xmlns:c16="http://schemas.microsoft.com/office/drawing/2014/chart" uri="{C3380CC4-5D6E-409C-BE32-E72D297353CC}">
                <c16:uniqueId val="{00000008-EBFA-4AEC-88A0-01F6AF0D9E31}"/>
              </c:ext>
            </c:extLst>
          </c:dPt>
          <c:dPt>
            <c:idx val="24"/>
            <c:invertIfNegative val="0"/>
            <c:bubble3D val="0"/>
            <c:spPr>
              <a:solidFill>
                <a:schemeClr val="accent3">
                  <a:alpha val="40000"/>
                </a:schemeClr>
              </a:solidFill>
              <a:ln>
                <a:noFill/>
              </a:ln>
              <a:effectLst/>
            </c:spPr>
            <c:extLst>
              <c:ext xmlns:c16="http://schemas.microsoft.com/office/drawing/2014/chart" uri="{C3380CC4-5D6E-409C-BE32-E72D297353CC}">
                <c16:uniqueId val="{0000000B-D2F4-47A7-A829-F4F2F81974F3}"/>
              </c:ext>
            </c:extLst>
          </c:dPt>
          <c:dPt>
            <c:idx val="25"/>
            <c:invertIfNegative val="0"/>
            <c:bubble3D val="0"/>
            <c:spPr>
              <a:solidFill>
                <a:schemeClr val="accent3">
                  <a:alpha val="40000"/>
                </a:schemeClr>
              </a:solidFill>
              <a:ln>
                <a:noFill/>
              </a:ln>
              <a:effectLst/>
            </c:spPr>
            <c:extLst>
              <c:ext xmlns:c16="http://schemas.microsoft.com/office/drawing/2014/chart" uri="{C3380CC4-5D6E-409C-BE32-E72D297353CC}">
                <c16:uniqueId val="{00000001-680C-434D-902E-14850CA03CD0}"/>
              </c:ext>
            </c:extLst>
          </c:dPt>
          <c:dPt>
            <c:idx val="29"/>
            <c:invertIfNegative val="0"/>
            <c:bubble3D val="0"/>
            <c:spPr>
              <a:solidFill>
                <a:schemeClr val="accent3">
                  <a:alpha val="40000"/>
                </a:schemeClr>
              </a:solidFill>
              <a:ln>
                <a:noFill/>
              </a:ln>
              <a:effectLst/>
            </c:spPr>
            <c:extLst>
              <c:ext xmlns:c16="http://schemas.microsoft.com/office/drawing/2014/chart" uri="{C3380CC4-5D6E-409C-BE32-E72D297353CC}">
                <c16:uniqueId val="{00000003-680C-434D-902E-14850CA03CD0}"/>
              </c:ext>
            </c:extLst>
          </c:dPt>
          <c:dPt>
            <c:idx val="31"/>
            <c:invertIfNegative val="0"/>
            <c:bubble3D val="0"/>
            <c:spPr>
              <a:solidFill>
                <a:schemeClr val="accent3"/>
              </a:solidFill>
              <a:ln>
                <a:noFill/>
              </a:ln>
              <a:effectLst/>
            </c:spPr>
            <c:extLst>
              <c:ext xmlns:c16="http://schemas.microsoft.com/office/drawing/2014/chart" uri="{C3380CC4-5D6E-409C-BE32-E72D297353CC}">
                <c16:uniqueId val="{0000000E-BA58-45BE-9348-9C35F140E3ED}"/>
              </c:ext>
            </c:extLst>
          </c:dPt>
          <c:dPt>
            <c:idx val="32"/>
            <c:invertIfNegative val="0"/>
            <c:bubble3D val="0"/>
            <c:spPr>
              <a:solidFill>
                <a:schemeClr val="accent3">
                  <a:alpha val="40000"/>
                </a:schemeClr>
              </a:solidFill>
              <a:ln>
                <a:noFill/>
              </a:ln>
              <a:effectLst/>
            </c:spPr>
            <c:extLst>
              <c:ext xmlns:c16="http://schemas.microsoft.com/office/drawing/2014/chart" uri="{C3380CC4-5D6E-409C-BE32-E72D297353CC}">
                <c16:uniqueId val="{0000000C-D2F4-47A7-A829-F4F2F81974F3}"/>
              </c:ext>
            </c:extLst>
          </c:dPt>
          <c:dPt>
            <c:idx val="35"/>
            <c:invertIfNegative val="0"/>
            <c:bubble3D val="0"/>
            <c:spPr>
              <a:solidFill>
                <a:schemeClr val="accent3">
                  <a:alpha val="40000"/>
                </a:schemeClr>
              </a:solidFill>
              <a:ln>
                <a:noFill/>
              </a:ln>
              <a:effectLst/>
            </c:spPr>
            <c:extLst>
              <c:ext xmlns:c16="http://schemas.microsoft.com/office/drawing/2014/chart" uri="{C3380CC4-5D6E-409C-BE32-E72D297353CC}">
                <c16:uniqueId val="{00000004-D776-4B42-9578-FE1F1C1089E1}"/>
              </c:ext>
            </c:extLst>
          </c:dPt>
          <c:dLbls>
            <c:dLbl>
              <c:idx val="3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A58-45BE-9348-9C35F140E3ED}"/>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Sheet1!$A$2:$A$52</c:f>
              <c:strCache>
                <c:ptCount val="51"/>
                <c:pt idx="0">
                  <c:v>MA</c:v>
                </c:pt>
                <c:pt idx="1">
                  <c:v>DC</c:v>
                </c:pt>
                <c:pt idx="2">
                  <c:v>ME</c:v>
                </c:pt>
                <c:pt idx="3">
                  <c:v>OR</c:v>
                </c:pt>
                <c:pt idx="4">
                  <c:v>VT</c:v>
                </c:pt>
                <c:pt idx="5">
                  <c:v>OK</c:v>
                </c:pt>
                <c:pt idx="6">
                  <c:v>NM</c:v>
                </c:pt>
                <c:pt idx="7">
                  <c:v>RI</c:v>
                </c:pt>
                <c:pt idx="8">
                  <c:v>AK</c:v>
                </c:pt>
                <c:pt idx="9">
                  <c:v>CT</c:v>
                </c:pt>
                <c:pt idx="10">
                  <c:v>CO</c:v>
                </c:pt>
                <c:pt idx="11">
                  <c:v>CA</c:v>
                </c:pt>
                <c:pt idx="12">
                  <c:v>WY</c:v>
                </c:pt>
                <c:pt idx="13">
                  <c:v>WA</c:v>
                </c:pt>
                <c:pt idx="14">
                  <c:v>UT</c:v>
                </c:pt>
                <c:pt idx="15">
                  <c:v>NH</c:v>
                </c:pt>
                <c:pt idx="16">
                  <c:v>MT</c:v>
                </c:pt>
                <c:pt idx="17">
                  <c:v>NY</c:v>
                </c:pt>
                <c:pt idx="18">
                  <c:v>NE</c:v>
                </c:pt>
                <c:pt idx="19">
                  <c:v>MI</c:v>
                </c:pt>
                <c:pt idx="20">
                  <c:v>DE</c:v>
                </c:pt>
                <c:pt idx="21">
                  <c:v>HI</c:v>
                </c:pt>
                <c:pt idx="22">
                  <c:v>MD</c:v>
                </c:pt>
                <c:pt idx="23">
                  <c:v>NC</c:v>
                </c:pt>
                <c:pt idx="24">
                  <c:v>AR</c:v>
                </c:pt>
                <c:pt idx="25">
                  <c:v>MN</c:v>
                </c:pt>
                <c:pt idx="26">
                  <c:v>ID</c:v>
                </c:pt>
                <c:pt idx="27">
                  <c:v>KY</c:v>
                </c:pt>
                <c:pt idx="28">
                  <c:v>NV</c:v>
                </c:pt>
                <c:pt idx="29">
                  <c:v>NJ</c:v>
                </c:pt>
                <c:pt idx="30">
                  <c:v>IL</c:v>
                </c:pt>
                <c:pt idx="31">
                  <c:v>KS</c:v>
                </c:pt>
                <c:pt idx="32">
                  <c:v>LA</c:v>
                </c:pt>
                <c:pt idx="33">
                  <c:v>WI</c:v>
                </c:pt>
                <c:pt idx="34">
                  <c:v>PA</c:v>
                </c:pt>
                <c:pt idx="35">
                  <c:v>OH</c:v>
                </c:pt>
                <c:pt idx="36">
                  <c:v>MO</c:v>
                </c:pt>
                <c:pt idx="37">
                  <c:v>ND</c:v>
                </c:pt>
                <c:pt idx="38">
                  <c:v>SD</c:v>
                </c:pt>
                <c:pt idx="39">
                  <c:v>SC</c:v>
                </c:pt>
                <c:pt idx="40">
                  <c:v>IN</c:v>
                </c:pt>
                <c:pt idx="41">
                  <c:v>VA</c:v>
                </c:pt>
                <c:pt idx="42">
                  <c:v>FL</c:v>
                </c:pt>
                <c:pt idx="43">
                  <c:v>TN</c:v>
                </c:pt>
                <c:pt idx="44">
                  <c:v>IA</c:v>
                </c:pt>
                <c:pt idx="45">
                  <c:v>MS</c:v>
                </c:pt>
                <c:pt idx="46">
                  <c:v>AZ</c:v>
                </c:pt>
                <c:pt idx="47">
                  <c:v>GA</c:v>
                </c:pt>
                <c:pt idx="48">
                  <c:v>WV</c:v>
                </c:pt>
                <c:pt idx="49">
                  <c:v>TX</c:v>
                </c:pt>
                <c:pt idx="50">
                  <c:v>AL</c:v>
                </c:pt>
              </c:strCache>
            </c:strRef>
          </c:cat>
          <c:val>
            <c:numRef>
              <c:f>Sheet1!$B$2:$B$52</c:f>
              <c:numCache>
                <c:formatCode>0.0</c:formatCode>
                <c:ptCount val="51"/>
                <c:pt idx="0">
                  <c:v>50</c:v>
                </c:pt>
                <c:pt idx="1">
                  <c:v>43.478260869565219</c:v>
                </c:pt>
                <c:pt idx="2">
                  <c:v>41.666666666666664</c:v>
                </c:pt>
                <c:pt idx="3">
                  <c:v>40</c:v>
                </c:pt>
                <c:pt idx="4">
                  <c:v>38.46153846153846</c:v>
                </c:pt>
                <c:pt idx="5">
                  <c:v>37.037037037037038</c:v>
                </c:pt>
                <c:pt idx="6">
                  <c:v>35.714285714285715</c:v>
                </c:pt>
                <c:pt idx="7">
                  <c:v>34.482758620689658</c:v>
                </c:pt>
                <c:pt idx="8">
                  <c:v>33.333333333333336</c:v>
                </c:pt>
                <c:pt idx="9">
                  <c:v>32.258064516129032</c:v>
                </c:pt>
                <c:pt idx="10">
                  <c:v>28.571428571428573</c:v>
                </c:pt>
                <c:pt idx="11">
                  <c:v>28.571428571428573</c:v>
                </c:pt>
                <c:pt idx="12">
                  <c:v>28.571428571428573</c:v>
                </c:pt>
                <c:pt idx="13">
                  <c:v>27.777777777777779</c:v>
                </c:pt>
                <c:pt idx="14">
                  <c:v>26.315789473684209</c:v>
                </c:pt>
                <c:pt idx="15">
                  <c:v>25.641025641025642</c:v>
                </c:pt>
                <c:pt idx="16">
                  <c:v>24.390243902439025</c:v>
                </c:pt>
                <c:pt idx="17">
                  <c:v>23.80952380952381</c:v>
                </c:pt>
                <c:pt idx="18">
                  <c:v>22.727272727272727</c:v>
                </c:pt>
                <c:pt idx="19">
                  <c:v>21.739130434782609</c:v>
                </c:pt>
                <c:pt idx="20">
                  <c:v>21.739130434782609</c:v>
                </c:pt>
                <c:pt idx="21">
                  <c:v>21.276595744680851</c:v>
                </c:pt>
                <c:pt idx="22">
                  <c:v>20.408163265306122</c:v>
                </c:pt>
                <c:pt idx="23">
                  <c:v>20.408163265306122</c:v>
                </c:pt>
                <c:pt idx="24">
                  <c:v>19.607843137254903</c:v>
                </c:pt>
                <c:pt idx="25">
                  <c:v>19.607843137254903</c:v>
                </c:pt>
                <c:pt idx="26">
                  <c:v>18.181818181818183</c:v>
                </c:pt>
                <c:pt idx="27">
                  <c:v>17.857142857142858</c:v>
                </c:pt>
                <c:pt idx="28">
                  <c:v>17.241379310344829</c:v>
                </c:pt>
                <c:pt idx="29">
                  <c:v>17.241379310344829</c:v>
                </c:pt>
                <c:pt idx="30">
                  <c:v>17.241379310344829</c:v>
                </c:pt>
                <c:pt idx="31">
                  <c:v>17.241379310344829</c:v>
                </c:pt>
                <c:pt idx="32">
                  <c:v>16.666666666666668</c:v>
                </c:pt>
                <c:pt idx="33">
                  <c:v>16.666666666666668</c:v>
                </c:pt>
                <c:pt idx="34">
                  <c:v>16.666666666666668</c:v>
                </c:pt>
                <c:pt idx="35">
                  <c:v>15.873015873015873</c:v>
                </c:pt>
                <c:pt idx="36">
                  <c:v>15.873015873015873</c:v>
                </c:pt>
                <c:pt idx="37">
                  <c:v>15.625</c:v>
                </c:pt>
                <c:pt idx="38">
                  <c:v>15.151515151515152</c:v>
                </c:pt>
                <c:pt idx="39">
                  <c:v>14.705882352941176</c:v>
                </c:pt>
                <c:pt idx="40">
                  <c:v>13.698630136986301</c:v>
                </c:pt>
                <c:pt idx="41">
                  <c:v>13.698630136986301</c:v>
                </c:pt>
                <c:pt idx="42">
                  <c:v>13.333333333333334</c:v>
                </c:pt>
                <c:pt idx="43">
                  <c:v>12.820512820512821</c:v>
                </c:pt>
                <c:pt idx="44">
                  <c:v>12.195121951219512</c:v>
                </c:pt>
                <c:pt idx="45">
                  <c:v>12.195121951219512</c:v>
                </c:pt>
                <c:pt idx="46">
                  <c:v>11.764705882352942</c:v>
                </c:pt>
                <c:pt idx="47">
                  <c:v>11.111111111111111</c:v>
                </c:pt>
                <c:pt idx="48">
                  <c:v>10.526315789473685</c:v>
                </c:pt>
                <c:pt idx="49">
                  <c:v>9.3457943925233646</c:v>
                </c:pt>
                <c:pt idx="50">
                  <c:v>7.9365079365079367</c:v>
                </c:pt>
              </c:numCache>
            </c:numRef>
          </c:val>
          <c:extLst>
            <c:ext xmlns:c16="http://schemas.microsoft.com/office/drawing/2014/chart" uri="{C3380CC4-5D6E-409C-BE32-E72D297353CC}">
              <c16:uniqueId val="{00000004-680C-434D-902E-14850CA03CD0}"/>
            </c:ext>
          </c:extLst>
        </c:ser>
        <c:dLbls>
          <c:showLegendKey val="0"/>
          <c:showVal val="0"/>
          <c:showCatName val="0"/>
          <c:showSerName val="0"/>
          <c:showPercent val="0"/>
          <c:showBubbleSize val="0"/>
        </c:dLbls>
        <c:gapWidth val="40"/>
        <c:axId val="-2120977312"/>
        <c:axId val="-2121041888"/>
      </c:barChart>
      <c:catAx>
        <c:axId val="-212097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75000"/>
                    <a:lumOff val="25000"/>
                  </a:schemeClr>
                </a:solidFill>
                <a:latin typeface="+mn-lt"/>
                <a:ea typeface="+mn-ea"/>
                <a:cs typeface="+mn-cs"/>
              </a:defRPr>
            </a:pPr>
            <a:endParaRPr lang="en-US"/>
          </a:p>
        </c:txPr>
        <c:crossAx val="-2121041888"/>
        <c:crosses val="autoZero"/>
        <c:auto val="1"/>
        <c:lblAlgn val="ctr"/>
        <c:lblOffset val="100"/>
        <c:noMultiLvlLbl val="0"/>
      </c:catAx>
      <c:valAx>
        <c:axId val="-2121041888"/>
        <c:scaling>
          <c:orientation val="minMax"/>
          <c:max val="60"/>
          <c:min val="0"/>
        </c:scaling>
        <c:delete val="0"/>
        <c:axPos val="l"/>
        <c:majorGridlines>
          <c:spPr>
            <a:ln w="9525" cap="flat" cmpd="sng" algn="ctr">
              <a:solidFill>
                <a:schemeClr val="bg1">
                  <a:lumMod val="85000"/>
                  <a:alpha val="7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120977312"/>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800"/>
            </a:pPr>
            <a:r>
              <a:rPr lang="en-US" sz="1400" dirty="0"/>
              <a:t>Behavioral health</a:t>
            </a:r>
            <a:r>
              <a:rPr lang="en-US" sz="1400" baseline="0" dirty="0"/>
              <a:t> care professional</a:t>
            </a:r>
            <a:r>
              <a:rPr lang="en-US" sz="1400" dirty="0"/>
              <a:t>s</a:t>
            </a:r>
          </a:p>
        </c:rich>
      </c:tx>
      <c:layout>
        <c:manualLayout>
          <c:xMode val="edge"/>
          <c:yMode val="edge"/>
          <c:x val="0.35893530406178698"/>
          <c:y val="5.8038671381064902E-2"/>
        </c:manualLayout>
      </c:layout>
      <c:overlay val="0"/>
      <c:spPr>
        <a:noFill/>
        <a:ln>
          <a:noFill/>
        </a:ln>
        <a:effectLst/>
      </c:spPr>
    </c:title>
    <c:autoTitleDeleted val="0"/>
    <c:plotArea>
      <c:layout>
        <c:manualLayout>
          <c:layoutTarget val="inner"/>
          <c:xMode val="edge"/>
          <c:yMode val="edge"/>
          <c:x val="0.30911755185710299"/>
          <c:y val="0.16927029439053501"/>
          <c:w val="0.63974040849349101"/>
          <c:h val="0.67437218948870603"/>
        </c:manualLayout>
      </c:layout>
      <c:barChart>
        <c:barDir val="bar"/>
        <c:grouping val="clustered"/>
        <c:varyColors val="0"/>
        <c:ser>
          <c:idx val="0"/>
          <c:order val="0"/>
          <c:tx>
            <c:strRef>
              <c:f>Sheet1!$B$1</c:f>
              <c:strCache>
                <c:ptCount val="1"/>
                <c:pt idx="0">
                  <c:v>Kansas</c:v>
                </c:pt>
              </c:strCache>
            </c:strRef>
          </c:tx>
          <c:spPr>
            <a:solidFill>
              <a:schemeClr val="accent5"/>
            </a:solidFill>
            <a:ln>
              <a:noFill/>
            </a:ln>
            <a:effectLst/>
          </c:spPr>
          <c:invertIfNegative val="0"/>
          <c:cat>
            <c:strRef>
              <c:f>Sheet1!$A$5:$A$11</c:f>
              <c:strCache>
                <c:ptCount val="5"/>
                <c:pt idx="0">
                  <c:v>Psychiatric care beds</c:v>
                </c:pt>
                <c:pt idx="2">
                  <c:v>Primary care physicians</c:v>
                </c:pt>
                <c:pt idx="3">
                  <c:v>Psychologists</c:v>
                </c:pt>
                <c:pt idx="4">
                  <c:v>Psychiatrists</c:v>
                </c:pt>
              </c:strCache>
            </c:strRef>
          </c:cat>
          <c:val>
            <c:numRef>
              <c:f>Sheet1!$B$5:$B$11</c:f>
              <c:numCache>
                <c:formatCode>General</c:formatCode>
                <c:ptCount val="5"/>
                <c:pt idx="0">
                  <c:v>1.3545</c:v>
                </c:pt>
                <c:pt idx="2">
                  <c:v>7.5328999999999997</c:v>
                </c:pt>
                <c:pt idx="3">
                  <c:v>3.7837000000000001</c:v>
                </c:pt>
                <c:pt idx="4">
                  <c:v>0.86040000000000005</c:v>
                </c:pt>
              </c:numCache>
            </c:numRef>
          </c:val>
          <c:extLst>
            <c:ext xmlns:c16="http://schemas.microsoft.com/office/drawing/2014/chart" uri="{C3380CC4-5D6E-409C-BE32-E72D297353CC}">
              <c16:uniqueId val="{00000000-724E-4CC9-AB7C-167A137DD113}"/>
            </c:ext>
          </c:extLst>
        </c:ser>
        <c:ser>
          <c:idx val="1"/>
          <c:order val="1"/>
          <c:tx>
            <c:strRef>
              <c:f>Sheet1!$C$1</c:f>
              <c:strCache>
                <c:ptCount val="1"/>
                <c:pt idx="0">
                  <c:v>U.S. average</c:v>
                </c:pt>
              </c:strCache>
            </c:strRef>
          </c:tx>
          <c:spPr>
            <a:solidFill>
              <a:schemeClr val="tx2"/>
            </a:solidFill>
            <a:ln>
              <a:noFill/>
            </a:ln>
            <a:effectLst/>
          </c:spPr>
          <c:invertIfNegative val="0"/>
          <c:cat>
            <c:strRef>
              <c:f>Sheet1!$A$5:$A$11</c:f>
              <c:strCache>
                <c:ptCount val="5"/>
                <c:pt idx="0">
                  <c:v>Psychiatric care beds</c:v>
                </c:pt>
                <c:pt idx="2">
                  <c:v>Primary care physicians</c:v>
                </c:pt>
                <c:pt idx="3">
                  <c:v>Psychologists</c:v>
                </c:pt>
                <c:pt idx="4">
                  <c:v>Psychiatrists</c:v>
                </c:pt>
              </c:strCache>
            </c:strRef>
          </c:cat>
          <c:val>
            <c:numRef>
              <c:f>Sheet1!$C$5:$C$11</c:f>
              <c:numCache>
                <c:formatCode>General</c:formatCode>
                <c:ptCount val="5"/>
                <c:pt idx="0">
                  <c:v>1.2408232075277383</c:v>
                </c:pt>
                <c:pt idx="2">
                  <c:v>7.5760250395883677</c:v>
                </c:pt>
                <c:pt idx="3">
                  <c:v>2.6300036486073326</c:v>
                </c:pt>
                <c:pt idx="4">
                  <c:v>1.1188792554291449</c:v>
                </c:pt>
              </c:numCache>
            </c:numRef>
          </c:val>
          <c:extLst>
            <c:ext xmlns:c16="http://schemas.microsoft.com/office/drawing/2014/chart" uri="{C3380CC4-5D6E-409C-BE32-E72D297353CC}">
              <c16:uniqueId val="{00000001-724E-4CC9-AB7C-167A137DD113}"/>
            </c:ext>
          </c:extLst>
        </c:ser>
        <c:dLbls>
          <c:showLegendKey val="0"/>
          <c:showVal val="0"/>
          <c:showCatName val="0"/>
          <c:showSerName val="0"/>
          <c:showPercent val="0"/>
          <c:showBubbleSize val="0"/>
        </c:dLbls>
        <c:gapWidth val="50"/>
        <c:axId val="2143103776"/>
        <c:axId val="-2131898624"/>
      </c:barChart>
      <c:valAx>
        <c:axId val="-2131898624"/>
        <c:scaling>
          <c:orientation val="minMax"/>
          <c:max val="9"/>
          <c:min val="0"/>
        </c:scaling>
        <c:delete val="0"/>
        <c:axPos val="b"/>
        <c:numFmt formatCode="General" sourceLinked="1"/>
        <c:majorTickMark val="none"/>
        <c:minorTickMark val="none"/>
        <c:tickLblPos val="nextTo"/>
        <c:spPr>
          <a:noFill/>
          <a:ln>
            <a:noFill/>
          </a:ln>
          <a:effectLst/>
        </c:spPr>
        <c:txPr>
          <a:bodyPr rot="-60000000" vert="horz"/>
          <a:lstStyle/>
          <a:p>
            <a:pPr>
              <a:defRPr/>
            </a:pPr>
            <a:endParaRPr lang="en-US"/>
          </a:p>
        </c:txPr>
        <c:crossAx val="2143103776"/>
        <c:crosses val="autoZero"/>
        <c:crossBetween val="between"/>
        <c:majorUnit val="2"/>
      </c:valAx>
      <c:catAx>
        <c:axId val="2143103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lgn="just">
              <a:defRPr/>
            </a:pPr>
            <a:endParaRPr lang="en-US"/>
          </a:p>
        </c:txPr>
        <c:crossAx val="-2131898624"/>
        <c:crosses val="autoZero"/>
        <c:auto val="1"/>
        <c:lblAlgn val="ctr"/>
        <c:lblOffset val="100"/>
        <c:noMultiLvlLbl val="0"/>
      </c:catAx>
      <c:spPr>
        <a:noFill/>
        <a:ln>
          <a:noFill/>
        </a:ln>
        <a:effectLst/>
      </c:spPr>
    </c:plotArea>
    <c:legend>
      <c:legendPos val="r"/>
      <c:layout>
        <c:manualLayout>
          <c:xMode val="edge"/>
          <c:yMode val="edge"/>
          <c:x val="0.715919889537739"/>
          <c:y val="0.20133235301638"/>
          <c:w val="0.19537665613959501"/>
          <c:h val="0.13724606196741701"/>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i="0" baseline="0" dirty="0">
                <a:solidFill>
                  <a:schemeClr val="tx1"/>
                </a:solidFill>
                <a:effectLst/>
              </a:rPr>
              <a:t>State population </a:t>
            </a:r>
            <a:r>
              <a:rPr lang="en-US" sz="1600" b="0" i="0" baseline="0" dirty="0">
                <a:solidFill>
                  <a:schemeClr val="tx1"/>
                </a:solidFill>
                <a:effectLst/>
              </a:rPr>
              <a:t>in designated </a:t>
            </a:r>
          </a:p>
          <a:p>
            <a:pPr>
              <a:defRPr/>
            </a:pPr>
            <a:r>
              <a:rPr lang="en-US" sz="1600" b="0" i="0" baseline="0" dirty="0">
                <a:solidFill>
                  <a:schemeClr val="tx1"/>
                </a:solidFill>
                <a:effectLst/>
              </a:rPr>
              <a:t>behavioral health care </a:t>
            </a:r>
          </a:p>
          <a:p>
            <a:pPr>
              <a:defRPr/>
            </a:pPr>
            <a:r>
              <a:rPr lang="en-US" sz="1600" b="0" i="0" baseline="0" dirty="0">
                <a:solidFill>
                  <a:schemeClr val="tx1"/>
                </a:solidFill>
                <a:effectLst/>
              </a:rPr>
              <a:t>professional </a:t>
            </a:r>
            <a:r>
              <a:rPr lang="en-US" sz="1600" b="1" i="0" baseline="0" dirty="0">
                <a:solidFill>
                  <a:schemeClr val="tx1"/>
                </a:solidFill>
                <a:effectLst/>
              </a:rPr>
              <a:t>shortage areas</a:t>
            </a:r>
            <a:endParaRPr lang="en-US" sz="1800" b="1" dirty="0">
              <a:solidFill>
                <a:schemeClr val="tx1"/>
              </a:solidFill>
              <a:effectLst/>
            </a:endParaRPr>
          </a:p>
        </c:rich>
      </c:tx>
      <c:layout>
        <c:manualLayout>
          <c:xMode val="edge"/>
          <c:yMode val="edge"/>
          <c:x val="0.18245514675914262"/>
          <c:y val="0.13193817525747656"/>
        </c:manualLayout>
      </c:layout>
      <c:overlay val="0"/>
      <c:spPr>
        <a:solidFill>
          <a:schemeClr val="bg1"/>
        </a:solid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2164382876435427E-2"/>
          <c:y val="0.13614991458514863"/>
          <c:w val="0.88484935441838919"/>
          <c:h val="0.69918438007954675"/>
        </c:manualLayout>
      </c:layout>
      <c:barChart>
        <c:barDir val="col"/>
        <c:grouping val="clustered"/>
        <c:varyColors val="0"/>
        <c:ser>
          <c:idx val="0"/>
          <c:order val="0"/>
          <c:tx>
            <c:strRef>
              <c:f>Sheet1!$B$1</c:f>
              <c:strCache>
                <c:ptCount val="1"/>
                <c:pt idx="0">
                  <c:v>Series 1</c:v>
                </c:pt>
              </c:strCache>
            </c:strRef>
          </c:tx>
          <c:spPr>
            <a:solidFill>
              <a:schemeClr val="accent6">
                <a:lumMod val="60000"/>
                <a:lumOff val="40000"/>
                <a:alpha val="40000"/>
              </a:schemeClr>
            </a:solidFill>
            <a:ln>
              <a:noFill/>
            </a:ln>
            <a:effectLst/>
          </c:spPr>
          <c:invertIfNegative val="0"/>
          <c:dPt>
            <c:idx val="18"/>
            <c:invertIfNegative val="0"/>
            <c:bubble3D val="0"/>
            <c:spPr>
              <a:solidFill>
                <a:schemeClr val="accent6">
                  <a:lumMod val="60000"/>
                  <a:lumOff val="40000"/>
                  <a:alpha val="40000"/>
                </a:schemeClr>
              </a:solidFill>
              <a:ln>
                <a:noFill/>
              </a:ln>
              <a:effectLst/>
            </c:spPr>
            <c:extLst>
              <c:ext xmlns:c16="http://schemas.microsoft.com/office/drawing/2014/chart" uri="{C3380CC4-5D6E-409C-BE32-E72D297353CC}">
                <c16:uniqueId val="{00000004-E7EC-441D-906E-2D5A408FA2AD}"/>
              </c:ext>
            </c:extLst>
          </c:dPt>
          <c:dPt>
            <c:idx val="21"/>
            <c:invertIfNegative val="0"/>
            <c:bubble3D val="0"/>
            <c:spPr>
              <a:solidFill>
                <a:schemeClr val="accent6">
                  <a:lumMod val="60000"/>
                  <a:lumOff val="40000"/>
                  <a:alpha val="40000"/>
                </a:schemeClr>
              </a:solidFill>
              <a:ln>
                <a:noFill/>
              </a:ln>
              <a:effectLst/>
            </c:spPr>
            <c:extLst>
              <c:ext xmlns:c16="http://schemas.microsoft.com/office/drawing/2014/chart" uri="{C3380CC4-5D6E-409C-BE32-E72D297353CC}">
                <c16:uniqueId val="{00000004-9F0C-436D-BA05-4EE6C60068FB}"/>
              </c:ext>
            </c:extLst>
          </c:dPt>
          <c:dPt>
            <c:idx val="28"/>
            <c:invertIfNegative val="0"/>
            <c:bubble3D val="0"/>
            <c:spPr>
              <a:solidFill>
                <a:schemeClr val="accent6">
                  <a:lumMod val="60000"/>
                  <a:lumOff val="40000"/>
                  <a:alpha val="40000"/>
                </a:schemeClr>
              </a:solidFill>
              <a:ln>
                <a:noFill/>
              </a:ln>
              <a:effectLst/>
            </c:spPr>
            <c:extLst>
              <c:ext xmlns:c16="http://schemas.microsoft.com/office/drawing/2014/chart" uri="{C3380CC4-5D6E-409C-BE32-E72D297353CC}">
                <c16:uniqueId val="{00000003-9F0C-436D-BA05-4EE6C60068FB}"/>
              </c:ext>
            </c:extLst>
          </c:dPt>
          <c:dPt>
            <c:idx val="34"/>
            <c:invertIfNegative val="0"/>
            <c:bubble3D val="0"/>
            <c:spPr>
              <a:solidFill>
                <a:schemeClr val="accent3">
                  <a:lumMod val="75000"/>
                  <a:alpha val="80000"/>
                </a:schemeClr>
              </a:solidFill>
              <a:ln>
                <a:noFill/>
              </a:ln>
              <a:effectLst/>
            </c:spPr>
            <c:extLst>
              <c:ext xmlns:c16="http://schemas.microsoft.com/office/drawing/2014/chart" uri="{C3380CC4-5D6E-409C-BE32-E72D297353CC}">
                <c16:uniqueId val="{00000008-4F24-4043-82D9-606C314B99DF}"/>
              </c:ext>
            </c:extLst>
          </c:dPt>
          <c:dPt>
            <c:idx val="35"/>
            <c:invertIfNegative val="0"/>
            <c:bubble3D val="0"/>
            <c:spPr>
              <a:solidFill>
                <a:schemeClr val="accent6">
                  <a:lumMod val="60000"/>
                  <a:lumOff val="40000"/>
                  <a:alpha val="40000"/>
                </a:schemeClr>
              </a:solidFill>
              <a:ln>
                <a:noFill/>
              </a:ln>
              <a:effectLst/>
            </c:spPr>
            <c:extLst>
              <c:ext xmlns:c16="http://schemas.microsoft.com/office/drawing/2014/chart" uri="{C3380CC4-5D6E-409C-BE32-E72D297353CC}">
                <c16:uniqueId val="{00000005-E7EC-441D-906E-2D5A408FA2AD}"/>
              </c:ext>
            </c:extLst>
          </c:dPt>
          <c:dLbls>
            <c:dLbl>
              <c:idx val="34"/>
              <c:layout>
                <c:manualLayout>
                  <c:x val="4.1793204918501546E-3"/>
                  <c:y val="-1.20439195276508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F24-4043-82D9-606C314B99D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Sheet1!$A$2:$A$51</c:f>
              <c:strCache>
                <c:ptCount val="50"/>
                <c:pt idx="0">
                  <c:v>NJ</c:v>
                </c:pt>
                <c:pt idx="1">
                  <c:v>MA</c:v>
                </c:pt>
                <c:pt idx="2">
                  <c:v>HI</c:v>
                </c:pt>
                <c:pt idx="3">
                  <c:v>NH</c:v>
                </c:pt>
                <c:pt idx="4">
                  <c:v>DE</c:v>
                </c:pt>
                <c:pt idx="5">
                  <c:v>PA</c:v>
                </c:pt>
                <c:pt idx="6">
                  <c:v>CA</c:v>
                </c:pt>
                <c:pt idx="7">
                  <c:v>NY</c:v>
                </c:pt>
                <c:pt idx="8">
                  <c:v>ME</c:v>
                </c:pt>
                <c:pt idx="9">
                  <c:v>DC</c:v>
                </c:pt>
                <c:pt idx="10">
                  <c:v>OH</c:v>
                </c:pt>
                <c:pt idx="11">
                  <c:v>VA</c:v>
                </c:pt>
                <c:pt idx="12">
                  <c:v>MD</c:v>
                </c:pt>
                <c:pt idx="13">
                  <c:v>FL</c:v>
                </c:pt>
                <c:pt idx="14">
                  <c:v>NC</c:v>
                </c:pt>
                <c:pt idx="15">
                  <c:v>TX</c:v>
                </c:pt>
                <c:pt idx="16">
                  <c:v>AK</c:v>
                </c:pt>
                <c:pt idx="17">
                  <c:v>MO</c:v>
                </c:pt>
                <c:pt idx="18">
                  <c:v>MN</c:v>
                </c:pt>
                <c:pt idx="19">
                  <c:v>MI</c:v>
                </c:pt>
                <c:pt idx="20">
                  <c:v>WI</c:v>
                </c:pt>
                <c:pt idx="21">
                  <c:v>OR</c:v>
                </c:pt>
                <c:pt idx="22">
                  <c:v>AR</c:v>
                </c:pt>
                <c:pt idx="23">
                  <c:v>CO</c:v>
                </c:pt>
                <c:pt idx="24">
                  <c:v>SC</c:v>
                </c:pt>
                <c:pt idx="25">
                  <c:v>IL</c:v>
                </c:pt>
                <c:pt idx="26">
                  <c:v>WA</c:v>
                </c:pt>
                <c:pt idx="27">
                  <c:v>ND</c:v>
                </c:pt>
                <c:pt idx="28">
                  <c:v>WV</c:v>
                </c:pt>
                <c:pt idx="29">
                  <c:v>OK</c:v>
                </c:pt>
                <c:pt idx="30">
                  <c:v>RI</c:v>
                </c:pt>
                <c:pt idx="31">
                  <c:v>AZ</c:v>
                </c:pt>
                <c:pt idx="32">
                  <c:v>GA</c:v>
                </c:pt>
                <c:pt idx="33">
                  <c:v>KY</c:v>
                </c:pt>
                <c:pt idx="34">
                  <c:v>KS</c:v>
                </c:pt>
                <c:pt idx="35">
                  <c:v>UT</c:v>
                </c:pt>
                <c:pt idx="36">
                  <c:v>SD</c:v>
                </c:pt>
                <c:pt idx="37">
                  <c:v>TN</c:v>
                </c:pt>
                <c:pt idx="38">
                  <c:v>IA</c:v>
                </c:pt>
                <c:pt idx="39">
                  <c:v>MT</c:v>
                </c:pt>
                <c:pt idx="40">
                  <c:v>CT</c:v>
                </c:pt>
                <c:pt idx="41">
                  <c:v>NE</c:v>
                </c:pt>
                <c:pt idx="42">
                  <c:v>AL</c:v>
                </c:pt>
                <c:pt idx="43">
                  <c:v>IN</c:v>
                </c:pt>
                <c:pt idx="44">
                  <c:v>NM</c:v>
                </c:pt>
                <c:pt idx="45">
                  <c:v>LA</c:v>
                </c:pt>
                <c:pt idx="46">
                  <c:v>ID</c:v>
                </c:pt>
                <c:pt idx="47">
                  <c:v>MS</c:v>
                </c:pt>
                <c:pt idx="48">
                  <c:v>NV</c:v>
                </c:pt>
                <c:pt idx="49">
                  <c:v>WY</c:v>
                </c:pt>
              </c:strCache>
            </c:strRef>
          </c:cat>
          <c:val>
            <c:numRef>
              <c:f>Sheet1!$B$2:$B$51</c:f>
              <c:numCache>
                <c:formatCode>0%</c:formatCode>
                <c:ptCount val="50"/>
                <c:pt idx="0">
                  <c:v>0</c:v>
                </c:pt>
                <c:pt idx="1">
                  <c:v>0.03</c:v>
                </c:pt>
                <c:pt idx="2">
                  <c:v>0.04</c:v>
                </c:pt>
                <c:pt idx="3">
                  <c:v>7.0000000000000007E-2</c:v>
                </c:pt>
                <c:pt idx="4">
                  <c:v>0.09</c:v>
                </c:pt>
                <c:pt idx="5">
                  <c:v>0.13</c:v>
                </c:pt>
                <c:pt idx="6">
                  <c:v>0.16</c:v>
                </c:pt>
                <c:pt idx="7">
                  <c:v>0.17</c:v>
                </c:pt>
                <c:pt idx="8">
                  <c:v>0.18</c:v>
                </c:pt>
                <c:pt idx="9">
                  <c:v>0.19</c:v>
                </c:pt>
                <c:pt idx="10">
                  <c:v>0.2</c:v>
                </c:pt>
                <c:pt idx="11">
                  <c:v>0.21</c:v>
                </c:pt>
                <c:pt idx="12">
                  <c:v>0.22</c:v>
                </c:pt>
                <c:pt idx="13">
                  <c:v>0.24</c:v>
                </c:pt>
                <c:pt idx="14">
                  <c:v>0.24</c:v>
                </c:pt>
                <c:pt idx="15">
                  <c:v>0.25</c:v>
                </c:pt>
                <c:pt idx="16">
                  <c:v>0.25</c:v>
                </c:pt>
                <c:pt idx="17">
                  <c:v>0.28999999999999998</c:v>
                </c:pt>
                <c:pt idx="18">
                  <c:v>0.32</c:v>
                </c:pt>
                <c:pt idx="19">
                  <c:v>0.33</c:v>
                </c:pt>
                <c:pt idx="20">
                  <c:v>0.36</c:v>
                </c:pt>
                <c:pt idx="21">
                  <c:v>0.36</c:v>
                </c:pt>
                <c:pt idx="22">
                  <c:v>0.36</c:v>
                </c:pt>
                <c:pt idx="23">
                  <c:v>0.37</c:v>
                </c:pt>
                <c:pt idx="24">
                  <c:v>0.38</c:v>
                </c:pt>
                <c:pt idx="25">
                  <c:v>0.38</c:v>
                </c:pt>
                <c:pt idx="26">
                  <c:v>0.38</c:v>
                </c:pt>
                <c:pt idx="27">
                  <c:v>0.39</c:v>
                </c:pt>
                <c:pt idx="28">
                  <c:v>0.39</c:v>
                </c:pt>
                <c:pt idx="29">
                  <c:v>0.39</c:v>
                </c:pt>
                <c:pt idx="30">
                  <c:v>0.42</c:v>
                </c:pt>
                <c:pt idx="31">
                  <c:v>0.42</c:v>
                </c:pt>
                <c:pt idx="32">
                  <c:v>0.46</c:v>
                </c:pt>
                <c:pt idx="33">
                  <c:v>0.48</c:v>
                </c:pt>
                <c:pt idx="34">
                  <c:v>0.48</c:v>
                </c:pt>
                <c:pt idx="35">
                  <c:v>0.5</c:v>
                </c:pt>
                <c:pt idx="36">
                  <c:v>0.5</c:v>
                </c:pt>
                <c:pt idx="37">
                  <c:v>0.51</c:v>
                </c:pt>
                <c:pt idx="38">
                  <c:v>0.51</c:v>
                </c:pt>
                <c:pt idx="39">
                  <c:v>0.52</c:v>
                </c:pt>
                <c:pt idx="40">
                  <c:v>0.52</c:v>
                </c:pt>
                <c:pt idx="41">
                  <c:v>0.54</c:v>
                </c:pt>
                <c:pt idx="42">
                  <c:v>0.56000000000000005</c:v>
                </c:pt>
                <c:pt idx="43">
                  <c:v>0.57999999999999996</c:v>
                </c:pt>
                <c:pt idx="44">
                  <c:v>0.6</c:v>
                </c:pt>
                <c:pt idx="45">
                  <c:v>0.67</c:v>
                </c:pt>
                <c:pt idx="46">
                  <c:v>0.74</c:v>
                </c:pt>
                <c:pt idx="47">
                  <c:v>0.8</c:v>
                </c:pt>
                <c:pt idx="48">
                  <c:v>0.82</c:v>
                </c:pt>
                <c:pt idx="49">
                  <c:v>0.97</c:v>
                </c:pt>
              </c:numCache>
            </c:numRef>
          </c:val>
          <c:extLst>
            <c:ext xmlns:c16="http://schemas.microsoft.com/office/drawing/2014/chart" uri="{C3380CC4-5D6E-409C-BE32-E72D297353CC}">
              <c16:uniqueId val="{00000000-9F0C-436D-BA05-4EE6C60068FB}"/>
            </c:ext>
          </c:extLst>
        </c:ser>
        <c:dLbls>
          <c:showLegendKey val="0"/>
          <c:showVal val="0"/>
          <c:showCatName val="0"/>
          <c:showSerName val="0"/>
          <c:showPercent val="0"/>
          <c:showBubbleSize val="0"/>
        </c:dLbls>
        <c:gapWidth val="40"/>
        <c:axId val="7253784"/>
        <c:axId val="7253128"/>
      </c:barChart>
      <c:catAx>
        <c:axId val="725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50" b="0" i="0" u="none" strike="noStrike" kern="1200" baseline="0">
                <a:solidFill>
                  <a:schemeClr val="tx1"/>
                </a:solidFill>
                <a:latin typeface="+mn-lt"/>
                <a:ea typeface="+mn-ea"/>
                <a:cs typeface="+mn-cs"/>
              </a:defRPr>
            </a:pPr>
            <a:endParaRPr lang="en-US"/>
          </a:p>
        </c:txPr>
        <c:crossAx val="7253128"/>
        <c:crosses val="autoZero"/>
        <c:auto val="1"/>
        <c:lblAlgn val="ctr"/>
        <c:lblOffset val="100"/>
        <c:noMultiLvlLbl val="0"/>
      </c:catAx>
      <c:valAx>
        <c:axId val="7253128"/>
        <c:scaling>
          <c:orientation val="minMax"/>
          <c:max val="1"/>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7253784"/>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281562118334998E-2"/>
          <c:y val="7.2044094716611703E-2"/>
          <c:w val="0.89655526465289503"/>
          <c:h val="0.77663125171837499"/>
        </c:manualLayout>
      </c:layout>
      <c:barChart>
        <c:barDir val="col"/>
        <c:grouping val="clustered"/>
        <c:varyColors val="0"/>
        <c:ser>
          <c:idx val="0"/>
          <c:order val="0"/>
          <c:tx>
            <c:strRef>
              <c:f>Sheet1!$B$1</c:f>
              <c:strCache>
                <c:ptCount val="1"/>
                <c:pt idx="0">
                  <c:v>Serious Psychological Distress (SPD)</c:v>
                </c:pt>
              </c:strCache>
            </c:strRef>
          </c:tx>
          <c:spPr>
            <a:solidFill>
              <a:schemeClr val="tx2"/>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Arrested and booked (once)</c:v>
                </c:pt>
                <c:pt idx="1">
                  <c:v>On parole/
supervision</c:v>
                </c:pt>
                <c:pt idx="2">
                  <c:v>On probation</c:v>
                </c:pt>
              </c:strCache>
            </c:strRef>
          </c:cat>
          <c:val>
            <c:numRef>
              <c:f>Sheet1!$B$2:$B$4</c:f>
              <c:numCache>
                <c:formatCode>0.0%</c:formatCode>
                <c:ptCount val="3"/>
                <c:pt idx="0">
                  <c:v>5.0999999999999997E-2</c:v>
                </c:pt>
                <c:pt idx="1">
                  <c:v>1.9E-2</c:v>
                </c:pt>
                <c:pt idx="2">
                  <c:v>0.06</c:v>
                </c:pt>
              </c:numCache>
            </c:numRef>
          </c:val>
          <c:extLst>
            <c:ext xmlns:c16="http://schemas.microsoft.com/office/drawing/2014/chart" uri="{C3380CC4-5D6E-409C-BE32-E72D297353CC}">
              <c16:uniqueId val="{00000000-896F-402C-8948-82FAA9636C91}"/>
            </c:ext>
          </c:extLst>
        </c:ser>
        <c:ser>
          <c:idx val="1"/>
          <c:order val="1"/>
          <c:tx>
            <c:strRef>
              <c:f>Sheet1!$C$1</c:f>
              <c:strCache>
                <c:ptCount val="1"/>
                <c:pt idx="0">
                  <c:v>No SPD</c:v>
                </c:pt>
              </c:strCache>
            </c:strRef>
          </c:tx>
          <c:spPr>
            <a:solidFill>
              <a:schemeClr val="bg2"/>
            </a:solidFill>
            <a:ln>
              <a:noFill/>
            </a:ln>
            <a:effectLst/>
          </c:spPr>
          <c:invertIfNegative val="0"/>
          <c:dLbls>
            <c:spPr>
              <a:noFill/>
              <a:ln>
                <a:noFill/>
              </a:ln>
              <a:effectLst/>
            </c:spPr>
            <c:txPr>
              <a:bodyPr rot="0" vert="horz"/>
              <a:lstStyle/>
              <a:p>
                <a:pPr algn="l">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Arrested and booked (once)</c:v>
                </c:pt>
                <c:pt idx="1">
                  <c:v>On parole/
supervision</c:v>
                </c:pt>
                <c:pt idx="2">
                  <c:v>On probation</c:v>
                </c:pt>
              </c:strCache>
            </c:strRef>
          </c:cat>
          <c:val>
            <c:numRef>
              <c:f>Sheet1!$C$2:$C$4</c:f>
              <c:numCache>
                <c:formatCode>0.0%</c:formatCode>
                <c:ptCount val="3"/>
                <c:pt idx="0">
                  <c:v>1.6E-2</c:v>
                </c:pt>
                <c:pt idx="1">
                  <c:v>0.01</c:v>
                </c:pt>
                <c:pt idx="2">
                  <c:v>1.6E-2</c:v>
                </c:pt>
              </c:numCache>
            </c:numRef>
          </c:val>
          <c:extLst>
            <c:ext xmlns:c16="http://schemas.microsoft.com/office/drawing/2014/chart" uri="{C3380CC4-5D6E-409C-BE32-E72D297353CC}">
              <c16:uniqueId val="{00000001-896F-402C-8948-82FAA9636C91}"/>
            </c:ext>
          </c:extLst>
        </c:ser>
        <c:dLbls>
          <c:dLblPos val="outEnd"/>
          <c:showLegendKey val="0"/>
          <c:showVal val="1"/>
          <c:showCatName val="0"/>
          <c:showSerName val="0"/>
          <c:showPercent val="0"/>
          <c:showBubbleSize val="0"/>
        </c:dLbls>
        <c:gapWidth val="50"/>
        <c:axId val="-2065492768"/>
        <c:axId val="-2065489520"/>
      </c:barChart>
      <c:catAx>
        <c:axId val="-206549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65489520"/>
        <c:crosses val="autoZero"/>
        <c:auto val="1"/>
        <c:lblAlgn val="ctr"/>
        <c:lblOffset val="100"/>
        <c:noMultiLvlLbl val="0"/>
      </c:catAx>
      <c:valAx>
        <c:axId val="-2065489520"/>
        <c:scaling>
          <c:orientation val="minMax"/>
          <c:max val="8.0000000000000016E-2"/>
          <c:min val="0"/>
        </c:scaling>
        <c:delete val="1"/>
        <c:axPos val="l"/>
        <c:numFmt formatCode="0%" sourceLinked="0"/>
        <c:majorTickMark val="out"/>
        <c:minorTickMark val="none"/>
        <c:tickLblPos val="nextTo"/>
        <c:crossAx val="-2065492768"/>
        <c:crosses val="autoZero"/>
        <c:crossBetween val="between"/>
        <c:majorUnit val="0.02"/>
      </c:valAx>
      <c:spPr>
        <a:noFill/>
        <a:ln w="22225">
          <a:solidFill>
            <a:schemeClr val="tx1">
              <a:alpha val="0"/>
            </a:schemeClr>
          </a:solidFill>
        </a:ln>
        <a:effectLst/>
      </c:spPr>
    </c:plotArea>
    <c:legend>
      <c:legendPos val="r"/>
      <c:layout>
        <c:manualLayout>
          <c:xMode val="edge"/>
          <c:yMode val="edge"/>
          <c:x val="9.1349940844644664E-2"/>
          <c:y val="4.9475213597954225E-2"/>
          <c:w val="0.52733759205563602"/>
          <c:h val="0.14993170637366901"/>
        </c:manualLayout>
      </c:layout>
      <c:overlay val="0"/>
      <c:spPr>
        <a:noFill/>
        <a:ln>
          <a:solidFill>
            <a:schemeClr val="bg1">
              <a:lumMod val="75000"/>
              <a:alpha val="0"/>
            </a:schemeClr>
          </a:solidFill>
        </a:ln>
        <a:effectLst/>
      </c:spPr>
      <c:txPr>
        <a:bodyPr rot="0" vert="horz"/>
        <a:lstStyle/>
        <a:p>
          <a:pPr>
            <a:defRPr/>
          </a:pPr>
          <a:endParaRPr lang="en-US"/>
        </a:p>
      </c:txPr>
    </c:legend>
    <c:plotVisOnly val="1"/>
    <c:dispBlanksAs val="gap"/>
    <c:showDLblsOverMax val="0"/>
  </c:chart>
  <c:spPr>
    <a:noFill/>
    <a:ln w="9525" cmpd="sng">
      <a:noFill/>
    </a:ln>
    <a:effectLst/>
  </c:spPr>
  <c:txPr>
    <a:bodyPr/>
    <a:lstStyle/>
    <a:p>
      <a:pPr>
        <a:defRPr sz="1200">
          <a:solidFill>
            <a:schemeClr val="tx1"/>
          </a:solidFil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vert="horz"/>
          <a:lstStyle/>
          <a:p>
            <a:pPr>
              <a:defRPr sz="1400"/>
            </a:pPr>
            <a:r>
              <a:rPr lang="en-US" sz="1400" dirty="0"/>
              <a:t> Current serious psychological distress </a:t>
            </a:r>
          </a:p>
          <a:p>
            <a:pPr>
              <a:defRPr sz="1400"/>
            </a:pPr>
            <a:r>
              <a:rPr lang="en-US" sz="1400" b="0" dirty="0"/>
              <a:t>is higher in inmates than in general population</a:t>
            </a:r>
          </a:p>
          <a:p>
            <a:pPr>
              <a:defRPr sz="1400"/>
            </a:pPr>
            <a:r>
              <a:rPr lang="en-US" sz="1400" b="0" dirty="0"/>
              <a:t>(18 years and older)</a:t>
            </a:r>
          </a:p>
        </c:rich>
      </c:tx>
      <c:layout>
        <c:manualLayout>
          <c:xMode val="edge"/>
          <c:yMode val="edge"/>
          <c:x val="0.18788977565596399"/>
          <c:y val="3.0978125784362501E-2"/>
        </c:manualLayout>
      </c:layout>
      <c:overlay val="0"/>
      <c:spPr>
        <a:noFill/>
        <a:ln>
          <a:noFill/>
        </a:ln>
        <a:effectLst/>
      </c:spPr>
    </c:title>
    <c:autoTitleDeleted val="0"/>
    <c:plotArea>
      <c:layout>
        <c:manualLayout>
          <c:layoutTarget val="inner"/>
          <c:xMode val="edge"/>
          <c:yMode val="edge"/>
          <c:x val="0.219534104458249"/>
          <c:y val="0.23184592898745099"/>
          <c:w val="0.74774331373719005"/>
          <c:h val="0.41970013576185899"/>
        </c:manualLayout>
      </c:layout>
      <c:barChart>
        <c:barDir val="col"/>
        <c:grouping val="clustered"/>
        <c:varyColors val="0"/>
        <c:ser>
          <c:idx val="1"/>
          <c:order val="0"/>
          <c:tx>
            <c:strRef>
              <c:f>Sheet1!$B$1</c:f>
              <c:strCache>
                <c:ptCount val="1"/>
                <c:pt idx="0">
                  <c:v>Non-institutionalized population</c:v>
                </c:pt>
              </c:strCache>
            </c:strRef>
          </c:tx>
          <c:spPr>
            <a:solidFill>
              <a:schemeClr val="accent5">
                <a:lumMod val="20000"/>
                <a:lumOff val="80000"/>
              </a:schemeClr>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Sheet1!$B$2:$B$2</c:f>
              <c:numCache>
                <c:formatCode>0%</c:formatCode>
                <c:ptCount val="1"/>
                <c:pt idx="0">
                  <c:v>0.06</c:v>
                </c:pt>
              </c:numCache>
            </c:numRef>
          </c:val>
          <c:extLst>
            <c:ext xmlns:c16="http://schemas.microsoft.com/office/drawing/2014/chart" uri="{C3380CC4-5D6E-409C-BE32-E72D297353CC}">
              <c16:uniqueId val="{00000000-E707-441F-BFC2-E01A2EF959A5}"/>
            </c:ext>
          </c:extLst>
        </c:ser>
        <c:ser>
          <c:idx val="0"/>
          <c:order val="1"/>
          <c:tx>
            <c:strRef>
              <c:f>Sheet1!$C$1</c:f>
              <c:strCache>
                <c:ptCount val="1"/>
                <c:pt idx="0">
                  <c:v>State prison inmates</c:v>
                </c:pt>
              </c:strCache>
            </c:strRef>
          </c:tx>
          <c:spPr>
            <a:solidFill>
              <a:schemeClr val="accent2">
                <a:lumMod val="60000"/>
                <a:lumOff val="40000"/>
              </a:schemeClr>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Sheet1!$C$2:$C$2</c:f>
              <c:numCache>
                <c:formatCode>0%</c:formatCode>
                <c:ptCount val="1"/>
                <c:pt idx="0">
                  <c:v>0.14699999999999999</c:v>
                </c:pt>
              </c:numCache>
            </c:numRef>
          </c:val>
          <c:extLst>
            <c:ext xmlns:c16="http://schemas.microsoft.com/office/drawing/2014/chart" uri="{C3380CC4-5D6E-409C-BE32-E72D297353CC}">
              <c16:uniqueId val="{00000001-E707-441F-BFC2-E01A2EF959A5}"/>
            </c:ext>
          </c:extLst>
        </c:ser>
        <c:ser>
          <c:idx val="2"/>
          <c:order val="2"/>
          <c:tx>
            <c:strRef>
              <c:f>Sheet1!$D$1</c:f>
              <c:strCache>
                <c:ptCount val="1"/>
                <c:pt idx="0">
                  <c:v>Jail inmates</c:v>
                </c:pt>
              </c:strCache>
            </c:strRef>
          </c:tx>
          <c:spPr>
            <a:solidFill>
              <a:schemeClr val="tx2"/>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Sheet1!$D$2:$D$2</c:f>
              <c:numCache>
                <c:formatCode>0%</c:formatCode>
                <c:ptCount val="1"/>
                <c:pt idx="0">
                  <c:v>0.26300000000000001</c:v>
                </c:pt>
              </c:numCache>
            </c:numRef>
          </c:val>
          <c:extLst>
            <c:ext xmlns:c16="http://schemas.microsoft.com/office/drawing/2014/chart" uri="{C3380CC4-5D6E-409C-BE32-E72D297353CC}">
              <c16:uniqueId val="{00000002-E707-441F-BFC2-E01A2EF959A5}"/>
            </c:ext>
          </c:extLst>
        </c:ser>
        <c:dLbls>
          <c:dLblPos val="outEnd"/>
          <c:showLegendKey val="0"/>
          <c:showVal val="1"/>
          <c:showCatName val="0"/>
          <c:showSerName val="0"/>
          <c:showPercent val="0"/>
          <c:showBubbleSize val="0"/>
        </c:dLbls>
        <c:gapWidth val="70"/>
        <c:overlap val="-27"/>
        <c:axId val="2140829984"/>
        <c:axId val="2140871392"/>
      </c:barChart>
      <c:catAx>
        <c:axId val="2140829984"/>
        <c:scaling>
          <c:orientation val="minMax"/>
        </c:scaling>
        <c:delete val="1"/>
        <c:axPos val="b"/>
        <c:numFmt formatCode="General" sourceLinked="1"/>
        <c:majorTickMark val="none"/>
        <c:minorTickMark val="none"/>
        <c:tickLblPos val="nextTo"/>
        <c:crossAx val="2140871392"/>
        <c:crosses val="autoZero"/>
        <c:auto val="1"/>
        <c:lblAlgn val="ctr"/>
        <c:lblOffset val="100"/>
        <c:noMultiLvlLbl val="0"/>
      </c:catAx>
      <c:valAx>
        <c:axId val="2140871392"/>
        <c:scaling>
          <c:orientation val="minMax"/>
          <c:max val="0.4"/>
        </c:scaling>
        <c:delete val="0"/>
        <c:axPos val="l"/>
        <c:title>
          <c:tx>
            <c:rich>
              <a:bodyPr rot="-5400000" vert="horz"/>
              <a:lstStyle/>
              <a:p>
                <a:pPr>
                  <a:defRPr/>
                </a:pPr>
                <a:r>
                  <a:rPr lang="en-US"/>
                  <a:t>Experienced SPD in past month</a:t>
                </a:r>
              </a:p>
            </c:rich>
          </c:tx>
          <c:layout>
            <c:manualLayout>
              <c:xMode val="edge"/>
              <c:yMode val="edge"/>
              <c:x val="6.3372888474628797E-2"/>
              <c:y val="0.10641181344728699"/>
            </c:manualLayout>
          </c:layout>
          <c:overlay val="0"/>
          <c:spPr>
            <a:noFill/>
            <a:ln>
              <a:noFill/>
            </a:ln>
            <a:effectLst/>
          </c:spPr>
        </c:title>
        <c:numFmt formatCode="0%" sourceLinked="1"/>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40829984"/>
        <c:crosses val="autoZero"/>
        <c:crossBetween val="between"/>
        <c:majorUnit val="0.1"/>
      </c:valAx>
      <c:spPr>
        <a:noFill/>
        <a:ln>
          <a:noFill/>
        </a:ln>
        <a:effectLst/>
      </c:spPr>
    </c:plotArea>
    <c:legend>
      <c:legendPos val="b"/>
      <c:layout>
        <c:manualLayout>
          <c:xMode val="edge"/>
          <c:yMode val="edge"/>
          <c:x val="0.192465731988155"/>
          <c:y val="0.72302936450242405"/>
          <c:w val="0.762058544110506"/>
          <c:h val="0.19950230376125899"/>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n-US" sz="1400" dirty="0"/>
              <a:t>Lack of access to mental health treatment </a:t>
            </a:r>
          </a:p>
          <a:p>
            <a:pPr algn="ctr" rtl="0">
              <a:defRPr/>
            </a:pPr>
            <a:r>
              <a:rPr lang="en-US" sz="1400" dirty="0"/>
              <a:t>in local jails</a:t>
            </a:r>
          </a:p>
          <a:p>
            <a:pPr algn="ctr" rtl="0">
              <a:defRPr/>
            </a:pPr>
            <a:r>
              <a:rPr lang="en-US" sz="1100" b="0" dirty="0"/>
              <a:t>Among inmates with a previously diagnosed serious mental illness and who have ever received respective treatment before incarceration</a:t>
            </a:r>
          </a:p>
        </c:rich>
      </c:tx>
      <c:layout>
        <c:manualLayout>
          <c:xMode val="edge"/>
          <c:yMode val="edge"/>
          <c:x val="8.4818463416434106E-2"/>
          <c:y val="2.56400238571656E-2"/>
        </c:manualLayout>
      </c:layout>
      <c:overlay val="0"/>
      <c:spPr>
        <a:noFill/>
        <a:ln>
          <a:noFill/>
        </a:ln>
        <a:effectLst/>
      </c:spPr>
    </c:title>
    <c:autoTitleDeleted val="0"/>
    <c:plotArea>
      <c:layout>
        <c:manualLayout>
          <c:layoutTarget val="inner"/>
          <c:xMode val="edge"/>
          <c:yMode val="edge"/>
          <c:x val="0.14437880748417301"/>
          <c:y val="0.26025421650920499"/>
          <c:w val="0.81663570783009898"/>
          <c:h val="0.47091534637194998"/>
        </c:manualLayout>
      </c:layout>
      <c:lineChart>
        <c:grouping val="standard"/>
        <c:varyColors val="0"/>
        <c:ser>
          <c:idx val="0"/>
          <c:order val="0"/>
          <c:tx>
            <c:strRef>
              <c:f>Sheet1!$B$1</c:f>
              <c:strCache>
                <c:ptCount val="1"/>
                <c:pt idx="0">
                  <c:v>Federal inmates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strRef>
              <c:f>Sheet1!$A$2:$A$6</c:f>
              <c:strCache>
                <c:ptCount val="5"/>
                <c:pt idx="0">
                  <c:v>In year before arrest</c:v>
                </c:pt>
                <c:pt idx="1">
                  <c:v>Since admission</c:v>
                </c:pt>
                <c:pt idx="3">
                  <c:v>In year before arrest</c:v>
                </c:pt>
                <c:pt idx="4">
                  <c:v>Since admission</c:v>
                </c:pt>
              </c:strCache>
            </c:strRef>
          </c:cat>
          <c:val>
            <c:numRef>
              <c:f>Sheet1!$B$2:$B$6</c:f>
              <c:numCache>
                <c:formatCode>0.0%</c:formatCode>
                <c:ptCount val="5"/>
                <c:pt idx="0">
                  <c:v>0.38400000000000001</c:v>
                </c:pt>
                <c:pt idx="1">
                  <c:v>0.70099999999999996</c:v>
                </c:pt>
                <c:pt idx="3">
                  <c:v>0.32</c:v>
                </c:pt>
                <c:pt idx="4">
                  <c:v>0.60699999999999998</c:v>
                </c:pt>
              </c:numCache>
            </c:numRef>
          </c:val>
          <c:smooth val="0"/>
          <c:extLst>
            <c:ext xmlns:c16="http://schemas.microsoft.com/office/drawing/2014/chart" uri="{C3380CC4-5D6E-409C-BE32-E72D297353CC}">
              <c16:uniqueId val="{00000000-5EEA-445D-838F-8F0D3EACA556}"/>
            </c:ext>
          </c:extLst>
        </c:ser>
        <c:ser>
          <c:idx val="1"/>
          <c:order val="1"/>
          <c:tx>
            <c:strRef>
              <c:f>Sheet1!$C$1</c:f>
              <c:strCache>
                <c:ptCount val="1"/>
                <c:pt idx="0">
                  <c:v>State inmates</c:v>
                </c:pt>
              </c:strCache>
            </c:strRef>
          </c:tx>
          <c:spPr>
            <a:ln w="28575" cap="rnd">
              <a:solidFill>
                <a:schemeClr val="tx2"/>
              </a:solidFill>
              <a:round/>
            </a:ln>
            <a:effectLst/>
          </c:spPr>
          <c:marker>
            <c:symbol val="circle"/>
            <c:size val="5"/>
            <c:spPr>
              <a:solidFill>
                <a:schemeClr val="tx2"/>
              </a:solidFill>
              <a:ln w="9525">
                <a:solidFill>
                  <a:schemeClr val="tx2"/>
                </a:solidFill>
              </a:ln>
              <a:effectLst/>
            </c:spPr>
          </c:marker>
          <c:dLbls>
            <c:delete val="1"/>
          </c:dLbls>
          <c:cat>
            <c:strRef>
              <c:f>Sheet1!$A$2:$A$6</c:f>
              <c:strCache>
                <c:ptCount val="5"/>
                <c:pt idx="0">
                  <c:v>In year before arrest</c:v>
                </c:pt>
                <c:pt idx="1">
                  <c:v>Since admission</c:v>
                </c:pt>
                <c:pt idx="3">
                  <c:v>In year before arrest</c:v>
                </c:pt>
                <c:pt idx="4">
                  <c:v>Since admission</c:v>
                </c:pt>
              </c:strCache>
            </c:strRef>
          </c:cat>
          <c:val>
            <c:numRef>
              <c:f>Sheet1!$C$2:$C$6</c:f>
              <c:numCache>
                <c:formatCode>0.0%</c:formatCode>
                <c:ptCount val="5"/>
                <c:pt idx="0">
                  <c:v>0.42099999999999999</c:v>
                </c:pt>
                <c:pt idx="1">
                  <c:v>0.69699999999999995</c:v>
                </c:pt>
                <c:pt idx="3">
                  <c:v>0.34399999999999997</c:v>
                </c:pt>
                <c:pt idx="4">
                  <c:v>0.64900000000000002</c:v>
                </c:pt>
              </c:numCache>
            </c:numRef>
          </c:val>
          <c:smooth val="0"/>
          <c:extLst>
            <c:ext xmlns:c16="http://schemas.microsoft.com/office/drawing/2014/chart" uri="{C3380CC4-5D6E-409C-BE32-E72D297353CC}">
              <c16:uniqueId val="{00000001-5EEA-445D-838F-8F0D3EACA556}"/>
            </c:ext>
          </c:extLst>
        </c:ser>
        <c:ser>
          <c:idx val="2"/>
          <c:order val="2"/>
          <c:tx>
            <c:strRef>
              <c:f>Sheet1!$D$1</c:f>
              <c:strCache>
                <c:ptCount val="1"/>
                <c:pt idx="0">
                  <c:v>Jail inmates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
              <c:layout>
                <c:manualLayout>
                  <c:x val="-4.62695540650866E-2"/>
                  <c:y val="4.86801400199282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EA-445D-838F-8F0D3EACA556}"/>
                </c:ext>
              </c:extLst>
            </c:dLbl>
            <c:spPr>
              <a:noFill/>
              <a:ln>
                <a:noFill/>
              </a:ln>
              <a:effectLst/>
            </c:spPr>
            <c:txPr>
              <a:bodyPr rot="0" vert="horz"/>
              <a:lstStyle/>
              <a:p>
                <a:pPr>
                  <a:defRPr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In year before arrest</c:v>
                </c:pt>
                <c:pt idx="1">
                  <c:v>Since admission</c:v>
                </c:pt>
                <c:pt idx="3">
                  <c:v>In year before arrest</c:v>
                </c:pt>
                <c:pt idx="4">
                  <c:v>Since admission</c:v>
                </c:pt>
              </c:strCache>
            </c:strRef>
          </c:cat>
          <c:val>
            <c:numRef>
              <c:f>Sheet1!$D$2:$D$6</c:f>
              <c:numCache>
                <c:formatCode>0.0%</c:formatCode>
                <c:ptCount val="5"/>
                <c:pt idx="0">
                  <c:v>0.54500000000000004</c:v>
                </c:pt>
                <c:pt idx="1">
                  <c:v>0.46800000000000003</c:v>
                </c:pt>
                <c:pt idx="3">
                  <c:v>0.443</c:v>
                </c:pt>
                <c:pt idx="4">
                  <c:v>0.245</c:v>
                </c:pt>
              </c:numCache>
            </c:numRef>
          </c:val>
          <c:smooth val="0"/>
          <c:extLst>
            <c:ext xmlns:c16="http://schemas.microsoft.com/office/drawing/2014/chart" uri="{C3380CC4-5D6E-409C-BE32-E72D297353CC}">
              <c16:uniqueId val="{00000003-5EEA-445D-838F-8F0D3EACA556}"/>
            </c:ext>
          </c:extLst>
        </c:ser>
        <c:dLbls>
          <c:dLblPos val="t"/>
          <c:showLegendKey val="0"/>
          <c:showVal val="1"/>
          <c:showCatName val="0"/>
          <c:showSerName val="0"/>
          <c:showPercent val="0"/>
          <c:showBubbleSize val="0"/>
        </c:dLbls>
        <c:marker val="1"/>
        <c:smooth val="0"/>
        <c:axId val="2125893096"/>
        <c:axId val="2125896360"/>
      </c:lineChart>
      <c:catAx>
        <c:axId val="212589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5896360"/>
        <c:crosses val="autoZero"/>
        <c:auto val="1"/>
        <c:lblAlgn val="ctr"/>
        <c:lblOffset val="100"/>
        <c:noMultiLvlLbl val="0"/>
      </c:catAx>
      <c:valAx>
        <c:axId val="2125896360"/>
        <c:scaling>
          <c:orientation val="minMax"/>
          <c:max val="1"/>
          <c:min val="0"/>
        </c:scaling>
        <c:delete val="0"/>
        <c:axPos val="l"/>
        <c:majorGridlines>
          <c:spPr>
            <a:ln>
              <a:solidFill>
                <a:schemeClr val="bg1">
                  <a:lumMod val="95000"/>
                  <a:alpha val="50000"/>
                </a:schemeClr>
              </a:solidFill>
            </a:ln>
          </c:spPr>
        </c:majorGridlines>
        <c:numFmt formatCode="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25893096"/>
        <c:crosses val="autoZero"/>
        <c:crossBetween val="between"/>
        <c:majorUnit val="0.25"/>
      </c:valAx>
      <c:spPr>
        <a:noFill/>
        <a:ln>
          <a:noFill/>
        </a:ln>
        <a:effectLst/>
      </c:spPr>
    </c:plotArea>
    <c:legend>
      <c:legendPos val="t"/>
      <c:layout>
        <c:manualLayout>
          <c:xMode val="edge"/>
          <c:yMode val="edge"/>
          <c:x val="0.19125784444961899"/>
          <c:y val="0.88054667243996698"/>
          <c:w val="0.73901174554265903"/>
          <c:h val="6.7790721332171705E-2"/>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100">
          <a:solidFill>
            <a:schemeClr val="tx1"/>
          </a:solidFill>
          <a:latin typeface="National-Medium (Body)"/>
        </a:defRPr>
      </a:pPr>
      <a:endParaRPr lang="en-US"/>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n-US" sz="1600" b="1" i="0" baseline="0" dirty="0">
                <a:effectLst/>
              </a:rPr>
              <a:t>Total economic burden </a:t>
            </a:r>
            <a:endParaRPr lang="en-US" sz="1600" dirty="0">
              <a:effectLst/>
            </a:endParaRPr>
          </a:p>
          <a:p>
            <a:pPr algn="ctr" rtl="0">
              <a:defRPr/>
            </a:pPr>
            <a:r>
              <a:rPr lang="en-US" sz="1600" b="1" i="0" baseline="0" dirty="0">
                <a:effectLst/>
              </a:rPr>
              <a:t>of serious mental illness </a:t>
            </a:r>
            <a:endParaRPr lang="en-US" sz="1600" dirty="0">
              <a:effectLst/>
            </a:endParaRPr>
          </a:p>
          <a:p>
            <a:pPr algn="ctr" rtl="0">
              <a:defRPr/>
            </a:pPr>
            <a:r>
              <a:rPr lang="en-US" sz="1600" b="1" i="0" baseline="0" dirty="0">
                <a:effectLst/>
              </a:rPr>
              <a:t>in</a:t>
            </a:r>
            <a:r>
              <a:rPr lang="en-US" sz="1600" b="1" i="1" baseline="0" dirty="0">
                <a:effectLst/>
              </a:rPr>
              <a:t> </a:t>
            </a:r>
            <a:r>
              <a:rPr lang="en-US" sz="1600" b="1" i="0" baseline="0" dirty="0">
                <a:effectLst/>
              </a:rPr>
              <a:t>Kansas</a:t>
            </a:r>
            <a:endParaRPr lang="en-US" sz="1600" i="1" dirty="0">
              <a:effectLst/>
            </a:endParaRPr>
          </a:p>
          <a:p>
            <a:pPr algn="ctr" rtl="0">
              <a:defRPr/>
            </a:pPr>
            <a:r>
              <a:rPr lang="en-US" sz="1200" b="0" i="0" baseline="0" dirty="0">
                <a:effectLst/>
              </a:rPr>
              <a:t>(in 2016 U.S.$)</a:t>
            </a:r>
            <a:endParaRPr lang="en-US" sz="1200" dirty="0">
              <a:effectLst/>
            </a:endParaRPr>
          </a:p>
        </c:rich>
      </c:tx>
      <c:layout>
        <c:manualLayout>
          <c:xMode val="edge"/>
          <c:yMode val="edge"/>
          <c:x val="0.30074522049872043"/>
          <c:y val="7.045300362188664E-2"/>
        </c:manualLayout>
      </c:layout>
      <c:overlay val="0"/>
      <c:spPr>
        <a:noFill/>
        <a:ln>
          <a:noFill/>
        </a:ln>
        <a:effectLst/>
      </c:spPr>
    </c:title>
    <c:autoTitleDeleted val="0"/>
    <c:plotArea>
      <c:layout>
        <c:manualLayout>
          <c:layoutTarget val="inner"/>
          <c:xMode val="edge"/>
          <c:yMode val="edge"/>
          <c:x val="0.12637471686972701"/>
          <c:y val="0.20393845174685801"/>
          <c:w val="0.80088220044010805"/>
          <c:h val="0.65311340883836699"/>
        </c:manualLayout>
      </c:layout>
      <c:barChart>
        <c:barDir val="col"/>
        <c:grouping val="clustered"/>
        <c:varyColors val="0"/>
        <c:ser>
          <c:idx val="0"/>
          <c:order val="0"/>
          <c:tx>
            <c:strRef>
              <c:f>Sheet1!$B$1</c:f>
              <c:strCache>
                <c:ptCount val="1"/>
                <c:pt idx="0">
                  <c:v>burden</c:v>
                </c:pt>
              </c:strCache>
            </c:strRef>
          </c:tx>
          <c:spPr>
            <a:solidFill>
              <a:schemeClr val="tx2"/>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0-556A-4602-962B-DAD7B026FBB9}"/>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1-556A-4602-962B-DAD7B026FBB9}"/>
              </c:ext>
            </c:extLst>
          </c:dPt>
          <c:dPt>
            <c:idx val="2"/>
            <c:invertIfNegative val="0"/>
            <c:bubble3D val="0"/>
            <c:spPr>
              <a:solidFill>
                <a:schemeClr val="accent2">
                  <a:lumMod val="50000"/>
                </a:schemeClr>
              </a:solidFill>
              <a:ln>
                <a:noFill/>
              </a:ln>
              <a:effectLst/>
            </c:spPr>
            <c:extLst>
              <c:ext xmlns:c16="http://schemas.microsoft.com/office/drawing/2014/chart" uri="{C3380CC4-5D6E-409C-BE32-E72D297353CC}">
                <c16:uniqueId val="{00000002-556A-4602-962B-DAD7B026FBB9}"/>
              </c:ext>
            </c:extLst>
          </c:dPt>
          <c:dLbls>
            <c:dLbl>
              <c:idx val="0"/>
              <c:tx>
                <c:rich>
                  <a:bodyPr/>
                  <a:lstStyle/>
                  <a:p>
                    <a:fld id="{E2D62CB4-1B14-314C-A4AB-117DB742BF4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56A-4602-962B-DAD7B026FBB9}"/>
                </c:ext>
              </c:extLst>
            </c:dLbl>
            <c:dLbl>
              <c:idx val="1"/>
              <c:tx>
                <c:rich>
                  <a:bodyPr/>
                  <a:lstStyle/>
                  <a:p>
                    <a:fld id="{C513DC6D-3CED-404C-ADB1-6162F1F14DB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56A-4602-962B-DAD7B026FBB9}"/>
                </c:ext>
              </c:extLst>
            </c:dLbl>
            <c:dLbl>
              <c:idx val="2"/>
              <c:tx>
                <c:rich>
                  <a:bodyPr/>
                  <a:lstStyle/>
                  <a:p>
                    <a:fld id="{99CABE8C-9447-0F49-9CF3-CA8E5F65161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56A-4602-962B-DAD7B026FBB9}"/>
                </c:ext>
              </c:extLst>
            </c:dLbl>
            <c:numFmt formatCode="&quot;$&quot;#,##0" sourceLinked="0"/>
            <c:spPr>
              <a:noFill/>
              <a:ln>
                <a:noFill/>
              </a:ln>
              <a:effectLst/>
            </c:spPr>
            <c:txPr>
              <a:bodyPr rot="0" vert="horz"/>
              <a:lstStyle/>
              <a:p>
                <a:pPr>
                  <a:defRPr sz="1050" b="0"/>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Schizophrenia</c:v>
                </c:pt>
                <c:pt idx="1">
                  <c:v>Bipolar disorder</c:v>
                </c:pt>
                <c:pt idx="2">
                  <c:v>Major depressive disorder</c:v>
                </c:pt>
              </c:strCache>
            </c:strRef>
          </c:cat>
          <c:val>
            <c:numRef>
              <c:f>Sheet1!$B$2:$B$4</c:f>
              <c:numCache>
                <c:formatCode>_("$"* #,##0_);_("$"* \(#,##0\);_("$"* "-"??_);_(@_)</c:formatCode>
                <c:ptCount val="3"/>
                <c:pt idx="0">
                  <c:v>311405655.44958001</c:v>
                </c:pt>
                <c:pt idx="1">
                  <c:v>1284768883.89252</c:v>
                </c:pt>
                <c:pt idx="2">
                  <c:v>1887051809.1240001</c:v>
                </c:pt>
              </c:numCache>
            </c:numRef>
          </c:val>
          <c:extLst>
            <c:ext xmlns:c15="http://schemas.microsoft.com/office/drawing/2012/chart" uri="{02D57815-91ED-43cb-92C2-25804820EDAC}">
              <c15:datalabelsRange>
                <c15:f>Sheet1!$B$2:$B$4</c15:f>
                <c15:dlblRangeCache>
                  <c:ptCount val="3"/>
                  <c:pt idx="0">
                    <c:v> $311,405,655 </c:v>
                  </c:pt>
                  <c:pt idx="1">
                    <c:v> $1,284,768,884 </c:v>
                  </c:pt>
                  <c:pt idx="2">
                    <c:v> $1,887,051,809 </c:v>
                  </c:pt>
                </c15:dlblRangeCache>
              </c15:datalabelsRange>
            </c:ext>
            <c:ext xmlns:c16="http://schemas.microsoft.com/office/drawing/2014/chart" uri="{C3380CC4-5D6E-409C-BE32-E72D297353CC}">
              <c16:uniqueId val="{00000003-7452-4EF8-A92A-AD3B47E29520}"/>
            </c:ext>
          </c:extLst>
        </c:ser>
        <c:dLbls>
          <c:dLblPos val="outEnd"/>
          <c:showLegendKey val="0"/>
          <c:showVal val="1"/>
          <c:showCatName val="0"/>
          <c:showSerName val="0"/>
          <c:showPercent val="0"/>
          <c:showBubbleSize val="0"/>
        </c:dLbls>
        <c:gapWidth val="30"/>
        <c:axId val="-2133162288"/>
        <c:axId val="-2133215664"/>
      </c:barChart>
      <c:catAx>
        <c:axId val="-213316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33215664"/>
        <c:crosses val="autoZero"/>
        <c:auto val="1"/>
        <c:lblAlgn val="ctr"/>
        <c:lblOffset val="100"/>
        <c:noMultiLvlLbl val="0"/>
      </c:catAx>
      <c:valAx>
        <c:axId val="-2133215664"/>
        <c:scaling>
          <c:orientation val="minMax"/>
          <c:max val="2500000000"/>
          <c:min val="0"/>
        </c:scaling>
        <c:delete val="0"/>
        <c:axPos val="l"/>
        <c:numFmt formatCode="_(&quot;$&quot;* #,##0_);_(&quot;$&quot;* \(#,##0\);_(&quot;$&quot;* &quot;-&quot;_);_(@_)"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33162288"/>
        <c:crosses val="autoZero"/>
        <c:crossBetween val="between"/>
        <c:majorUnit val="1000000000"/>
        <c:dispUnits>
          <c:builtInUnit val="billions"/>
          <c:dispUnitsLbl>
            <c:layout>
              <c:manualLayout>
                <c:xMode val="edge"/>
                <c:yMode val="edge"/>
                <c:x val="1.74458929231519E-3"/>
                <c:y val="0.23043998810561001"/>
              </c:manualLayout>
            </c:layout>
            <c:spPr>
              <a:noFill/>
              <a:ln>
                <a:noFill/>
              </a:ln>
              <a:effectLst/>
            </c:spPr>
            <c:txPr>
              <a:bodyPr rot="-5400000" vert="horz"/>
              <a:lstStyle/>
              <a:p>
                <a:pPr>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n-US" sz="1600" b="1" i="0" baseline="0" dirty="0">
                <a:effectLst/>
              </a:rPr>
              <a:t>Total economic burden </a:t>
            </a:r>
            <a:endParaRPr lang="en-US" sz="1600" dirty="0">
              <a:effectLst/>
            </a:endParaRPr>
          </a:p>
          <a:p>
            <a:pPr algn="ctr" rtl="0">
              <a:defRPr/>
            </a:pPr>
            <a:r>
              <a:rPr lang="en-US" sz="1600" b="1" i="0" baseline="0" dirty="0">
                <a:effectLst/>
              </a:rPr>
              <a:t>of serious mental illness </a:t>
            </a:r>
            <a:endParaRPr lang="en-US" sz="1600" dirty="0">
              <a:effectLst/>
            </a:endParaRPr>
          </a:p>
          <a:p>
            <a:pPr algn="ctr" rtl="0">
              <a:defRPr/>
            </a:pPr>
            <a:r>
              <a:rPr lang="en-US" sz="1600" b="1" i="0" baseline="0" dirty="0">
                <a:effectLst/>
              </a:rPr>
              <a:t>in the United States</a:t>
            </a:r>
            <a:endParaRPr lang="en-US" sz="1600" dirty="0">
              <a:effectLst/>
            </a:endParaRPr>
          </a:p>
          <a:p>
            <a:pPr algn="ctr" rtl="0">
              <a:defRPr/>
            </a:pPr>
            <a:r>
              <a:rPr lang="en-US" sz="1200" b="0" i="0" baseline="0" dirty="0">
                <a:effectLst/>
              </a:rPr>
              <a:t>(in 2016 U.S.$)</a:t>
            </a:r>
            <a:endParaRPr lang="en-US" sz="1200" dirty="0">
              <a:effectLst/>
            </a:endParaRPr>
          </a:p>
        </c:rich>
      </c:tx>
      <c:layout>
        <c:manualLayout>
          <c:xMode val="edge"/>
          <c:yMode val="edge"/>
          <c:x val="0.29849470917191467"/>
          <c:y val="7.0835542894343156E-2"/>
        </c:manualLayout>
      </c:layout>
      <c:overlay val="0"/>
      <c:spPr>
        <a:noFill/>
        <a:ln>
          <a:noFill/>
        </a:ln>
        <a:effectLst/>
      </c:spPr>
    </c:title>
    <c:autoTitleDeleted val="0"/>
    <c:plotArea>
      <c:layout>
        <c:manualLayout>
          <c:layoutTarget val="inner"/>
          <c:xMode val="edge"/>
          <c:yMode val="edge"/>
          <c:x val="0.124124205542921"/>
          <c:y val="0.20393845174685801"/>
          <c:w val="0.80088220044010805"/>
          <c:h val="0.65311340883836699"/>
        </c:manualLayout>
      </c:layout>
      <c:barChart>
        <c:barDir val="col"/>
        <c:grouping val="clustered"/>
        <c:varyColors val="0"/>
        <c:ser>
          <c:idx val="0"/>
          <c:order val="0"/>
          <c:tx>
            <c:strRef>
              <c:f>Sheet1!$B$1</c:f>
              <c:strCache>
                <c:ptCount val="1"/>
                <c:pt idx="0">
                  <c:v>burden</c:v>
                </c:pt>
              </c:strCache>
            </c:strRef>
          </c:tx>
          <c:spPr>
            <a:solidFill>
              <a:schemeClr val="tx2"/>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0-EA62-4873-A296-41793E97C705}"/>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1-EA62-4873-A296-41793E97C705}"/>
              </c:ext>
            </c:extLst>
          </c:dPt>
          <c:dPt>
            <c:idx val="2"/>
            <c:invertIfNegative val="0"/>
            <c:bubble3D val="0"/>
            <c:spPr>
              <a:solidFill>
                <a:schemeClr val="accent2">
                  <a:lumMod val="50000"/>
                </a:schemeClr>
              </a:solidFill>
              <a:ln>
                <a:noFill/>
              </a:ln>
              <a:effectLst/>
            </c:spPr>
            <c:extLst>
              <c:ext xmlns:c16="http://schemas.microsoft.com/office/drawing/2014/chart" uri="{C3380CC4-5D6E-409C-BE32-E72D297353CC}">
                <c16:uniqueId val="{00000002-EA62-4873-A296-41793E97C705}"/>
              </c:ext>
            </c:extLst>
          </c:dPt>
          <c:dLbls>
            <c:dLbl>
              <c:idx val="0"/>
              <c:tx>
                <c:rich>
                  <a:bodyPr/>
                  <a:lstStyle/>
                  <a:p>
                    <a:fld id="{5D0AC476-A1E2-8545-93AE-7691A6034B7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A62-4873-A296-41793E97C705}"/>
                </c:ext>
              </c:extLst>
            </c:dLbl>
            <c:dLbl>
              <c:idx val="1"/>
              <c:tx>
                <c:rich>
                  <a:bodyPr/>
                  <a:lstStyle/>
                  <a:p>
                    <a:fld id="{CBE78C04-FFBD-4144-A67D-0F8D26354BC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A62-4873-A296-41793E97C705}"/>
                </c:ext>
              </c:extLst>
            </c:dLbl>
            <c:dLbl>
              <c:idx val="2"/>
              <c:tx>
                <c:rich>
                  <a:bodyPr/>
                  <a:lstStyle/>
                  <a:p>
                    <a:fld id="{D94ACD52-D692-E541-9496-4387FE35D5A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A62-4873-A296-41793E97C705}"/>
                </c:ext>
              </c:extLst>
            </c:dLbl>
            <c:numFmt formatCode="&quot;$&quot;#,##0" sourceLinked="0"/>
            <c:spPr>
              <a:noFill/>
              <a:ln>
                <a:noFill/>
              </a:ln>
              <a:effectLst/>
            </c:spPr>
            <c:txPr>
              <a:bodyPr rot="0" vert="horz"/>
              <a:lstStyle/>
              <a:p>
                <a:pPr>
                  <a:defRPr sz="1000"/>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Schizophrenia</c:v>
                </c:pt>
                <c:pt idx="1">
                  <c:v>Bipolar disorder</c:v>
                </c:pt>
                <c:pt idx="2">
                  <c:v>Major depressive disorder</c:v>
                </c:pt>
              </c:strCache>
            </c:strRef>
          </c:cat>
          <c:val>
            <c:numRef>
              <c:f>Sheet1!$B$2:$B$4</c:f>
              <c:numCache>
                <c:formatCode>"$"#,##0</c:formatCode>
                <c:ptCount val="3"/>
                <c:pt idx="0">
                  <c:v>35438281577.144417</c:v>
                </c:pt>
                <c:pt idx="1">
                  <c:v>146206423054.46033</c:v>
                </c:pt>
                <c:pt idx="2">
                  <c:v>214745157718.69104</c:v>
                </c:pt>
              </c:numCache>
            </c:numRef>
          </c:val>
          <c:extLst>
            <c:ext xmlns:c15="http://schemas.microsoft.com/office/drawing/2012/chart" uri="{02D57815-91ED-43cb-92C2-25804820EDAC}">
              <c15:datalabelsRange>
                <c15:f>Sheet1!$B$2:$B$4</c15:f>
                <c15:dlblRangeCache>
                  <c:ptCount val="3"/>
                  <c:pt idx="0">
                    <c:v>$35,438,281,577</c:v>
                  </c:pt>
                  <c:pt idx="1">
                    <c:v>$146,206,423,054</c:v>
                  </c:pt>
                  <c:pt idx="2">
                    <c:v>$214,745,157,719</c:v>
                  </c:pt>
                </c15:dlblRangeCache>
              </c15:datalabelsRange>
            </c:ext>
            <c:ext xmlns:c16="http://schemas.microsoft.com/office/drawing/2014/chart" uri="{C3380CC4-5D6E-409C-BE32-E72D297353CC}">
              <c16:uniqueId val="{00000003-C6CE-46F5-9CC0-23882D6A348B}"/>
            </c:ext>
          </c:extLst>
        </c:ser>
        <c:dLbls>
          <c:dLblPos val="outEnd"/>
          <c:showLegendKey val="0"/>
          <c:showVal val="1"/>
          <c:showCatName val="0"/>
          <c:showSerName val="0"/>
          <c:showPercent val="0"/>
          <c:showBubbleSize val="0"/>
        </c:dLbls>
        <c:gapWidth val="30"/>
        <c:axId val="2142317248"/>
        <c:axId val="2142343792"/>
      </c:barChart>
      <c:catAx>
        <c:axId val="214231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42343792"/>
        <c:crosses val="autoZero"/>
        <c:auto val="1"/>
        <c:lblAlgn val="ctr"/>
        <c:lblOffset val="100"/>
        <c:noMultiLvlLbl val="0"/>
      </c:catAx>
      <c:valAx>
        <c:axId val="2142343792"/>
        <c:scaling>
          <c:orientation val="minMax"/>
          <c:max val="300000000000"/>
          <c:min val="0"/>
        </c:scaling>
        <c:delete val="0"/>
        <c:axPos val="l"/>
        <c:numFmt formatCode="_(&quot;$&quot;* #,##0_);_(&quot;$&quot;* \(#,##0\);_(&quot;$&quot;* &quot;-&quot;_);_(@_)"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42317248"/>
        <c:crosses val="autoZero"/>
        <c:crossBetween val="between"/>
        <c:majorUnit val="100000000000"/>
        <c:dispUnits>
          <c:builtInUnit val="billions"/>
          <c:dispUnitsLbl>
            <c:layout>
              <c:manualLayout>
                <c:xMode val="edge"/>
                <c:yMode val="edge"/>
                <c:x val="6.7515339804173598E-3"/>
                <c:y val="0.22857280812241601"/>
              </c:manualLayout>
            </c:layout>
            <c:spPr>
              <a:noFill/>
              <a:ln>
                <a:noFill/>
              </a:ln>
              <a:effectLst/>
            </c:spPr>
            <c:txPr>
              <a:bodyPr rot="-5400000" vert="horz"/>
              <a:lstStyle/>
              <a:p>
                <a:pPr>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solidFill>
                <a:latin typeface="+mn-lt"/>
                <a:ea typeface="+mn-ea"/>
                <a:cs typeface="+mn-cs"/>
              </a:defRPr>
            </a:pPr>
            <a:r>
              <a:rPr lang="en-US" sz="1400" dirty="0">
                <a:solidFill>
                  <a:schemeClr val="bg2">
                    <a:lumMod val="50000"/>
                  </a:schemeClr>
                </a:solidFill>
              </a:rPr>
              <a:t>Major </a:t>
            </a:r>
          </a:p>
          <a:p>
            <a:pPr>
              <a:defRPr sz="1400">
                <a:solidFill>
                  <a:schemeClr val="bg2"/>
                </a:solidFill>
              </a:defRPr>
            </a:pPr>
            <a:r>
              <a:rPr lang="en-US" sz="1400" dirty="0">
                <a:solidFill>
                  <a:schemeClr val="bg2">
                    <a:lumMod val="50000"/>
                  </a:schemeClr>
                </a:solidFill>
              </a:rPr>
              <a:t>depressive</a:t>
            </a:r>
            <a:r>
              <a:rPr lang="en-US" sz="1400" baseline="0" dirty="0">
                <a:solidFill>
                  <a:schemeClr val="bg2">
                    <a:lumMod val="50000"/>
                  </a:schemeClr>
                </a:solidFill>
              </a:rPr>
              <a:t> </a:t>
            </a:r>
          </a:p>
          <a:p>
            <a:pPr>
              <a:defRPr sz="1400">
                <a:solidFill>
                  <a:schemeClr val="bg2"/>
                </a:solidFill>
              </a:defRPr>
            </a:pPr>
            <a:r>
              <a:rPr lang="en-US" sz="1400" baseline="0" dirty="0">
                <a:solidFill>
                  <a:schemeClr val="bg2">
                    <a:lumMod val="50000"/>
                  </a:schemeClr>
                </a:solidFill>
              </a:rPr>
              <a:t>disorder</a:t>
            </a:r>
            <a:endParaRPr lang="en-US" sz="1400" dirty="0">
              <a:solidFill>
                <a:schemeClr val="bg2">
                  <a:lumMod val="50000"/>
                </a:schemeClr>
              </a:solidFill>
            </a:endParaRPr>
          </a:p>
        </c:rich>
      </c:tx>
      <c:layout>
        <c:manualLayout>
          <c:xMode val="edge"/>
          <c:yMode val="edge"/>
          <c:x val="0.28423406812815383"/>
          <c:y val="0.3728422439754149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2"/>
              </a:solidFill>
              <a:latin typeface="+mn-lt"/>
              <a:ea typeface="+mn-ea"/>
              <a:cs typeface="+mn-cs"/>
            </a:defRPr>
          </a:pPr>
          <a:endParaRPr lang="en-US"/>
        </a:p>
      </c:txPr>
    </c:title>
    <c:autoTitleDeleted val="0"/>
    <c:plotArea>
      <c:layout>
        <c:manualLayout>
          <c:layoutTarget val="inner"/>
          <c:xMode val="edge"/>
          <c:yMode val="edge"/>
          <c:x val="2.2807408640064305E-2"/>
          <c:y val="7.4200287520544139E-2"/>
          <c:w val="0.94228124765499577"/>
          <c:h val="0.88548886496008838"/>
        </c:manualLayout>
      </c:layout>
      <c:doughnutChart>
        <c:varyColors val="1"/>
        <c:ser>
          <c:idx val="0"/>
          <c:order val="0"/>
          <c:tx>
            <c:strRef>
              <c:f>Sheet1!$B$1</c:f>
              <c:strCache>
                <c:ptCount val="1"/>
                <c:pt idx="0">
                  <c:v>MDD</c:v>
                </c:pt>
              </c:strCache>
            </c:strRef>
          </c:tx>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2477-4B29-A6CE-6DDBF5D162DE}"/>
              </c:ext>
            </c:extLst>
          </c:dPt>
          <c:dPt>
            <c:idx val="1"/>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2-2477-4B29-A6CE-6DDBF5D162DE}"/>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77-4B29-A6CE-6DDBF5D162DE}"/>
                </c:ext>
              </c:extLst>
            </c:dLbl>
            <c:dLbl>
              <c:idx val="1"/>
              <c:layout>
                <c:manualLayout>
                  <c:x val="3.5080111096225851E-2"/>
                  <c:y val="0.1208745712175755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77-4B29-A6CE-6DDBF5D162D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Direct medical costs</c:v>
                </c:pt>
                <c:pt idx="1">
                  <c:v>lost prod</c:v>
                </c:pt>
              </c:strCache>
            </c:strRef>
          </c:cat>
          <c:val>
            <c:numRef>
              <c:f>Sheet1!$B$2:$B$3</c:f>
              <c:numCache>
                <c:formatCode>General</c:formatCode>
                <c:ptCount val="2"/>
                <c:pt idx="0">
                  <c:v>0.47</c:v>
                </c:pt>
                <c:pt idx="1">
                  <c:v>0.53</c:v>
                </c:pt>
              </c:numCache>
            </c:numRef>
          </c:val>
          <c:extLst>
            <c:ext xmlns:c16="http://schemas.microsoft.com/office/drawing/2014/chart" uri="{C3380CC4-5D6E-409C-BE32-E72D297353CC}">
              <c16:uniqueId val="{00000000-2477-4B29-A6CE-6DDBF5D162DE}"/>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r>
              <a:rPr lang="en-US" sz="1400" dirty="0">
                <a:solidFill>
                  <a:schemeClr val="bg2">
                    <a:lumMod val="50000"/>
                  </a:schemeClr>
                </a:solidFill>
              </a:rPr>
              <a:t>Bipolar</a:t>
            </a:r>
            <a:endParaRPr lang="en-US" sz="1400" baseline="0" dirty="0">
              <a:solidFill>
                <a:schemeClr val="bg2">
                  <a:lumMod val="50000"/>
                </a:schemeClr>
              </a:solidFill>
            </a:endParaRPr>
          </a:p>
          <a:p>
            <a:pPr>
              <a:defRPr sz="1400">
                <a:solidFill>
                  <a:schemeClr val="bg2">
                    <a:lumMod val="50000"/>
                  </a:schemeClr>
                </a:solidFill>
              </a:defRPr>
            </a:pPr>
            <a:r>
              <a:rPr lang="en-US" sz="1400" dirty="0">
                <a:solidFill>
                  <a:schemeClr val="bg2">
                    <a:lumMod val="50000"/>
                  </a:schemeClr>
                </a:solidFill>
              </a:rPr>
              <a:t>disorder</a:t>
            </a:r>
          </a:p>
        </c:rich>
      </c:tx>
      <c:layout>
        <c:manualLayout>
          <c:xMode val="edge"/>
          <c:yMode val="edge"/>
          <c:x val="0.3509472701561866"/>
          <c:y val="0.40011530610515955"/>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endParaRPr lang="en-US"/>
        </a:p>
      </c:txPr>
    </c:title>
    <c:autoTitleDeleted val="0"/>
    <c:plotArea>
      <c:layout>
        <c:manualLayout>
          <c:layoutTarget val="inner"/>
          <c:xMode val="edge"/>
          <c:yMode val="edge"/>
          <c:x val="2.3978373387138759E-2"/>
          <c:y val="4.0496699106355394E-2"/>
          <c:w val="0.97992385217864275"/>
          <c:h val="0.91319187773785648"/>
        </c:manualLayout>
      </c:layout>
      <c:doughnutChart>
        <c:varyColors val="1"/>
        <c:ser>
          <c:idx val="0"/>
          <c:order val="0"/>
          <c:tx>
            <c:strRef>
              <c:f>Sheet1!$B$1</c:f>
              <c:strCache>
                <c:ptCount val="1"/>
                <c:pt idx="0">
                  <c:v>BD</c:v>
                </c:pt>
              </c:strCache>
            </c:strRef>
          </c:tx>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4-B761-4865-B307-3FA27A0D0930}"/>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B761-4865-B307-3FA27A0D0930}"/>
              </c:ext>
            </c:extLst>
          </c:dPt>
          <c:dPt>
            <c:idx val="2"/>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2-B761-4865-B307-3FA27A0D0930}"/>
              </c:ext>
            </c:extLst>
          </c:dPt>
          <c:dPt>
            <c:idx val="3"/>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1-B761-4865-B307-3FA27A0D0930}"/>
              </c:ext>
            </c:extLst>
          </c:dPt>
          <c:dLbls>
            <c:dLbl>
              <c:idx val="0"/>
              <c:layout>
                <c:manualLayout>
                  <c:x val="-1.0728093984435696E-16"/>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761-4865-B307-3FA27A0D0930}"/>
                </c:ext>
              </c:extLst>
            </c:dLbl>
            <c:dLbl>
              <c:idx val="1"/>
              <c:delete val="1"/>
              <c:extLst>
                <c:ext xmlns:c15="http://schemas.microsoft.com/office/drawing/2012/chart" uri="{CE6537A1-D6FC-4f65-9D91-7224C49458BB}"/>
                <c:ext xmlns:c16="http://schemas.microsoft.com/office/drawing/2014/chart" uri="{C3380CC4-5D6E-409C-BE32-E72D297353CC}">
                  <c16:uniqueId val="{00000003-B761-4865-B307-3FA27A0D0930}"/>
                </c:ext>
              </c:extLst>
            </c:dLbl>
            <c:dLbl>
              <c:idx val="2"/>
              <c:layout>
                <c:manualLayout>
                  <c:x val="0"/>
                  <c:y val="-5.6627514908196546E-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761-4865-B307-3FA27A0D093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Sheet1!$A$3:$A$5</c:f>
              <c:strCache>
                <c:ptCount val="3"/>
                <c:pt idx="0">
                  <c:v>Direct medical costs</c:v>
                </c:pt>
                <c:pt idx="1">
                  <c:v>Other</c:v>
                </c:pt>
                <c:pt idx="2">
                  <c:v>Lost productivity</c:v>
                </c:pt>
              </c:strCache>
            </c:strRef>
          </c:cat>
          <c:val>
            <c:numRef>
              <c:f>Sheet1!$B$3:$B$5</c:f>
              <c:numCache>
                <c:formatCode>General</c:formatCode>
                <c:ptCount val="3"/>
                <c:pt idx="0">
                  <c:v>0.12</c:v>
                </c:pt>
                <c:pt idx="1">
                  <c:v>0.05</c:v>
                </c:pt>
                <c:pt idx="2">
                  <c:v>0.84</c:v>
                </c:pt>
              </c:numCache>
            </c:numRef>
          </c:val>
          <c:extLst>
            <c:ext xmlns:c16="http://schemas.microsoft.com/office/drawing/2014/chart" uri="{C3380CC4-5D6E-409C-BE32-E72D297353CC}">
              <c16:uniqueId val="{00000000-B761-4865-B307-3FA27A0D0930}"/>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r>
              <a:rPr lang="en-US" sz="1400" dirty="0">
                <a:solidFill>
                  <a:schemeClr val="bg2">
                    <a:lumMod val="50000"/>
                  </a:schemeClr>
                </a:solidFill>
              </a:rPr>
              <a:t>Schizophrenia</a:t>
            </a:r>
          </a:p>
        </c:rich>
      </c:tx>
      <c:layout>
        <c:manualLayout>
          <c:xMode val="edge"/>
          <c:yMode val="edge"/>
          <c:x val="0.23182862961373693"/>
          <c:y val="0.46393823865272249"/>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endParaRPr lang="en-US"/>
        </a:p>
      </c:txPr>
    </c:title>
    <c:autoTitleDeleted val="0"/>
    <c:plotArea>
      <c:layout>
        <c:manualLayout>
          <c:layoutTarget val="inner"/>
          <c:xMode val="edge"/>
          <c:yMode val="edge"/>
          <c:x val="4.0715986550081955E-2"/>
          <c:y val="0.14921393510913666"/>
          <c:w val="0.9116663266669951"/>
          <c:h val="0.72103911060544323"/>
        </c:manualLayout>
      </c:layout>
      <c:doughnutChart>
        <c:varyColors val="1"/>
        <c:ser>
          <c:idx val="0"/>
          <c:order val="0"/>
          <c:tx>
            <c:strRef>
              <c:f>Sheet1!$B$1</c:f>
              <c:strCache>
                <c:ptCount val="1"/>
                <c:pt idx="0">
                  <c:v>Sales</c:v>
                </c:pt>
              </c:strCache>
            </c:strRef>
          </c:tx>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2-FABF-4EE7-9BB7-7C1ADB1F2734}"/>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FABF-4EE7-9BB7-7C1ADB1F2734}"/>
              </c:ext>
            </c:extLst>
          </c:dPt>
          <c:dPt>
            <c:idx val="2"/>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4-FABF-4EE7-9BB7-7C1ADB1F2734}"/>
              </c:ext>
            </c:extLst>
          </c:dPt>
          <c:dPt>
            <c:idx val="3"/>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1-FABF-4EE7-9BB7-7C1ADB1F2734}"/>
              </c:ext>
            </c:extLst>
          </c:dPt>
          <c:dLbls>
            <c:dLbl>
              <c:idx val="0"/>
              <c:layout>
                <c:manualLayout>
                  <c:x val="1.1029413361135561E-2"/>
                  <c:y val="8.9050160833705431E-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ABF-4EE7-9BB7-7C1ADB1F2734}"/>
                </c:ext>
              </c:extLst>
            </c:dLbl>
            <c:dLbl>
              <c:idx val="1"/>
              <c:delete val="1"/>
              <c:extLst>
                <c:ext xmlns:c15="http://schemas.microsoft.com/office/drawing/2012/chart" uri="{CE6537A1-D6FC-4f65-9D91-7224C49458BB}"/>
                <c:ext xmlns:c16="http://schemas.microsoft.com/office/drawing/2014/chart" uri="{C3380CC4-5D6E-409C-BE32-E72D297353CC}">
                  <c16:uniqueId val="{00000003-FABF-4EE7-9BB7-7C1ADB1F273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Medical costs</c:v>
                </c:pt>
                <c:pt idx="1">
                  <c:v>Other</c:v>
                </c:pt>
                <c:pt idx="2">
                  <c:v>Lost productivity</c:v>
                </c:pt>
              </c:strCache>
            </c:strRef>
          </c:cat>
          <c:val>
            <c:numRef>
              <c:f>Sheet1!$B$2:$B$4</c:f>
              <c:numCache>
                <c:formatCode>General</c:formatCode>
                <c:ptCount val="3"/>
                <c:pt idx="0">
                  <c:v>0.21</c:v>
                </c:pt>
                <c:pt idx="1">
                  <c:v>0.04</c:v>
                </c:pt>
                <c:pt idx="2">
                  <c:v>0.76</c:v>
                </c:pt>
              </c:numCache>
            </c:numRef>
          </c:val>
          <c:extLst>
            <c:ext xmlns:c16="http://schemas.microsoft.com/office/drawing/2014/chart" uri="{C3380CC4-5D6E-409C-BE32-E72D297353CC}">
              <c16:uniqueId val="{00000000-FABF-4EE7-9BB7-7C1ADB1F2734}"/>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0.3521</cdr:x>
      <cdr:y>0.84387</cdr:y>
    </cdr:from>
    <cdr:to>
      <cdr:x>0.97566</cdr:x>
      <cdr:y>0.90056</cdr:y>
    </cdr:to>
    <cdr:sp macro="" textlink="">
      <cdr:nvSpPr>
        <cdr:cNvPr id="2" name="TextBox 2"/>
        <cdr:cNvSpPr txBox="1"/>
      </cdr:nvSpPr>
      <cdr:spPr>
        <a:xfrm xmlns:a="http://schemas.openxmlformats.org/drawingml/2006/main">
          <a:off x="1920027" y="3465240"/>
          <a:ext cx="3400312" cy="23279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dirty="0">
              <a:solidFill>
                <a:schemeClr val="bg2">
                  <a:lumMod val="75000"/>
                </a:schemeClr>
              </a:solidFill>
              <a:latin typeface="+mj-lt"/>
            </a:rPr>
            <a:t>Estimated number of affected people in past year</a:t>
          </a:r>
          <a:endParaRPr lang="en-US" sz="1600" dirty="0">
            <a:solidFill>
              <a:schemeClr val="bg2">
                <a:lumMod val="75000"/>
              </a:schemeClr>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0.54661</cdr:x>
      <cdr:y>0.77126</cdr:y>
    </cdr:from>
    <cdr:to>
      <cdr:x>0.93191</cdr:x>
      <cdr:y>0.94719</cdr:y>
    </cdr:to>
    <cdr:sp macro="" textlink="">
      <cdr:nvSpPr>
        <cdr:cNvPr id="2" name="TextBox 2"/>
        <cdr:cNvSpPr txBox="1"/>
      </cdr:nvSpPr>
      <cdr:spPr>
        <a:xfrm xmlns:a="http://schemas.openxmlformats.org/drawingml/2006/main">
          <a:off x="3215419" y="3643081"/>
          <a:ext cx="2266462"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solidFill>
                <a:srgbClr val="000000"/>
              </a:solidFill>
            </a:rPr>
            <a:t>And 57.7% of these people </a:t>
          </a:r>
        </a:p>
        <a:p xmlns:a="http://schemas.openxmlformats.org/drawingml/2006/main">
          <a:pPr algn="ctr"/>
          <a:r>
            <a:rPr lang="en-US" sz="1200" dirty="0">
              <a:solidFill>
                <a:srgbClr val="000000"/>
              </a:solidFill>
            </a:rPr>
            <a:t>did not receive mental health treatment, </a:t>
          </a:r>
          <a:r>
            <a:rPr lang="en-US" sz="1200" b="1" dirty="0">
              <a:solidFill>
                <a:srgbClr val="000000"/>
              </a:solidFill>
            </a:rPr>
            <a:t>because they could not afford it</a:t>
          </a:r>
        </a:p>
      </cdr:txBody>
    </cdr:sp>
  </cdr:relSizeAnchor>
</c:userShapes>
</file>

<file path=ppt/drawings/drawing3.xml><?xml version="1.0" encoding="utf-8"?>
<c:userShapes xmlns:c="http://schemas.openxmlformats.org/drawingml/2006/chart">
  <cdr:relSizeAnchor xmlns:cdr="http://schemas.openxmlformats.org/drawingml/2006/chartDrawing">
    <cdr:from>
      <cdr:x>0.85628</cdr:x>
      <cdr:y>0.24551</cdr:y>
    </cdr:from>
    <cdr:to>
      <cdr:x>0.92921</cdr:x>
      <cdr:y>0.30622</cdr:y>
    </cdr:to>
    <cdr:sp macro="" textlink="">
      <cdr:nvSpPr>
        <cdr:cNvPr id="2" name="TextBox 1"/>
        <cdr:cNvSpPr txBox="1"/>
      </cdr:nvSpPr>
      <cdr:spPr>
        <a:xfrm xmlns:a="http://schemas.openxmlformats.org/drawingml/2006/main">
          <a:off x="5149090" y="1060712"/>
          <a:ext cx="438550" cy="262291"/>
        </a:xfrm>
        <a:prstGeom xmlns:a="http://schemas.openxmlformats.org/drawingml/2006/main" prst="rect">
          <a:avLst/>
        </a:prstGeom>
        <a:solidFill xmlns:a="http://schemas.openxmlformats.org/drawingml/2006/main">
          <a:srgbClr val="FFFFFF"/>
        </a:solidFill>
      </cdr:spPr>
      <cdr:txBody>
        <a:bodyPr xmlns:a="http://schemas.openxmlformats.org/drawingml/2006/main" vertOverflow="clip" wrap="none" rtlCol="0"/>
        <a:lstStyle xmlns:a="http://schemas.openxmlformats.org/drawingml/2006/main"/>
        <a:p xmlns:a="http://schemas.openxmlformats.org/drawingml/2006/main">
          <a:pPr algn="ctr"/>
          <a:r>
            <a:rPr lang="en-US" sz="1200" b="1" dirty="0">
              <a:solidFill>
                <a:srgbClr val="850002"/>
              </a:solidFill>
            </a:rPr>
            <a:t>+8%</a:t>
          </a:r>
          <a:endParaRPr lang="en-US" sz="1100" b="1" dirty="0">
            <a:solidFill>
              <a:srgbClr val="850002"/>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0.25785</cdr:y>
    </cdr:from>
    <cdr:to>
      <cdr:x>0.15</cdr:x>
      <cdr:y>0.4571</cdr:y>
    </cdr:to>
    <cdr:sp macro="" textlink="">
      <cdr:nvSpPr>
        <cdr:cNvPr id="2" name="TextBox 1"/>
        <cdr:cNvSpPr txBox="1"/>
      </cdr:nvSpPr>
      <cdr:spPr>
        <a:xfrm xmlns:a="http://schemas.openxmlformats.org/drawingml/2006/main">
          <a:off x="0" y="118331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900" dirty="0">
            <a:solidFill>
              <a:schemeClr val="bg1">
                <a:lumMod val="50000"/>
              </a:schemeClr>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0.40916</cdr:x>
      <cdr:y>0.93639</cdr:y>
    </cdr:from>
    <cdr:to>
      <cdr:x>0.85938</cdr:x>
      <cdr:y>0.9995</cdr:y>
    </cdr:to>
    <cdr:sp macro="" textlink="">
      <cdr:nvSpPr>
        <cdr:cNvPr id="2" name="TextBox 2"/>
        <cdr:cNvSpPr txBox="1"/>
      </cdr:nvSpPr>
      <cdr:spPr>
        <a:xfrm xmlns:a="http://schemas.openxmlformats.org/drawingml/2006/main">
          <a:off x="2520546" y="3881897"/>
          <a:ext cx="2773516" cy="2616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100" dirty="0">
              <a:solidFill>
                <a:srgbClr val="000000"/>
              </a:solidFill>
              <a:latin typeface="Franklin Gothic Book" panose="020B0503020102020204" pitchFamily="34" charset="0"/>
            </a:rPr>
            <a:t>Professionals or beds per 10,000 residents</a:t>
          </a:r>
        </a:p>
      </cdr:txBody>
    </cdr:sp>
  </cdr:relSizeAnchor>
  <cdr:relSizeAnchor xmlns:cdr="http://schemas.openxmlformats.org/drawingml/2006/chartDrawing">
    <cdr:from>
      <cdr:x>0.35614</cdr:x>
      <cdr:y>0.61251</cdr:y>
    </cdr:from>
    <cdr:to>
      <cdr:x>0.53241</cdr:x>
      <cdr:y>0.69522</cdr:y>
    </cdr:to>
    <cdr:sp macro="" textlink="">
      <cdr:nvSpPr>
        <cdr:cNvPr id="3" name="TextBox 2"/>
        <cdr:cNvSpPr txBox="1"/>
      </cdr:nvSpPr>
      <cdr:spPr>
        <a:xfrm xmlns:a="http://schemas.openxmlformats.org/drawingml/2006/main">
          <a:off x="2193938" y="2539214"/>
          <a:ext cx="1085875" cy="34288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solidFill>
                <a:schemeClr val="tx1"/>
              </a:solidFill>
              <a:latin typeface="+mj-lt"/>
            </a:rPr>
            <a:t>Hospital beds</a:t>
          </a:r>
        </a:p>
      </cdr:txBody>
    </cdr:sp>
  </cdr:relSizeAnchor>
</c:userShapes>
</file>

<file path=ppt/drawings/drawing6.xml><?xml version="1.0" encoding="utf-8"?>
<c:userShapes xmlns:c="http://schemas.openxmlformats.org/drawingml/2006/chart">
  <cdr:relSizeAnchor xmlns:cdr="http://schemas.openxmlformats.org/drawingml/2006/chartDrawing">
    <cdr:from>
      <cdr:x>0.21807</cdr:x>
      <cdr:y>0.29475</cdr:y>
    </cdr:from>
    <cdr:to>
      <cdr:x>0.40681</cdr:x>
      <cdr:y>0.367</cdr:y>
    </cdr:to>
    <cdr:sp macro="" textlink="">
      <cdr:nvSpPr>
        <cdr:cNvPr id="3" name="TextBox 2"/>
        <cdr:cNvSpPr txBox="1"/>
      </cdr:nvSpPr>
      <cdr:spPr>
        <a:xfrm xmlns:a="http://schemas.openxmlformats.org/drawingml/2006/main">
          <a:off x="1220157" y="1129995"/>
          <a:ext cx="1056076"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solidFill>
                <a:schemeClr val="tx1">
                  <a:lumMod val="65000"/>
                  <a:lumOff val="35000"/>
                </a:schemeClr>
              </a:solidFill>
              <a:latin typeface="+mn-lt"/>
            </a:rPr>
            <a:t>Medication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85F664C-7607-B948-9C4E-EF16942B731C}" type="datetimeFigureOut">
              <a:rPr lang="en-US" smtClean="0"/>
              <a:t>8/7/18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29FFC5B-CCD4-BA4E-BA8E-1ABBA2CDC49F}" type="slidenum">
              <a:rPr lang="en-US" smtClean="0"/>
              <a:t>‹#›</a:t>
            </a:fld>
            <a:endParaRPr lang="en-US"/>
          </a:p>
        </p:txBody>
      </p:sp>
    </p:spTree>
    <p:extLst>
      <p:ext uri="{BB962C8B-B14F-4D97-AF65-F5344CB8AC3E}">
        <p14:creationId xmlns:p14="http://schemas.microsoft.com/office/powerpoint/2010/main" val="3326900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7309B08-E694-0B40-998B-80425A3FBB2A}" type="datetimeFigureOut">
              <a:rPr lang="en-US" smtClean="0"/>
              <a:t>8/7/18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A6991F2-C8CD-7542-8767-F64088B30781}" type="slidenum">
              <a:rPr lang="en-US" smtClean="0"/>
              <a:t>‹#›</a:t>
            </a:fld>
            <a:endParaRPr lang="en-US"/>
          </a:p>
        </p:txBody>
      </p:sp>
    </p:spTree>
    <p:extLst>
      <p:ext uri="{BB962C8B-B14F-4D97-AF65-F5344CB8AC3E}">
        <p14:creationId xmlns:p14="http://schemas.microsoft.com/office/powerpoint/2010/main" val="7355968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a:t>
            </a:fld>
            <a:endParaRPr lang="en-US"/>
          </a:p>
        </p:txBody>
      </p:sp>
    </p:spTree>
    <p:extLst>
      <p:ext uri="{BB962C8B-B14F-4D97-AF65-F5344CB8AC3E}">
        <p14:creationId xmlns:p14="http://schemas.microsoft.com/office/powerpoint/2010/main" val="4033050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11</a:t>
            </a:fld>
            <a:endParaRPr lang="en-US"/>
          </a:p>
        </p:txBody>
      </p:sp>
    </p:spTree>
    <p:extLst>
      <p:ext uri="{BB962C8B-B14F-4D97-AF65-F5344CB8AC3E}">
        <p14:creationId xmlns:p14="http://schemas.microsoft.com/office/powerpoint/2010/main" val="169528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18</a:t>
            </a:fld>
            <a:endParaRPr lang="en-US"/>
          </a:p>
        </p:txBody>
      </p:sp>
    </p:spTree>
    <p:extLst>
      <p:ext uri="{BB962C8B-B14F-4D97-AF65-F5344CB8AC3E}">
        <p14:creationId xmlns:p14="http://schemas.microsoft.com/office/powerpoint/2010/main" val="4143435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19</a:t>
            </a:fld>
            <a:endParaRPr lang="en-US"/>
          </a:p>
        </p:txBody>
      </p:sp>
    </p:spTree>
    <p:extLst>
      <p:ext uri="{BB962C8B-B14F-4D97-AF65-F5344CB8AC3E}">
        <p14:creationId xmlns:p14="http://schemas.microsoft.com/office/powerpoint/2010/main" val="766286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22</a:t>
            </a:fld>
            <a:endParaRPr lang="en-US"/>
          </a:p>
        </p:txBody>
      </p:sp>
    </p:spTree>
    <p:extLst>
      <p:ext uri="{BB962C8B-B14F-4D97-AF65-F5344CB8AC3E}">
        <p14:creationId xmlns:p14="http://schemas.microsoft.com/office/powerpoint/2010/main" val="2647878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23</a:t>
            </a:fld>
            <a:endParaRPr lang="en-US"/>
          </a:p>
        </p:txBody>
      </p:sp>
    </p:spTree>
    <p:extLst>
      <p:ext uri="{BB962C8B-B14F-4D97-AF65-F5344CB8AC3E}">
        <p14:creationId xmlns:p14="http://schemas.microsoft.com/office/powerpoint/2010/main" val="4219553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27</a:t>
            </a:fld>
            <a:endParaRPr lang="en-US"/>
          </a:p>
        </p:txBody>
      </p:sp>
    </p:spTree>
    <p:extLst>
      <p:ext uri="{BB962C8B-B14F-4D97-AF65-F5344CB8AC3E}">
        <p14:creationId xmlns:p14="http://schemas.microsoft.com/office/powerpoint/2010/main" val="1242413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30</a:t>
            </a:fld>
            <a:endParaRPr lang="en-US"/>
          </a:p>
        </p:txBody>
      </p:sp>
    </p:spTree>
    <p:extLst>
      <p:ext uri="{BB962C8B-B14F-4D97-AF65-F5344CB8AC3E}">
        <p14:creationId xmlns:p14="http://schemas.microsoft.com/office/powerpoint/2010/main" val="978820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33</a:t>
            </a:fld>
            <a:endParaRPr lang="en-US"/>
          </a:p>
        </p:txBody>
      </p:sp>
    </p:spTree>
    <p:extLst>
      <p:ext uri="{BB962C8B-B14F-4D97-AF65-F5344CB8AC3E}">
        <p14:creationId xmlns:p14="http://schemas.microsoft.com/office/powerpoint/2010/main" val="311660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2324099"/>
            <a:ext cx="8033032" cy="1470025"/>
          </a:xfrm>
        </p:spPr>
        <p:txBody>
          <a:bodyPr anchor="b">
            <a:noAutofit/>
          </a:bodyPr>
          <a:lstStyle>
            <a:lvl1pPr algn="l">
              <a:lnSpc>
                <a:spcPct val="90000"/>
              </a:lnSpc>
              <a:defRPr sz="3200">
                <a:solidFill>
                  <a:srgbClr val="000000"/>
                </a:solidFill>
              </a:defRPr>
            </a:lvl1pPr>
          </a:lstStyle>
          <a:p>
            <a:r>
              <a:rPr lang="en-US" dirty="0"/>
              <a:t>CLICK TO EDIT MASTER TITLE STYLE</a:t>
            </a:r>
          </a:p>
        </p:txBody>
      </p:sp>
      <p:sp>
        <p:nvSpPr>
          <p:cNvPr id="3" name="Subtitle 2"/>
          <p:cNvSpPr>
            <a:spLocks noGrp="1"/>
          </p:cNvSpPr>
          <p:nvPr>
            <p:ph type="subTitle" idx="1"/>
          </p:nvPr>
        </p:nvSpPr>
        <p:spPr>
          <a:xfrm>
            <a:off x="457200" y="3914934"/>
            <a:ext cx="7086600" cy="678233"/>
          </a:xfrm>
        </p:spPr>
        <p:txBody>
          <a:bodyPr>
            <a:normAutofit/>
          </a:bodyPr>
          <a:lstStyle>
            <a:lvl1pPr marL="0" indent="0" algn="l">
              <a:buNone/>
              <a:defRPr sz="2200" i="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00470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051026"/>
            <a:ext cx="7772400" cy="1723547"/>
          </a:xfrm>
        </p:spPr>
        <p:txBody>
          <a:bodyPr anchor="b">
            <a:noAutofit/>
          </a:bodyPr>
          <a:lstStyle>
            <a:lvl1pPr algn="l">
              <a:lnSpc>
                <a:spcPct val="90000"/>
              </a:lnSpc>
              <a:defRPr sz="3600" b="1" cap="none">
                <a:solidFill>
                  <a:srgbClr val="FFFFFF"/>
                </a:solidFill>
              </a:defRPr>
            </a:lvl1pPr>
          </a:lstStyle>
          <a:p>
            <a:r>
              <a:rPr lang="en-US" dirty="0"/>
              <a:t>CLICK TO EDIT MASTER TITLE STYLE</a:t>
            </a:r>
          </a:p>
        </p:txBody>
      </p:sp>
      <p:sp>
        <p:nvSpPr>
          <p:cNvPr id="11" name="Content Placeholder 2"/>
          <p:cNvSpPr>
            <a:spLocks noGrp="1"/>
          </p:cNvSpPr>
          <p:nvPr>
            <p:ph idx="13"/>
          </p:nvPr>
        </p:nvSpPr>
        <p:spPr>
          <a:xfrm>
            <a:off x="457200" y="3608873"/>
            <a:ext cx="7772400" cy="2896234"/>
          </a:xfrm>
        </p:spPr>
        <p:txBody>
          <a:bodyPr>
            <a:normAutofit/>
          </a:bodyPr>
          <a:lstStyle>
            <a:lvl1pPr marL="0" indent="0">
              <a:buFontTx/>
              <a:buNone/>
              <a:defRPr sz="1600" b="0" i="1">
                <a:solidFill>
                  <a:srgbClr val="FFFFFF"/>
                </a:solidFill>
                <a:latin typeface="+mn-lt"/>
                <a:cs typeface="Times New Roman"/>
              </a:defRPr>
            </a:lvl1pPr>
            <a:lvl2pPr marL="339725" indent="0">
              <a:buFontTx/>
              <a:buNone/>
              <a:tabLst>
                <a:tab pos="630238" algn="l"/>
              </a:tabLst>
              <a:defRPr sz="1600" b="0" i="1">
                <a:solidFill>
                  <a:srgbClr val="FFFFFF"/>
                </a:solidFill>
                <a:latin typeface="+mn-lt"/>
                <a:cs typeface="Times New Roman"/>
              </a:defRPr>
            </a:lvl2pPr>
            <a:lvl3pPr>
              <a:defRPr sz="2400"/>
            </a:lvl3pPr>
            <a:lvl4pPr>
              <a:defRPr sz="2400"/>
            </a:lvl4pPr>
            <a:lvl5pPr>
              <a:defRPr sz="24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2646655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051026"/>
            <a:ext cx="7772400" cy="1723547"/>
          </a:xfrm>
        </p:spPr>
        <p:txBody>
          <a:bodyPr anchor="b">
            <a:noAutofit/>
          </a:bodyPr>
          <a:lstStyle>
            <a:lvl1pPr algn="l">
              <a:lnSpc>
                <a:spcPct val="90000"/>
              </a:lnSpc>
              <a:defRPr sz="3600" b="1" cap="none">
                <a:solidFill>
                  <a:srgbClr val="FFFFFF"/>
                </a:solidFill>
              </a:defRPr>
            </a:lvl1pPr>
          </a:lstStyle>
          <a:p>
            <a:r>
              <a:rPr lang="en-US" dirty="0"/>
              <a:t>CLICK TO EDIT MASTER TITLE STYLE</a:t>
            </a:r>
          </a:p>
        </p:txBody>
      </p:sp>
      <p:sp>
        <p:nvSpPr>
          <p:cNvPr id="3" name="Text Placeholder 2"/>
          <p:cNvSpPr>
            <a:spLocks noGrp="1"/>
          </p:cNvSpPr>
          <p:nvPr>
            <p:ph type="body" idx="1"/>
          </p:nvPr>
        </p:nvSpPr>
        <p:spPr>
          <a:xfrm>
            <a:off x="457200" y="2889060"/>
            <a:ext cx="7772400" cy="1176664"/>
          </a:xfrm>
        </p:spPr>
        <p:txBody>
          <a:bodyPr anchor="b">
            <a:normAutofit/>
          </a:bodyPr>
          <a:lstStyle>
            <a:lvl1pPr marL="0" indent="0">
              <a:buNone/>
              <a:defRPr sz="2800" b="1">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11" name="Content Placeholder 2"/>
          <p:cNvSpPr>
            <a:spLocks noGrp="1"/>
          </p:cNvSpPr>
          <p:nvPr>
            <p:ph idx="13"/>
          </p:nvPr>
        </p:nvSpPr>
        <p:spPr>
          <a:xfrm>
            <a:off x="457200" y="4169932"/>
            <a:ext cx="7772400" cy="1885854"/>
          </a:xfrm>
        </p:spPr>
        <p:txBody>
          <a:bodyPr>
            <a:normAutofit/>
          </a:bodyPr>
          <a:lstStyle>
            <a:lvl1pPr marL="0" indent="0">
              <a:buFontTx/>
              <a:buNone/>
              <a:defRPr sz="1600" b="0" i="1">
                <a:solidFill>
                  <a:srgbClr val="FFFFFF"/>
                </a:solidFill>
                <a:latin typeface="+mn-lt"/>
                <a:cs typeface="Times New Roman"/>
              </a:defRPr>
            </a:lvl1pPr>
            <a:lvl2pPr marL="339725" indent="0">
              <a:buFontTx/>
              <a:buNone/>
              <a:tabLst>
                <a:tab pos="630238" algn="l"/>
              </a:tabLst>
              <a:defRPr sz="1600" b="0" i="1">
                <a:solidFill>
                  <a:srgbClr val="FFFFFF"/>
                </a:solidFill>
                <a:latin typeface="+mn-lt"/>
                <a:cs typeface="Times New Roman"/>
              </a:defRPr>
            </a:lvl2pPr>
            <a:lvl3pPr>
              <a:defRPr sz="2400"/>
            </a:lvl3pPr>
            <a:lvl4pPr>
              <a:defRPr sz="2400"/>
            </a:lvl4pPr>
            <a:lvl5pPr>
              <a:defRPr sz="24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119545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87784"/>
            <a:ext cx="8202920" cy="851475"/>
          </a:xfrm>
        </p:spPr>
        <p:txBody>
          <a:bodyPr anchor="b">
            <a:noAutofit/>
          </a:bodyPr>
          <a:lstStyle>
            <a:lvl1pPr algn="l">
              <a:lnSpc>
                <a:spcPct val="90000"/>
              </a:lnSpc>
              <a:defRPr sz="3600" b="1" cap="none">
                <a:solidFill>
                  <a:srgbClr val="FFFFFF"/>
                </a:solidFill>
              </a:defRPr>
            </a:lvl1pPr>
          </a:lstStyle>
          <a:p>
            <a:r>
              <a:rPr lang="en-US" dirty="0"/>
              <a:t>CLICK TO EDIT MASTER TITLE STYLE</a:t>
            </a:r>
          </a:p>
        </p:txBody>
      </p:sp>
      <p:sp>
        <p:nvSpPr>
          <p:cNvPr id="11" name="Content Placeholder 2"/>
          <p:cNvSpPr>
            <a:spLocks noGrp="1"/>
          </p:cNvSpPr>
          <p:nvPr>
            <p:ph idx="13"/>
          </p:nvPr>
        </p:nvSpPr>
        <p:spPr>
          <a:xfrm>
            <a:off x="457200" y="1392254"/>
            <a:ext cx="8202920" cy="4987637"/>
          </a:xfrm>
        </p:spPr>
        <p:txBody>
          <a:bodyPr>
            <a:normAutofit/>
          </a:bodyPr>
          <a:lstStyle>
            <a:lvl1pPr marL="0" indent="0">
              <a:lnSpc>
                <a:spcPct val="110000"/>
              </a:lnSpc>
              <a:spcAft>
                <a:spcPts val="800"/>
              </a:spcAft>
              <a:buFontTx/>
              <a:buNone/>
              <a:defRPr sz="1800" b="1" i="0" spc="100">
                <a:solidFill>
                  <a:srgbClr val="FFFFFF"/>
                </a:solidFill>
                <a:latin typeface="+mn-lt"/>
                <a:cs typeface="Times New Roman"/>
              </a:defRPr>
            </a:lvl1pPr>
            <a:lvl2pPr marL="566738" indent="-227013">
              <a:lnSpc>
                <a:spcPct val="110000"/>
              </a:lnSpc>
              <a:spcAft>
                <a:spcPts val="800"/>
              </a:spcAft>
              <a:buFont typeface="Arial"/>
              <a:buChar char="•"/>
              <a:tabLst>
                <a:tab pos="566738" algn="l"/>
              </a:tabLst>
              <a:defRPr sz="2000" b="0" i="0" spc="100">
                <a:solidFill>
                  <a:srgbClr val="FFFFFF"/>
                </a:solidFill>
                <a:latin typeface="+mn-lt"/>
                <a:cs typeface="Times New Roman"/>
              </a:defRPr>
            </a:lvl2pPr>
            <a:lvl3pPr>
              <a:defRPr sz="2400"/>
            </a:lvl3pPr>
            <a:lvl4pPr>
              <a:defRPr sz="2400"/>
            </a:lvl4pPr>
            <a:lvl5pPr>
              <a:defRPr sz="24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3430180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 Content Box">
    <p:spTree>
      <p:nvGrpSpPr>
        <p:cNvPr id="1" name=""/>
        <p:cNvGrpSpPr/>
        <p:nvPr/>
      </p:nvGrpSpPr>
      <p:grpSpPr>
        <a:xfrm>
          <a:off x="0" y="0"/>
          <a:ext cx="0" cy="0"/>
          <a:chOff x="0" y="0"/>
          <a:chExt cx="0" cy="0"/>
        </a:xfrm>
      </p:grpSpPr>
      <p:sp>
        <p:nvSpPr>
          <p:cNvPr id="14" name="Rectangle 13"/>
          <p:cNvSpPr/>
          <p:nvPr userDrawn="1"/>
        </p:nvSpPr>
        <p:spPr>
          <a:xfrm>
            <a:off x="0" y="0"/>
            <a:ext cx="9218083" cy="6275820"/>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chemeClr val="tx1"/>
                </a:solidFill>
              </a:defRPr>
            </a:lvl1pPr>
            <a:lvl2pPr marL="630238" indent="-290513">
              <a:lnSpc>
                <a:spcPct val="120000"/>
              </a:lnSpc>
              <a:tabLst>
                <a:tab pos="630238" algn="l"/>
              </a:tabLst>
              <a:defRPr sz="2000" b="0">
                <a:solidFill>
                  <a:schemeClr val="tx1"/>
                </a:solidFill>
              </a:defRPr>
            </a:lvl2pPr>
            <a:lvl3pPr>
              <a:lnSpc>
                <a:spcPct val="120000"/>
              </a:lnSpc>
              <a:defRPr sz="2000" b="0">
                <a:solidFill>
                  <a:schemeClr val="tx1"/>
                </a:solidFill>
              </a:defRPr>
            </a:lvl3pPr>
            <a:lvl4pPr>
              <a:lnSpc>
                <a:spcPct val="120000"/>
              </a:lnSpc>
              <a:defRPr sz="2000" b="0">
                <a:solidFill>
                  <a:schemeClr val="tx1"/>
                </a:solidFill>
              </a:defRPr>
            </a:lvl4pPr>
            <a:lvl5pPr>
              <a:lnSpc>
                <a:spcPct val="120000"/>
              </a:lnSpc>
              <a:defRPr sz="2000" b="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421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1 Content Box">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chemeClr val="tx1"/>
                </a:solidFill>
              </a:defRPr>
            </a:lvl1pPr>
            <a:lvl2pPr marL="630238" indent="-290513">
              <a:lnSpc>
                <a:spcPct val="120000"/>
              </a:lnSpc>
              <a:tabLst>
                <a:tab pos="630238" algn="l"/>
              </a:tabLst>
              <a:defRPr sz="2000" b="0">
                <a:solidFill>
                  <a:schemeClr val="tx1"/>
                </a:solidFill>
              </a:defRPr>
            </a:lvl2pPr>
            <a:lvl3pPr>
              <a:lnSpc>
                <a:spcPct val="120000"/>
              </a:lnSpc>
              <a:defRPr sz="2000" b="0">
                <a:solidFill>
                  <a:schemeClr val="tx1"/>
                </a:solidFill>
              </a:defRPr>
            </a:lvl3pPr>
            <a:lvl4pPr>
              <a:lnSpc>
                <a:spcPct val="120000"/>
              </a:lnSpc>
              <a:defRPr sz="2000" b="0">
                <a:solidFill>
                  <a:schemeClr val="tx1"/>
                </a:solidFill>
              </a:defRPr>
            </a:lvl4pPr>
            <a:lvl5pPr>
              <a:lnSpc>
                <a:spcPct val="120000"/>
              </a:lnSpc>
              <a:defRPr sz="2000" b="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3209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1 Content Box">
    <p:spTree>
      <p:nvGrpSpPr>
        <p:cNvPr id="1" name=""/>
        <p:cNvGrpSpPr/>
        <p:nvPr/>
      </p:nvGrpSpPr>
      <p:grpSpPr>
        <a:xfrm>
          <a:off x="0" y="0"/>
          <a:ext cx="0" cy="0"/>
          <a:chOff x="0" y="0"/>
          <a:chExt cx="0" cy="0"/>
        </a:xfrm>
      </p:grpSpPr>
      <p:sp>
        <p:nvSpPr>
          <p:cNvPr id="14" name="Rectangle 13"/>
          <p:cNvSpPr/>
          <p:nvPr userDrawn="1"/>
        </p:nvSpPr>
        <p:spPr>
          <a:xfrm>
            <a:off x="0" y="0"/>
            <a:ext cx="9218083" cy="627582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rgbClr val="FFFFFF"/>
                </a:solidFill>
              </a:defRPr>
            </a:lvl1pPr>
            <a:lvl2pPr marL="630238" indent="-290513">
              <a:lnSpc>
                <a:spcPct val="120000"/>
              </a:lnSpc>
              <a:tabLst>
                <a:tab pos="630238" algn="l"/>
              </a:tabLst>
              <a:defRPr sz="2000" b="0">
                <a:solidFill>
                  <a:srgbClr val="FFFFFF"/>
                </a:solidFill>
              </a:defRPr>
            </a:lvl2pPr>
            <a:lvl3pPr>
              <a:lnSpc>
                <a:spcPct val="120000"/>
              </a:lnSpc>
              <a:defRPr sz="2000" b="0">
                <a:solidFill>
                  <a:srgbClr val="FFFFFF"/>
                </a:solidFill>
              </a:defRPr>
            </a:lvl3pPr>
            <a:lvl4pPr>
              <a:lnSpc>
                <a:spcPct val="120000"/>
              </a:lnSpc>
              <a:defRPr sz="2000" b="0">
                <a:solidFill>
                  <a:srgbClr val="FFFFFF"/>
                </a:solidFill>
              </a:defRPr>
            </a:lvl4pPr>
            <a:lvl5pPr>
              <a:lnSpc>
                <a:spcPct val="120000"/>
              </a:lnSpc>
              <a:defRPr sz="2000" b="0">
                <a:solidFill>
                  <a:srgbClr val="FFFFFF"/>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109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1 Content Box">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986861"/>
            <a:ext cx="8229600" cy="4139302"/>
          </a:xfrm>
        </p:spPr>
        <p:txBody>
          <a:bodyPr>
            <a:normAutofit/>
          </a:bodyPr>
          <a:lstStyle>
            <a:lvl1pPr marL="230188" indent="-230188">
              <a:defRPr sz="2000" b="0"/>
            </a:lvl1pPr>
            <a:lvl2pPr marL="630238" indent="-290513">
              <a:tabLst>
                <a:tab pos="630238" algn="l"/>
              </a:tabLst>
              <a:defRPr sz="2000" b="0"/>
            </a:lvl2pPr>
            <a:lvl3pPr>
              <a:defRPr sz="2000" b="0"/>
            </a:lvl3pPr>
            <a:lvl4pPr>
              <a:defRPr sz="2000" b="0"/>
            </a:lvl4pPr>
            <a:lvl5pPr>
              <a:defRPr sz="2000" b="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42" y="6304044"/>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a:t>CLICK TO EDIT MASTER TEXT STYLES</a:t>
            </a:r>
          </a:p>
        </p:txBody>
      </p:sp>
      <p:sp>
        <p:nvSpPr>
          <p:cNvPr id="14" name="Slide Number Placeholder 13"/>
          <p:cNvSpPr>
            <a:spLocks noGrp="1"/>
          </p:cNvSpPr>
          <p:nvPr>
            <p:ph type="sldNum" sz="quarter" idx="11"/>
          </p:nvPr>
        </p:nvSpPr>
        <p:spPr/>
        <p:txBody>
          <a:bodyPr/>
          <a:lstStyle/>
          <a:p>
            <a:fld id="{29B650A7-CBE4-7B4F-A5EE-3E7F54FCF764}" type="slidenum">
              <a:rPr lang="en-US" smtClean="0"/>
              <a:t>‹#›</a:t>
            </a:fld>
            <a:endParaRPr lang="en-US" dirty="0"/>
          </a:p>
        </p:txBody>
      </p:sp>
    </p:spTree>
    <p:extLst>
      <p:ext uri="{BB962C8B-B14F-4D97-AF65-F5344CB8AC3E}">
        <p14:creationId xmlns:p14="http://schemas.microsoft.com/office/powerpoint/2010/main" val="3737523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1 Content Box">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986861"/>
            <a:ext cx="5452728" cy="614493"/>
          </a:xfrm>
        </p:spPr>
        <p:txBody>
          <a:bodyPr>
            <a:noAutofit/>
          </a:bodyPr>
          <a:lstStyle>
            <a:lvl1pPr marL="0" indent="0">
              <a:buFontTx/>
              <a:buNone/>
              <a:defRPr sz="1600" b="0">
                <a:solidFill>
                  <a:schemeClr val="tx1"/>
                </a:solidFill>
              </a:defRPr>
            </a:lvl1pPr>
            <a:lvl2pPr marL="339725" indent="0">
              <a:buFontTx/>
              <a:buNone/>
              <a:tabLst>
                <a:tab pos="630238" algn="l"/>
              </a:tabLst>
              <a:defRPr sz="1600" b="0">
                <a:solidFill>
                  <a:schemeClr val="tx1"/>
                </a:solidFill>
              </a:defRPr>
            </a:lvl2pPr>
            <a:lvl3pPr marL="455613" indent="0">
              <a:buFontTx/>
              <a:buNone/>
              <a:defRPr sz="1600" b="0">
                <a:solidFill>
                  <a:schemeClr val="tx1"/>
                </a:solidFill>
              </a:defRPr>
            </a:lvl3pPr>
            <a:lvl4pPr marL="1371600" indent="0">
              <a:buFontTx/>
              <a:buNone/>
              <a:defRPr sz="1600" b="0">
                <a:solidFill>
                  <a:schemeClr val="tx1"/>
                </a:solidFill>
              </a:defRPr>
            </a:lvl4pPr>
            <a:lvl5pPr marL="1828800" indent="0">
              <a:buFontTx/>
              <a:buNone/>
              <a:defRPr sz="1600" b="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a:t>CLICK TO EDIT MASTER TEXT STYLES</a:t>
            </a:r>
          </a:p>
        </p:txBody>
      </p:sp>
      <p:sp>
        <p:nvSpPr>
          <p:cNvPr id="6" name="Text Placeholder 5"/>
          <p:cNvSpPr>
            <a:spLocks noGrp="1"/>
          </p:cNvSpPr>
          <p:nvPr>
            <p:ph type="body" sz="quarter" idx="12"/>
          </p:nvPr>
        </p:nvSpPr>
        <p:spPr>
          <a:xfrm>
            <a:off x="6370841" y="2160968"/>
            <a:ext cx="2509634" cy="3965195"/>
          </a:xfrm>
        </p:spPr>
        <p:txBody>
          <a:bodyPr>
            <a:normAutofit/>
          </a:bodyPr>
          <a:lstStyle>
            <a:lvl1pPr marL="0" indent="0">
              <a:buFontTx/>
              <a:buNone/>
              <a:defRPr sz="1400" i="1">
                <a:solidFill>
                  <a:schemeClr val="tx2"/>
                </a:solidFill>
              </a:defRPr>
            </a:lvl1pPr>
            <a:lvl2pPr marL="400050" indent="-174625">
              <a:tabLst>
                <a:tab pos="460375" algn="l"/>
              </a:tabLst>
              <a:defRPr sz="1400" i="1">
                <a:solidFill>
                  <a:schemeClr val="tx2"/>
                </a:solidFill>
              </a:defRPr>
            </a:lvl2pPr>
            <a:lvl3pPr marL="174625" indent="-174625">
              <a:defRPr sz="1400" i="1">
                <a:solidFill>
                  <a:schemeClr val="tx2"/>
                </a:solidFill>
              </a:defRPr>
            </a:lvl3pPr>
            <a:lvl4pPr marL="174625" indent="-174625">
              <a:defRPr sz="1400" i="1">
                <a:solidFill>
                  <a:schemeClr val="tx2"/>
                </a:solidFill>
              </a:defRPr>
            </a:lvl4pPr>
            <a:lvl5pPr marL="174625" indent="-174625">
              <a:defRPr sz="1400" i="1">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3"/>
          </p:nvPr>
        </p:nvSpPr>
        <p:spPr>
          <a:xfrm>
            <a:off x="457200" y="5892969"/>
            <a:ext cx="5453063" cy="767477"/>
          </a:xfrm>
        </p:spPr>
        <p:txBody>
          <a:bodyPr anchor="b">
            <a:normAutofit/>
          </a:bodyPr>
          <a:lstStyle>
            <a:lvl1pPr marL="0" indent="0">
              <a:buFontTx/>
              <a:buNone/>
              <a:defRPr sz="1000" i="1">
                <a:solidFill>
                  <a:srgbClr val="000000"/>
                </a:solidFill>
              </a:defRPr>
            </a:lvl1pPr>
            <a:lvl2pPr marL="457200" indent="0">
              <a:buFontTx/>
              <a:buNone/>
              <a:defRPr sz="1000" i="1">
                <a:solidFill>
                  <a:srgbClr val="000000"/>
                </a:solidFill>
              </a:defRPr>
            </a:lvl2pPr>
            <a:lvl3pPr marL="455613" indent="0">
              <a:buFontTx/>
              <a:buNone/>
              <a:defRPr sz="1000" i="1">
                <a:solidFill>
                  <a:srgbClr val="000000"/>
                </a:solidFill>
              </a:defRPr>
            </a:lvl3pPr>
            <a:lvl4pPr marL="1371600" indent="0">
              <a:buFontTx/>
              <a:buNone/>
              <a:defRPr sz="1000" i="1">
                <a:solidFill>
                  <a:srgbClr val="000000"/>
                </a:solidFill>
              </a:defRPr>
            </a:lvl4pPr>
            <a:lvl5pPr marL="1828800" indent="0">
              <a:buFontTx/>
              <a:buNone/>
              <a:defRPr sz="1000" i="1">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6" name="Straight Connector 15"/>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3080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Box-4 boxes">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a:t>CLICK TO EDIT MASTER TITLE STYLE</a:t>
            </a:r>
          </a:p>
        </p:txBody>
      </p:sp>
      <p:sp>
        <p:nvSpPr>
          <p:cNvPr id="3" name="Content Placeholder 2"/>
          <p:cNvSpPr>
            <a:spLocks noGrp="1"/>
          </p:cNvSpPr>
          <p:nvPr>
            <p:ph idx="1" hasCustomPrompt="1"/>
          </p:nvPr>
        </p:nvSpPr>
        <p:spPr>
          <a:xfrm>
            <a:off x="457200" y="1986861"/>
            <a:ext cx="5452728" cy="614493"/>
          </a:xfrm>
        </p:spPr>
        <p:txBody>
          <a:bodyPr>
            <a:noAutofit/>
          </a:bodyPr>
          <a:lstStyle>
            <a:lvl1pPr marL="0" indent="0">
              <a:buFontTx/>
              <a:buNone/>
              <a:defRPr sz="1600" b="0">
                <a:solidFill>
                  <a:schemeClr val="tx1"/>
                </a:solidFill>
              </a:defRPr>
            </a:lvl1pPr>
            <a:lvl2pPr marL="339725" indent="0">
              <a:buFontTx/>
              <a:buNone/>
              <a:tabLst>
                <a:tab pos="630238" algn="l"/>
              </a:tabLst>
              <a:defRPr sz="1600" b="0">
                <a:solidFill>
                  <a:schemeClr val="tx1"/>
                </a:solidFill>
              </a:defRPr>
            </a:lvl2pPr>
            <a:lvl3pPr marL="455613" indent="0">
              <a:buFontTx/>
              <a:buNone/>
              <a:defRPr sz="1600" b="0">
                <a:solidFill>
                  <a:schemeClr val="tx1"/>
                </a:solidFill>
              </a:defRPr>
            </a:lvl3pPr>
            <a:lvl4pPr marL="1371600" indent="0">
              <a:buFontTx/>
              <a:buNone/>
              <a:defRPr sz="1600" b="0">
                <a:solidFill>
                  <a:schemeClr val="tx1"/>
                </a:solidFill>
              </a:defRPr>
            </a:lvl4pPr>
            <a:lvl5pPr marL="1828800" indent="0">
              <a:buFontTx/>
              <a:buNone/>
              <a:defRPr sz="1600" b="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a:t>CLICK TO EDIT MASTER TEXT STYLES</a:t>
            </a:r>
          </a:p>
        </p:txBody>
      </p:sp>
      <p:sp>
        <p:nvSpPr>
          <p:cNvPr id="6" name="Text Placeholder 5"/>
          <p:cNvSpPr>
            <a:spLocks noGrp="1"/>
          </p:cNvSpPr>
          <p:nvPr>
            <p:ph type="body" sz="quarter" idx="12"/>
          </p:nvPr>
        </p:nvSpPr>
        <p:spPr>
          <a:xfrm>
            <a:off x="6370841" y="2160968"/>
            <a:ext cx="2509634" cy="2178816"/>
          </a:xfrm>
        </p:spPr>
        <p:txBody>
          <a:bodyPr>
            <a:normAutofit/>
          </a:bodyPr>
          <a:lstStyle>
            <a:lvl1pPr marL="0" indent="0">
              <a:buFontTx/>
              <a:buNone/>
              <a:defRPr sz="1400" i="1">
                <a:solidFill>
                  <a:schemeClr val="tx2"/>
                </a:solidFill>
              </a:defRPr>
            </a:lvl1pPr>
            <a:lvl2pPr marL="400050" indent="-174625">
              <a:tabLst>
                <a:tab pos="460375" algn="l"/>
              </a:tabLst>
              <a:defRPr sz="1400" i="1">
                <a:solidFill>
                  <a:schemeClr val="tx2"/>
                </a:solidFill>
              </a:defRPr>
            </a:lvl2pPr>
            <a:lvl3pPr marL="174625" indent="-174625">
              <a:defRPr sz="1400" i="1">
                <a:solidFill>
                  <a:schemeClr val="tx2"/>
                </a:solidFill>
              </a:defRPr>
            </a:lvl3pPr>
            <a:lvl4pPr marL="174625" indent="-174625">
              <a:defRPr sz="1400" i="1">
                <a:solidFill>
                  <a:schemeClr val="tx2"/>
                </a:solidFill>
              </a:defRPr>
            </a:lvl4pPr>
            <a:lvl5pPr marL="174625" indent="-174625">
              <a:defRPr sz="1400" i="1">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3"/>
          </p:nvPr>
        </p:nvSpPr>
        <p:spPr>
          <a:xfrm>
            <a:off x="457200" y="5892969"/>
            <a:ext cx="5453063" cy="767477"/>
          </a:xfrm>
        </p:spPr>
        <p:txBody>
          <a:bodyPr anchor="b">
            <a:normAutofit/>
          </a:bodyPr>
          <a:lstStyle>
            <a:lvl1pPr marL="0" indent="0">
              <a:buFontTx/>
              <a:buNone/>
              <a:defRPr sz="1000" i="1">
                <a:solidFill>
                  <a:srgbClr val="000000"/>
                </a:solidFill>
              </a:defRPr>
            </a:lvl1pPr>
            <a:lvl2pPr marL="457200" indent="0">
              <a:buFontTx/>
              <a:buNone/>
              <a:defRPr sz="1000" i="1">
                <a:solidFill>
                  <a:srgbClr val="000000"/>
                </a:solidFill>
              </a:defRPr>
            </a:lvl2pPr>
            <a:lvl3pPr marL="455613" indent="0">
              <a:buFontTx/>
              <a:buNone/>
              <a:defRPr sz="1000" i="1">
                <a:solidFill>
                  <a:srgbClr val="000000"/>
                </a:solidFill>
              </a:defRPr>
            </a:lvl3pPr>
            <a:lvl4pPr marL="1371600" indent="0">
              <a:buFontTx/>
              <a:buNone/>
              <a:defRPr sz="1000" i="1">
                <a:solidFill>
                  <a:srgbClr val="000000"/>
                </a:solidFill>
              </a:defRPr>
            </a:lvl4pPr>
            <a:lvl5pPr marL="1828800" indent="0">
              <a:buFontTx/>
              <a:buNone/>
              <a:defRPr sz="1000" i="1">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6" name="Straight Connector 15"/>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1" name="Text Placeholder 10"/>
          <p:cNvSpPr>
            <a:spLocks noGrp="1"/>
          </p:cNvSpPr>
          <p:nvPr>
            <p:ph type="body" sz="quarter" idx="14"/>
          </p:nvPr>
        </p:nvSpPr>
        <p:spPr>
          <a:xfrm>
            <a:off x="6370638" y="4476829"/>
            <a:ext cx="2509837" cy="1562021"/>
          </a:xfrm>
        </p:spPr>
        <p:txBody>
          <a:bodyPr>
            <a:normAutofit/>
          </a:bodyPr>
          <a:lstStyle>
            <a:lvl1pPr marL="0" indent="0">
              <a:buFontTx/>
              <a:buNone/>
              <a:defRPr sz="1100"/>
            </a:lvl1pPr>
            <a:lvl2pPr marL="457200" indent="0">
              <a:buFontTx/>
              <a:buNone/>
              <a:defRPr sz="1100"/>
            </a:lvl2pPr>
            <a:lvl3pPr marL="455613" indent="0">
              <a:buFontTx/>
              <a:buNone/>
              <a:defRPr sz="1100"/>
            </a:lvl3pPr>
            <a:lvl4pPr marL="1371600" indent="0">
              <a:buFontTx/>
              <a:buNone/>
              <a:defRPr sz="1100"/>
            </a:lvl4pPr>
            <a:lvl5pPr marL="1828800" indent="0">
              <a:buFontTx/>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9690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349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730307"/>
            <a:ext cx="8033032" cy="1470025"/>
          </a:xfrm>
        </p:spPr>
        <p:txBody>
          <a:bodyPr anchor="b">
            <a:noAutofit/>
          </a:bodyPr>
          <a:lstStyle>
            <a:lvl1pPr algn="l">
              <a:lnSpc>
                <a:spcPct val="90000"/>
              </a:lnSpc>
              <a:defRPr sz="3200">
                <a:solidFill>
                  <a:srgbClr val="000000"/>
                </a:solidFill>
              </a:defRPr>
            </a:lvl1pPr>
          </a:lstStyle>
          <a:p>
            <a:r>
              <a:rPr lang="en-US" dirty="0"/>
              <a:t>CLICK TO EDIT MASTER TITLE STYLE</a:t>
            </a:r>
          </a:p>
        </p:txBody>
      </p:sp>
      <p:sp>
        <p:nvSpPr>
          <p:cNvPr id="3" name="Subtitle 2"/>
          <p:cNvSpPr>
            <a:spLocks noGrp="1"/>
          </p:cNvSpPr>
          <p:nvPr>
            <p:ph type="subTitle" idx="1"/>
          </p:nvPr>
        </p:nvSpPr>
        <p:spPr>
          <a:xfrm>
            <a:off x="457200" y="3151814"/>
            <a:ext cx="7086600" cy="509350"/>
          </a:xfrm>
        </p:spPr>
        <p:txBody>
          <a:bodyPr>
            <a:noAutofit/>
          </a:bodyPr>
          <a:lstStyle>
            <a:lvl1pPr marL="0" indent="0" algn="l">
              <a:buNone/>
              <a:defRPr sz="3200" b="1" i="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Text Placeholder 4"/>
          <p:cNvSpPr>
            <a:spLocks noGrp="1"/>
          </p:cNvSpPr>
          <p:nvPr>
            <p:ph type="body" sz="quarter" idx="10"/>
          </p:nvPr>
        </p:nvSpPr>
        <p:spPr>
          <a:xfrm>
            <a:off x="457200" y="3967164"/>
            <a:ext cx="8032750" cy="455612"/>
          </a:xfrm>
        </p:spPr>
        <p:txBody>
          <a:bodyPr/>
          <a:lstStyle>
            <a:lvl1pPr marL="0" indent="0">
              <a:buNone/>
              <a:defRPr i="1">
                <a:solidFill>
                  <a:schemeClr val="tx2"/>
                </a:solidFill>
              </a:defRPr>
            </a:lvl1pPr>
            <a:lvl2pPr marL="457200" indent="0">
              <a:buNone/>
              <a:defRPr i="1">
                <a:solidFill>
                  <a:schemeClr val="tx2"/>
                </a:solidFill>
              </a:defRPr>
            </a:lvl2pPr>
            <a:lvl3pPr marL="455613" indent="0">
              <a:buNone/>
              <a:defRPr i="1">
                <a:solidFill>
                  <a:schemeClr val="tx2"/>
                </a:solidFill>
              </a:defRPr>
            </a:lvl3pPr>
            <a:lvl4pPr marL="1371600" indent="0">
              <a:buNone/>
              <a:defRPr i="1">
                <a:solidFill>
                  <a:schemeClr val="tx2"/>
                </a:solidFill>
              </a:defRPr>
            </a:lvl4pPr>
            <a:lvl5pPr marL="1828800" indent="0">
              <a:buNone/>
              <a:defRPr i="1">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6286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650A7-CBE4-7B4F-A5EE-3E7F54FCF764}" type="slidenum">
              <a:rPr lang="en-US" smtClean="0"/>
              <a:t>‹#›</a:t>
            </a:fld>
            <a:endParaRPr lang="en-US" dirty="0"/>
          </a:p>
        </p:txBody>
      </p:sp>
    </p:spTree>
    <p:extLst>
      <p:ext uri="{BB962C8B-B14F-4D97-AF65-F5344CB8AC3E}">
        <p14:creationId xmlns:p14="http://schemas.microsoft.com/office/powerpoint/2010/main" val="115831971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0" r:id="rId3"/>
    <p:sldLayoutId id="2147483682" r:id="rId4"/>
    <p:sldLayoutId id="2147483650" r:id="rId5"/>
    <p:sldLayoutId id="2147483684" r:id="rId6"/>
    <p:sldLayoutId id="2147483683" r:id="rId7"/>
    <p:sldLayoutId id="2147483678" r:id="rId8"/>
    <p:sldLayoutId id="2147483679" r:id="rId9"/>
    <p:sldLayoutId id="2147483681" r:id="rId10"/>
    <p:sldLayoutId id="2147483658" r:id="rId11"/>
    <p:sldLayoutId id="2147483685" r:id="rId12"/>
  </p:sldLayoutIdLst>
  <p:txStyles>
    <p:titleStyle>
      <a:lvl1pPr algn="ctr" defTabSz="457200" rtl="0" eaLnBrk="1" latinLnBrk="0" hangingPunct="1">
        <a:spcBef>
          <a:spcPct val="0"/>
        </a:spcBef>
        <a:buNone/>
        <a:defRPr sz="4400" b="1" kern="1200">
          <a:solidFill>
            <a:srgbClr val="00000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1800" b="0" kern="1200">
          <a:solidFill>
            <a:srgbClr val="000000"/>
          </a:solidFill>
          <a:latin typeface="+mn-lt"/>
          <a:ea typeface="+mn-ea"/>
          <a:cs typeface="+mn-cs"/>
        </a:defRPr>
      </a:lvl1pPr>
      <a:lvl2pPr marL="742950" indent="-285750" algn="l" defTabSz="457200" rtl="0" eaLnBrk="1" latinLnBrk="0" hangingPunct="1">
        <a:spcBef>
          <a:spcPct val="20000"/>
        </a:spcBef>
        <a:buSzPct val="80000"/>
        <a:buFont typeface="Arial"/>
        <a:buChar char="–"/>
        <a:defRPr sz="1800" b="0" kern="1200">
          <a:solidFill>
            <a:srgbClr val="000000"/>
          </a:solidFill>
          <a:latin typeface="+mn-lt"/>
          <a:ea typeface="+mn-ea"/>
          <a:cs typeface="+mn-cs"/>
        </a:defRPr>
      </a:lvl2pPr>
      <a:lvl3pPr marL="741363" indent="-285750" algn="l" defTabSz="457200" rtl="0" eaLnBrk="1" latinLnBrk="0" hangingPunct="1">
        <a:spcBef>
          <a:spcPct val="20000"/>
        </a:spcBef>
        <a:buSzPct val="50000"/>
        <a:buFont typeface="Lucida Grande"/>
        <a:buChar char="-"/>
        <a:defRPr sz="1800" b="0" kern="1200">
          <a:solidFill>
            <a:srgbClr val="000000"/>
          </a:solidFill>
          <a:latin typeface="+mn-lt"/>
          <a:ea typeface="+mn-ea"/>
          <a:cs typeface="+mn-cs"/>
        </a:defRPr>
      </a:lvl3pPr>
      <a:lvl4pPr marL="1600200" indent="-228600" algn="l" defTabSz="457200" rtl="0" eaLnBrk="1" latinLnBrk="0" hangingPunct="1">
        <a:spcBef>
          <a:spcPct val="20000"/>
        </a:spcBef>
        <a:buFont typeface="Courier New"/>
        <a:buChar char="o"/>
        <a:defRPr sz="1800" b="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b="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www.thenationalcouncil.org/" TargetMode="External"/><Relationship Id="rId7" Type="http://schemas.openxmlformats.org/officeDocument/2006/relationships/image" Target="../media/image7.jpg"/><Relationship Id="rId2" Type="http://schemas.openxmlformats.org/officeDocument/2006/relationships/hyperlink" Target="http://eye.keckmedicine.org/ksi/" TargetMode="External"/><Relationship Id="rId1" Type="http://schemas.openxmlformats.org/officeDocument/2006/relationships/slideLayout" Target="../slideLayouts/slideLayout6.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hyperlink" Target="https://www.bhecon.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chart" Target="../charts/char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0.gif"/></Relationships>
</file>

<file path=ppt/slides/_rels/slide2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0.xml"/><Relationship Id="rId4"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COST OF MENTAL ILLNESS: </a:t>
            </a:r>
            <a:endParaRPr lang="en-US" b="0" dirty="0">
              <a:solidFill>
                <a:srgbClr val="850002"/>
              </a:solidFill>
            </a:endParaRPr>
          </a:p>
        </p:txBody>
      </p:sp>
      <p:sp>
        <p:nvSpPr>
          <p:cNvPr id="3" name="Subtitle 2"/>
          <p:cNvSpPr>
            <a:spLocks noGrp="1"/>
          </p:cNvSpPr>
          <p:nvPr>
            <p:ph type="subTitle" idx="1"/>
          </p:nvPr>
        </p:nvSpPr>
        <p:spPr/>
        <p:txBody>
          <a:bodyPr/>
          <a:lstStyle/>
          <a:p>
            <a:r>
              <a:rPr lang="en-US" b="1" dirty="0"/>
              <a:t>KANSAS FACTS AND FIGURES</a:t>
            </a:r>
            <a:endParaRPr lang="en-US" b="1" dirty="0">
              <a:solidFill>
                <a:schemeClr val="tx2"/>
              </a:solidFill>
            </a:endParaRPr>
          </a:p>
        </p:txBody>
      </p:sp>
      <p:sp>
        <p:nvSpPr>
          <p:cNvPr id="5" name="Text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757154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ACKNOWLEDGMENTS</a:t>
            </a:r>
          </a:p>
        </p:txBody>
      </p:sp>
      <p:sp>
        <p:nvSpPr>
          <p:cNvPr id="5" name="Content Placeholder 4"/>
          <p:cNvSpPr>
            <a:spLocks noGrp="1"/>
          </p:cNvSpPr>
          <p:nvPr>
            <p:ph idx="1"/>
          </p:nvPr>
        </p:nvSpPr>
        <p:spPr>
          <a:xfrm>
            <a:off x="457200" y="1238250"/>
            <a:ext cx="8229600" cy="5333372"/>
          </a:xfrm>
        </p:spPr>
        <p:txBody>
          <a:bodyPr>
            <a:normAutofit fontScale="85000" lnSpcReduction="20000"/>
          </a:bodyPr>
          <a:lstStyle/>
          <a:p>
            <a:r>
              <a:rPr lang="en-US" sz="1400" dirty="0">
                <a:solidFill>
                  <a:srgbClr val="850002"/>
                </a:solidFill>
              </a:rPr>
              <a:t>Authors:</a:t>
            </a:r>
          </a:p>
          <a:p>
            <a:endParaRPr lang="en-US" sz="1400" dirty="0">
              <a:solidFill>
                <a:srgbClr val="850002"/>
              </a:solidFill>
            </a:endParaRPr>
          </a:p>
          <a:p>
            <a:endParaRPr lang="en-US" sz="1400" dirty="0">
              <a:solidFill>
                <a:srgbClr val="850002"/>
              </a:solidFill>
            </a:endParaRPr>
          </a:p>
          <a:p>
            <a:endParaRPr lang="en-US" sz="1400" dirty="0">
              <a:solidFill>
                <a:srgbClr val="850002"/>
              </a:solidFill>
            </a:endParaRPr>
          </a:p>
          <a:p>
            <a:endParaRPr lang="en-US" sz="1400" dirty="0">
              <a:solidFill>
                <a:srgbClr val="850002"/>
              </a:solidFill>
            </a:endParaRPr>
          </a:p>
          <a:p>
            <a:r>
              <a:rPr lang="en-US" sz="1400" dirty="0">
                <a:solidFill>
                  <a:srgbClr val="850002"/>
                </a:solidFill>
              </a:rPr>
              <a:t>Funding for this project was provided through an unrestricted grant from Alkermes. Goldman and Seabury are consultants to Precision Health Economics, LLC and Goldman holds equity (&lt;1%) in its parent firm.</a:t>
            </a:r>
            <a:endParaRPr lang="sk-SK" sz="1400" dirty="0">
              <a:solidFill>
                <a:srgbClr val="850002"/>
              </a:solidFill>
            </a:endParaRPr>
          </a:p>
          <a:p>
            <a:endParaRPr lang="en-US" sz="1400" dirty="0">
              <a:solidFill>
                <a:srgbClr val="850002"/>
              </a:solidFill>
            </a:endParaRPr>
          </a:p>
          <a:p>
            <a:r>
              <a:rPr lang="sk-SK" sz="1400" dirty="0">
                <a:solidFill>
                  <a:srgbClr val="850002"/>
                </a:solidFill>
              </a:rPr>
              <a:t>This work was done as part of the </a:t>
            </a:r>
            <a:r>
              <a:rPr lang="en-US" sz="1400" dirty="0">
                <a:solidFill>
                  <a:srgbClr val="850002"/>
                </a:solidFill>
                <a:hlinkClick r:id="rId2"/>
              </a:rPr>
              <a:t>Keck-Schaeffer Initiative for Population Health Policy</a:t>
            </a:r>
            <a:r>
              <a:rPr lang="sk-SK" sz="1400" dirty="0">
                <a:solidFill>
                  <a:srgbClr val="850002"/>
                </a:solidFill>
              </a:rPr>
              <a:t>. </a:t>
            </a:r>
            <a:endParaRPr lang="en-US" sz="1400" dirty="0">
              <a:solidFill>
                <a:srgbClr val="850002"/>
              </a:solidFill>
            </a:endParaRPr>
          </a:p>
          <a:p>
            <a:r>
              <a:rPr lang="sk-SK" sz="1400" dirty="0">
                <a:solidFill>
                  <a:srgbClr val="850002"/>
                </a:solidFill>
              </a:rPr>
              <a:t>We also acknowledge comments and contributions to this work from the </a:t>
            </a:r>
            <a:endParaRPr lang="en-US" sz="1400" dirty="0">
              <a:solidFill>
                <a:srgbClr val="850002"/>
              </a:solidFill>
            </a:endParaRPr>
          </a:p>
          <a:p>
            <a:r>
              <a:rPr lang="sk-SK" sz="1400" dirty="0">
                <a:solidFill>
                  <a:srgbClr val="850002"/>
                </a:solidFill>
                <a:hlinkClick r:id="rId3"/>
              </a:rPr>
              <a:t>National Council for Behavioral Health</a:t>
            </a:r>
            <a:r>
              <a:rPr lang="sk-SK" sz="1400" dirty="0">
                <a:solidFill>
                  <a:srgbClr val="850002"/>
                </a:solidFill>
              </a:rPr>
              <a:t> and the </a:t>
            </a:r>
            <a:r>
              <a:rPr lang="sk-SK" sz="1400" dirty="0">
                <a:solidFill>
                  <a:srgbClr val="850002"/>
                </a:solidFill>
                <a:hlinkClick r:id="rId4"/>
              </a:rPr>
              <a:t>Behavioral Health + Economics Network</a:t>
            </a:r>
            <a:r>
              <a:rPr lang="sk-SK" sz="1400" dirty="0">
                <a:solidFill>
                  <a:srgbClr val="850002"/>
                </a:solidFill>
              </a:rPr>
              <a:t>.</a:t>
            </a:r>
            <a:endParaRPr lang="en-US" sz="1600" dirty="0">
              <a:solidFill>
                <a:srgbClr val="850002"/>
              </a:solidFill>
            </a:endParaRPr>
          </a:p>
          <a:p>
            <a:endParaRPr lang="en-US" sz="1600" dirty="0">
              <a:solidFill>
                <a:srgbClr val="850002"/>
              </a:solidFill>
            </a:endParaRPr>
          </a:p>
          <a:p>
            <a:endParaRPr lang="en-US" sz="1600" dirty="0">
              <a:solidFill>
                <a:srgbClr val="850002"/>
              </a:solidFill>
            </a:endParaRPr>
          </a:p>
          <a:p>
            <a:endParaRPr lang="en-US" sz="1600" dirty="0">
              <a:solidFill>
                <a:srgbClr val="850002"/>
              </a:solidFill>
            </a:endParaRPr>
          </a:p>
          <a:p>
            <a:endParaRPr lang="en-US" sz="1600" dirty="0">
              <a:solidFill>
                <a:srgbClr val="850002"/>
              </a:solidFill>
            </a:endParaRPr>
          </a:p>
          <a:p>
            <a:endParaRPr lang="en-US" sz="1400" dirty="0"/>
          </a:p>
          <a:p>
            <a:endParaRPr lang="en-US" sz="1400" dirty="0"/>
          </a:p>
          <a:p>
            <a:endParaRPr lang="en-US" sz="1400" dirty="0"/>
          </a:p>
          <a:p>
            <a:endParaRPr lang="en-US" sz="1400" dirty="0"/>
          </a:p>
          <a:p>
            <a:endParaRPr lang="en-US" sz="1200" dirty="0">
              <a:solidFill>
                <a:srgbClr val="850002"/>
              </a:solidFill>
            </a:endParaRPr>
          </a:p>
          <a:p>
            <a:r>
              <a:rPr lang="en-US" sz="1200" dirty="0">
                <a:solidFill>
                  <a:srgbClr val="850002"/>
                </a:solidFill>
              </a:rPr>
              <a:t>References, data sources and methods are described in more detail in the online appendix. </a:t>
            </a:r>
          </a:p>
          <a:p>
            <a:r>
              <a:rPr lang="en-US" sz="1200" dirty="0">
                <a:solidFill>
                  <a:srgbClr val="850002"/>
                </a:solidFill>
              </a:rPr>
              <a:t>This chartbook and the appendix can be downloaded at:</a:t>
            </a:r>
          </a:p>
          <a:p>
            <a:r>
              <a:rPr lang="en-US" sz="1200" dirty="0">
                <a:solidFill>
                  <a:srgbClr val="850002"/>
                </a:solidFill>
              </a:rPr>
              <a:t>http://healthpolicy.usc.edu/Keck_Schaeffer_Initiative.aspx </a:t>
            </a:r>
          </a:p>
          <a:p>
            <a:endParaRPr lang="en-US" sz="1600" dirty="0">
              <a:solidFill>
                <a:srgbClr val="850002"/>
              </a:solidFill>
            </a:endParaRPr>
          </a:p>
        </p:txBody>
      </p:sp>
      <p:pic>
        <p:nvPicPr>
          <p:cNvPr id="6" name="Picture 5" descr="BHECONlogo.jpg"/>
          <p:cNvPicPr>
            <a:picLocks noChangeAspect="1"/>
          </p:cNvPicPr>
          <p:nvPr/>
        </p:nvPicPr>
        <p:blipFill rotWithShape="1">
          <a:blip r:embed="rId5">
            <a:extLst>
              <a:ext uri="{28A0092B-C50C-407E-A947-70E740481C1C}">
                <a14:useLocalDpi xmlns:a14="http://schemas.microsoft.com/office/drawing/2010/main" val="0"/>
              </a:ext>
            </a:extLst>
          </a:blip>
          <a:srcRect l="13501" t="24547" r="18697" b="15763"/>
          <a:stretch/>
        </p:blipFill>
        <p:spPr>
          <a:xfrm>
            <a:off x="6160592" y="4181186"/>
            <a:ext cx="2481385" cy="781539"/>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323" y="4314745"/>
            <a:ext cx="2020277" cy="514422"/>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1582" y="3663722"/>
            <a:ext cx="3056525" cy="1992327"/>
          </a:xfrm>
          <a:prstGeom prst="rect">
            <a:avLst/>
          </a:prstGeom>
        </p:spPr>
      </p:pic>
      <p:graphicFrame>
        <p:nvGraphicFramePr>
          <p:cNvPr id="7" name="Table 6">
            <a:extLst>
              <a:ext uri="{FF2B5EF4-FFF2-40B4-BE49-F238E27FC236}">
                <a16:creationId xmlns:a16="http://schemas.microsoft.com/office/drawing/2014/main" id="{1D81F5F1-7E21-184D-9D78-405ED7381196}"/>
              </a:ext>
            </a:extLst>
          </p:cNvPr>
          <p:cNvGraphicFramePr>
            <a:graphicFrameLocks noGrp="1"/>
          </p:cNvGraphicFramePr>
          <p:nvPr>
            <p:extLst/>
          </p:nvPr>
        </p:nvGraphicFramePr>
        <p:xfrm>
          <a:off x="1054340" y="1556810"/>
          <a:ext cx="7035320" cy="653482"/>
        </p:xfrm>
        <a:graphic>
          <a:graphicData uri="http://schemas.openxmlformats.org/drawingml/2006/table">
            <a:tbl>
              <a:tblPr firstRow="1" bandRow="1">
                <a:tableStyleId>{2D5ABB26-0587-4C30-8999-92F81FD0307C}</a:tableStyleId>
              </a:tblPr>
              <a:tblGrid>
                <a:gridCol w="1758830">
                  <a:extLst>
                    <a:ext uri="{9D8B030D-6E8A-4147-A177-3AD203B41FA5}">
                      <a16:colId xmlns:a16="http://schemas.microsoft.com/office/drawing/2014/main" val="473261372"/>
                    </a:ext>
                  </a:extLst>
                </a:gridCol>
                <a:gridCol w="1758830">
                  <a:extLst>
                    <a:ext uri="{9D8B030D-6E8A-4147-A177-3AD203B41FA5}">
                      <a16:colId xmlns:a16="http://schemas.microsoft.com/office/drawing/2014/main" val="188948099"/>
                    </a:ext>
                  </a:extLst>
                </a:gridCol>
                <a:gridCol w="1758830">
                  <a:extLst>
                    <a:ext uri="{9D8B030D-6E8A-4147-A177-3AD203B41FA5}">
                      <a16:colId xmlns:a16="http://schemas.microsoft.com/office/drawing/2014/main" val="365878140"/>
                    </a:ext>
                  </a:extLst>
                </a:gridCol>
                <a:gridCol w="1758830">
                  <a:extLst>
                    <a:ext uri="{9D8B030D-6E8A-4147-A177-3AD203B41FA5}">
                      <a16:colId xmlns:a16="http://schemas.microsoft.com/office/drawing/2014/main" val="265744291"/>
                    </a:ext>
                  </a:extLst>
                </a:gridCol>
              </a:tblGrid>
              <a:tr h="653482">
                <a:tc>
                  <a:txBody>
                    <a:bodyPr/>
                    <a:lstStyle/>
                    <a:p>
                      <a:pPr algn="ctr"/>
                      <a:r>
                        <a:rPr lang="en-US" sz="1200" dirty="0">
                          <a:solidFill>
                            <a:schemeClr val="tx2"/>
                          </a:solidFill>
                        </a:rPr>
                        <a:t>Hanke </a:t>
                      </a:r>
                      <a:r>
                        <a:rPr lang="en-US" sz="1200" dirty="0" err="1">
                          <a:solidFill>
                            <a:schemeClr val="tx2"/>
                          </a:solidFill>
                        </a:rPr>
                        <a:t>Heun</a:t>
                      </a:r>
                      <a:r>
                        <a:rPr lang="en-US" sz="1200" dirty="0">
                          <a:solidFill>
                            <a:schemeClr val="tx2"/>
                          </a:solidFill>
                        </a:rPr>
                        <a:t>-Johnson, PhD</a:t>
                      </a:r>
                    </a:p>
                  </a:txBody>
                  <a:tcPr anchor="ctr"/>
                </a:tc>
                <a:tc>
                  <a:txBody>
                    <a:bodyPr/>
                    <a:lstStyle/>
                    <a:p>
                      <a:pPr algn="ctr"/>
                      <a:r>
                        <a:rPr lang="en-US" sz="1200" dirty="0">
                          <a:solidFill>
                            <a:schemeClr val="tx2"/>
                          </a:solidFill>
                        </a:rPr>
                        <a:t>Michael </a:t>
                      </a:r>
                      <a:r>
                        <a:rPr lang="en-US" sz="1200" dirty="0" err="1">
                          <a:solidFill>
                            <a:schemeClr val="tx2"/>
                          </a:solidFill>
                        </a:rPr>
                        <a:t>Menchine</a:t>
                      </a:r>
                      <a:r>
                        <a:rPr lang="en-US" sz="1200" dirty="0">
                          <a:solidFill>
                            <a:schemeClr val="tx2"/>
                          </a:solidFill>
                        </a:rPr>
                        <a:t>, MD, MPH</a:t>
                      </a:r>
                    </a:p>
                  </a:txBody>
                  <a:tcPr anchor="ctr"/>
                </a:tc>
                <a:tc>
                  <a:txBody>
                    <a:bodyPr/>
                    <a:lstStyle/>
                    <a:p>
                      <a:pPr algn="ctr"/>
                      <a:r>
                        <a:rPr lang="en-US" sz="1200" dirty="0">
                          <a:solidFill>
                            <a:schemeClr val="tx2"/>
                          </a:solidFill>
                        </a:rPr>
                        <a:t>Dana P. Goldman, </a:t>
                      </a:r>
                    </a:p>
                    <a:p>
                      <a:pPr algn="ctr"/>
                      <a:r>
                        <a:rPr lang="en-US" sz="1200" dirty="0">
                          <a:solidFill>
                            <a:schemeClr val="tx2"/>
                          </a:solidFill>
                        </a:rPr>
                        <a:t>PhD</a:t>
                      </a:r>
                    </a:p>
                  </a:txBody>
                  <a:tcPr anchor="ctr"/>
                </a:tc>
                <a:tc>
                  <a:txBody>
                    <a:bodyPr/>
                    <a:lstStyle/>
                    <a:p>
                      <a:pPr algn="ctr"/>
                      <a:r>
                        <a:rPr lang="en-US" sz="1200" dirty="0">
                          <a:solidFill>
                            <a:schemeClr val="tx2"/>
                          </a:solidFill>
                        </a:rPr>
                        <a:t>Seth A. Seabury, </a:t>
                      </a:r>
                    </a:p>
                    <a:p>
                      <a:pPr algn="ctr"/>
                      <a:r>
                        <a:rPr lang="en-US" sz="1200" dirty="0">
                          <a:solidFill>
                            <a:schemeClr val="tx2"/>
                          </a:solidFill>
                        </a:rPr>
                        <a:t>PhD</a:t>
                      </a:r>
                    </a:p>
                  </a:txBody>
                  <a:tcPr anchor="ctr"/>
                </a:tc>
                <a:extLst>
                  <a:ext uri="{0D108BD9-81ED-4DB2-BD59-A6C34878D82A}">
                    <a16:rowId xmlns:a16="http://schemas.microsoft.com/office/drawing/2014/main" val="1423589551"/>
                  </a:ext>
                </a:extLst>
              </a:tr>
            </a:tbl>
          </a:graphicData>
        </a:graphic>
      </p:graphicFrame>
    </p:spTree>
    <p:extLst>
      <p:ext uri="{BB962C8B-B14F-4D97-AF65-F5344CB8AC3E}">
        <p14:creationId xmlns:p14="http://schemas.microsoft.com/office/powerpoint/2010/main" val="224714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815" y="610872"/>
            <a:ext cx="7693152" cy="5785104"/>
          </a:xfrm>
          <a:prstGeom prst="rect">
            <a:avLst/>
          </a:prstGeom>
        </p:spPr>
      </p:pic>
      <p:sp>
        <p:nvSpPr>
          <p:cNvPr id="2" name="Title 1"/>
          <p:cNvSpPr>
            <a:spLocks noGrp="1"/>
          </p:cNvSpPr>
          <p:nvPr>
            <p:ph type="title"/>
          </p:nvPr>
        </p:nvSpPr>
        <p:spPr/>
        <p:txBody>
          <a:bodyPr/>
          <a:lstStyle/>
          <a:p>
            <a:r>
              <a:rPr lang="en-US" dirty="0">
                <a:latin typeface="+mj-lt"/>
              </a:rPr>
              <a:t>KANSAS</a:t>
            </a:r>
          </a:p>
        </p:txBody>
      </p:sp>
    </p:spTree>
    <p:extLst>
      <p:ext uri="{BB962C8B-B14F-4D97-AF65-F5344CB8AC3E}">
        <p14:creationId xmlns:p14="http://schemas.microsoft.com/office/powerpoint/2010/main" val="651788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lnSpcReduction="10000"/>
          </a:bodyPr>
          <a:lstStyle/>
          <a:p>
            <a:r>
              <a:rPr lang="en-US" dirty="0"/>
              <a:t>Improving access to high-quality medical and behavioral health care for patients with mental illness remains one of the most vexing problems facing the healthcare system in the United States. </a:t>
            </a:r>
          </a:p>
          <a:p>
            <a:pPr marL="342900" indent="-342900">
              <a:buFont typeface="Arial" panose="020B0604020202020204" pitchFamily="34" charset="0"/>
              <a:buChar char="•"/>
            </a:pPr>
            <a:r>
              <a:rPr lang="en-US" dirty="0"/>
              <a:t>In Kansas, there is concern that access to affordable mental health care has been hampered by the state’s fiscal issues and policy decisions.</a:t>
            </a:r>
          </a:p>
          <a:p>
            <a:pPr marL="342900" indent="-342900">
              <a:buFont typeface="Arial" panose="020B0604020202020204" pitchFamily="34" charset="0"/>
              <a:buChar char="•"/>
            </a:pPr>
            <a:r>
              <a:rPr lang="en-US" dirty="0"/>
              <a:t>This chartbook quantifies the economic burden in Kansas associated with behavioral health issues. </a:t>
            </a:r>
          </a:p>
          <a:p>
            <a:pPr marL="342900" indent="-342900">
              <a:buFont typeface="Arial" panose="020B0604020202020204" pitchFamily="34" charset="0"/>
              <a:buChar char="•"/>
            </a:pPr>
            <a:r>
              <a:rPr lang="en-US" dirty="0"/>
              <a:t>We describe the population with serious mental illness and show the impact on the health care system based on high rates of hospitalization. </a:t>
            </a:r>
          </a:p>
          <a:p>
            <a:pPr marL="342900" indent="-342900">
              <a:buFont typeface="Arial" panose="020B0604020202020204" pitchFamily="34" charset="0"/>
              <a:buChar char="•"/>
            </a:pPr>
            <a:r>
              <a:rPr lang="en-US" dirty="0"/>
              <a:t>We also note the unmet need in terms of behavioral health care professionals and discuss the implications for the criminal justice system in Kansas.</a:t>
            </a:r>
          </a:p>
          <a:p>
            <a:endParaRPr lang="en-US" dirty="0"/>
          </a:p>
        </p:txBody>
      </p:sp>
    </p:spTree>
    <p:extLst>
      <p:ext uri="{BB962C8B-B14F-4D97-AF65-F5344CB8AC3E}">
        <p14:creationId xmlns:p14="http://schemas.microsoft.com/office/powerpoint/2010/main" val="41383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1026"/>
            <a:ext cx="6924675" cy="3014698"/>
          </a:xfrm>
        </p:spPr>
        <p:txBody>
          <a:bodyPr anchor="ctr"/>
          <a:lstStyle/>
          <a:p>
            <a:r>
              <a:rPr lang="en-US" dirty="0">
                <a:solidFill>
                  <a:schemeClr val="bg1"/>
                </a:solidFill>
              </a:rPr>
              <a:t>QUANTIFYING THE POPULATION LIVING WITH MENTAL ILLNESS IN ILLINOIS AND THE U.S.</a:t>
            </a:r>
            <a:endParaRPr lang="en-US" dirty="0"/>
          </a:p>
        </p:txBody>
      </p:sp>
    </p:spTree>
    <p:extLst>
      <p:ext uri="{BB962C8B-B14F-4D97-AF65-F5344CB8AC3E}">
        <p14:creationId xmlns:p14="http://schemas.microsoft.com/office/powerpoint/2010/main" val="3437505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5"/>
          <p:cNvGraphicFramePr>
            <a:graphicFrameLocks noGrp="1"/>
          </p:cNvGraphicFramePr>
          <p:nvPr>
            <p:ph idx="1"/>
            <p:extLst/>
          </p:nvPr>
        </p:nvGraphicFramePr>
        <p:xfrm>
          <a:off x="457200" y="1899138"/>
          <a:ext cx="5453063" cy="3890549"/>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8"/>
          <p:cNvSpPr>
            <a:spLocks noGrp="1"/>
          </p:cNvSpPr>
          <p:nvPr>
            <p:ph type="title"/>
          </p:nvPr>
        </p:nvSpPr>
        <p:spPr/>
        <p:txBody>
          <a:bodyPr/>
          <a:lstStyle/>
          <a:p>
            <a:r>
              <a:rPr lang="en-US" dirty="0"/>
              <a:t>Prevalence of mental illness</a:t>
            </a:r>
          </a:p>
        </p:txBody>
      </p:sp>
      <p:sp>
        <p:nvSpPr>
          <p:cNvPr id="8" name="Text Placeholder 7"/>
          <p:cNvSpPr>
            <a:spLocks noGrp="1"/>
          </p:cNvSpPr>
          <p:nvPr>
            <p:ph type="body" sz="quarter" idx="10"/>
          </p:nvPr>
        </p:nvSpPr>
        <p:spPr/>
        <p:txBody>
          <a:bodyPr>
            <a:normAutofit/>
          </a:bodyPr>
          <a:lstStyle/>
          <a:p>
            <a:r>
              <a:rPr lang="en-US" dirty="0"/>
              <a:t>UNITED STATES 2016</a:t>
            </a:r>
          </a:p>
        </p:txBody>
      </p:sp>
      <p:sp>
        <p:nvSpPr>
          <p:cNvPr id="11" name="Text Placeholder 10"/>
          <p:cNvSpPr>
            <a:spLocks noGrp="1"/>
          </p:cNvSpPr>
          <p:nvPr>
            <p:ph type="body" sz="quarter" idx="12"/>
          </p:nvPr>
        </p:nvSpPr>
        <p:spPr/>
        <p:txBody>
          <a:bodyPr>
            <a:normAutofit lnSpcReduction="10000"/>
          </a:bodyPr>
          <a:lstStyle/>
          <a:p>
            <a:pPr>
              <a:lnSpc>
                <a:spcPct val="120000"/>
              </a:lnSpc>
              <a:spcBef>
                <a:spcPts val="0"/>
              </a:spcBef>
            </a:pPr>
            <a:r>
              <a:rPr lang="en-US" dirty="0"/>
              <a:t>Many mental health</a:t>
            </a:r>
          </a:p>
          <a:p>
            <a:pPr>
              <a:lnSpc>
                <a:spcPct val="120000"/>
              </a:lnSpc>
              <a:spcBef>
                <a:spcPts val="0"/>
              </a:spcBef>
            </a:pPr>
            <a:r>
              <a:rPr lang="en-US" dirty="0"/>
              <a:t>conditions are fairly</a:t>
            </a:r>
          </a:p>
          <a:p>
            <a:pPr>
              <a:lnSpc>
                <a:spcPct val="120000"/>
              </a:lnSpc>
              <a:spcBef>
                <a:spcPts val="0"/>
              </a:spcBef>
            </a:pPr>
            <a:r>
              <a:rPr lang="en-US" dirty="0"/>
              <a:t>common in the general</a:t>
            </a:r>
          </a:p>
          <a:p>
            <a:pPr>
              <a:lnSpc>
                <a:spcPct val="120000"/>
              </a:lnSpc>
              <a:spcBef>
                <a:spcPts val="0"/>
              </a:spcBef>
            </a:pPr>
            <a:r>
              <a:rPr lang="en-US" dirty="0"/>
              <a:t>population.</a:t>
            </a:r>
          </a:p>
          <a:p>
            <a:pPr>
              <a:lnSpc>
                <a:spcPct val="120000"/>
              </a:lnSpc>
              <a:spcBef>
                <a:spcPts val="0"/>
              </a:spcBef>
            </a:pPr>
            <a:endParaRPr lang="en-US" dirty="0"/>
          </a:p>
          <a:p>
            <a:pPr>
              <a:lnSpc>
                <a:spcPct val="120000"/>
              </a:lnSpc>
              <a:spcBef>
                <a:spcPts val="0"/>
              </a:spcBef>
            </a:pPr>
            <a:r>
              <a:rPr lang="en-US" dirty="0"/>
              <a:t>Whereas any of these conditions can severely limit someone’s normal daily activities, three disorders are  often labeled as </a:t>
            </a:r>
          </a:p>
          <a:p>
            <a:pPr>
              <a:lnSpc>
                <a:spcPct val="120000"/>
              </a:lnSpc>
              <a:spcBef>
                <a:spcPts val="0"/>
              </a:spcBef>
            </a:pPr>
            <a:r>
              <a:rPr lang="en-US" b="1" u="sng" dirty="0"/>
              <a:t>Serious Mental Illness: </a:t>
            </a:r>
          </a:p>
          <a:p>
            <a:pPr>
              <a:lnSpc>
                <a:spcPct val="120000"/>
              </a:lnSpc>
              <a:spcBef>
                <a:spcPts val="0"/>
              </a:spcBef>
            </a:pPr>
            <a:r>
              <a:rPr lang="en-US" b="1" dirty="0"/>
              <a:t>major depressive disorder, bipolar disorder </a:t>
            </a:r>
            <a:r>
              <a:rPr lang="en-US" dirty="0"/>
              <a:t>and</a:t>
            </a:r>
          </a:p>
          <a:p>
            <a:pPr>
              <a:lnSpc>
                <a:spcPct val="120000"/>
              </a:lnSpc>
              <a:spcBef>
                <a:spcPts val="0"/>
              </a:spcBef>
            </a:pPr>
            <a:r>
              <a:rPr lang="en-US" b="1" dirty="0"/>
              <a:t>schizophrenia</a:t>
            </a:r>
            <a:r>
              <a:rPr lang="en-US" dirty="0"/>
              <a:t>. These three disorders will be the focus of this chartbook.</a:t>
            </a:r>
          </a:p>
          <a:p>
            <a:endParaRPr lang="en-US" dirty="0"/>
          </a:p>
        </p:txBody>
      </p:sp>
      <p:sp>
        <p:nvSpPr>
          <p:cNvPr id="12" name="Content Placeholder 11"/>
          <p:cNvSpPr>
            <a:spLocks noGrp="1"/>
          </p:cNvSpPr>
          <p:nvPr>
            <p:ph sz="quarter" idx="13"/>
          </p:nvPr>
        </p:nvSpPr>
        <p:spPr>
          <a:xfrm>
            <a:off x="457200" y="5935322"/>
            <a:ext cx="5453063" cy="737950"/>
          </a:xfrm>
        </p:spPr>
        <p:txBody>
          <a:bodyPr>
            <a:noAutofit/>
          </a:bodyPr>
          <a:lstStyle/>
          <a:p>
            <a:r>
              <a:rPr lang="en-US" sz="1000" dirty="0"/>
              <a:t>NB: Due to symptom overlap, diagnoses of mental illnesses are not mutually exclusive</a:t>
            </a:r>
          </a:p>
          <a:p>
            <a:r>
              <a:rPr lang="en-US" sz="1000" dirty="0"/>
              <a:t>Source: </a:t>
            </a:r>
            <a:r>
              <a:rPr lang="en-US" dirty="0"/>
              <a:t>National Survey on Drug Use and Health (NSDUH, R-DAS) 2015-2016 (SPD), NSDUH </a:t>
            </a:r>
            <a:r>
              <a:rPr lang="en-US" sz="1000" dirty="0"/>
              <a:t>Mental Health Surveillance Study 2008-2012 (major depressive disorder) and National Institutes of Mental Health (other conditions – see appendix for original sources)</a:t>
            </a:r>
          </a:p>
        </p:txBody>
      </p:sp>
      <p:cxnSp>
        <p:nvCxnSpPr>
          <p:cNvPr id="24" name="Straight Connector 23"/>
          <p:cNvCxnSpPr/>
          <p:nvPr/>
        </p:nvCxnSpPr>
        <p:spPr>
          <a:xfrm>
            <a:off x="4848086" y="3563699"/>
            <a:ext cx="1391479"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239565" y="2230238"/>
            <a:ext cx="0" cy="3705084"/>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848086" y="3144886"/>
            <a:ext cx="0" cy="872436"/>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3247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5"/>
          <p:cNvGraphicFramePr>
            <a:graphicFrameLocks noGrp="1"/>
          </p:cNvGraphicFramePr>
          <p:nvPr>
            <p:ph idx="1"/>
            <p:extLst/>
          </p:nvPr>
        </p:nvGraphicFramePr>
        <p:xfrm>
          <a:off x="457200" y="1929302"/>
          <a:ext cx="5453063" cy="410637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8"/>
          <p:cNvSpPr>
            <a:spLocks noGrp="1"/>
          </p:cNvSpPr>
          <p:nvPr>
            <p:ph type="title"/>
          </p:nvPr>
        </p:nvSpPr>
        <p:spPr/>
        <p:txBody>
          <a:bodyPr/>
          <a:lstStyle/>
          <a:p>
            <a:r>
              <a:rPr lang="en-US" dirty="0"/>
              <a:t>Estimated number of people living with mental illness</a:t>
            </a:r>
          </a:p>
        </p:txBody>
      </p:sp>
      <p:sp>
        <p:nvSpPr>
          <p:cNvPr id="8" name="Text Placeholder 7"/>
          <p:cNvSpPr>
            <a:spLocks noGrp="1"/>
          </p:cNvSpPr>
          <p:nvPr>
            <p:ph type="body" sz="quarter" idx="10"/>
          </p:nvPr>
        </p:nvSpPr>
        <p:spPr/>
        <p:txBody>
          <a:bodyPr>
            <a:normAutofit/>
          </a:bodyPr>
          <a:lstStyle/>
          <a:p>
            <a:r>
              <a:rPr lang="en-US" dirty="0"/>
              <a:t>KANSAS 2016</a:t>
            </a:r>
          </a:p>
        </p:txBody>
      </p:sp>
      <p:sp>
        <p:nvSpPr>
          <p:cNvPr id="11" name="Text Placeholder 10"/>
          <p:cNvSpPr>
            <a:spLocks noGrp="1"/>
          </p:cNvSpPr>
          <p:nvPr>
            <p:ph type="body" sz="quarter" idx="12"/>
          </p:nvPr>
        </p:nvSpPr>
        <p:spPr/>
        <p:txBody>
          <a:bodyPr/>
          <a:lstStyle/>
          <a:p>
            <a:r>
              <a:rPr lang="en-US" dirty="0"/>
              <a:t>An estimated 220,000 adults in Kansas experienced serious psychological distress in the past 12 months. </a:t>
            </a:r>
          </a:p>
          <a:p>
            <a:endParaRPr lang="en-US" dirty="0"/>
          </a:p>
          <a:p>
            <a:r>
              <a:rPr lang="en-US" dirty="0"/>
              <a:t>Note that a patient can receive multiple diagnoses of a serious mental illness due to a high degree of overlap between the mental health conditions.</a:t>
            </a:r>
          </a:p>
        </p:txBody>
      </p:sp>
      <p:sp>
        <p:nvSpPr>
          <p:cNvPr id="12" name="Content Placeholder 11"/>
          <p:cNvSpPr>
            <a:spLocks noGrp="1"/>
          </p:cNvSpPr>
          <p:nvPr>
            <p:ph sz="quarter" idx="13"/>
          </p:nvPr>
        </p:nvSpPr>
        <p:spPr>
          <a:xfrm>
            <a:off x="457200" y="5827594"/>
            <a:ext cx="6215185" cy="764862"/>
          </a:xfrm>
        </p:spPr>
        <p:txBody>
          <a:bodyPr>
            <a:noAutofit/>
          </a:bodyPr>
          <a:lstStyle/>
          <a:p>
            <a:r>
              <a:rPr lang="en-US" dirty="0"/>
              <a:t>Source: National Institutes of Mental Health, National Institutes of Mental Health, National Survey on Drug Use and Health (NSDUH, R-DAS) 2015-2016, and NSDUH-MHSS 2008-2012. Estimate of # of people affected using total state population of  2,191,407 (18 years and over), Census Bureau data (2015)</a:t>
            </a:r>
            <a:endParaRPr lang="en-US" sz="1000" dirty="0"/>
          </a:p>
        </p:txBody>
      </p:sp>
    </p:spTree>
    <p:extLst>
      <p:ext uri="{BB962C8B-B14F-4D97-AF65-F5344CB8AC3E}">
        <p14:creationId xmlns:p14="http://schemas.microsoft.com/office/powerpoint/2010/main" val="1119152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HEALTH CARE COVERAGE, UTILIZATION </a:t>
            </a:r>
            <a:br>
              <a:rPr lang="en-US" dirty="0"/>
            </a:br>
            <a:r>
              <a:rPr lang="en-US" dirty="0"/>
              <a:t>&amp; COSTS </a:t>
            </a:r>
          </a:p>
        </p:txBody>
      </p:sp>
      <p:sp>
        <p:nvSpPr>
          <p:cNvPr id="3" name="Text Placeholder 2"/>
          <p:cNvSpPr>
            <a:spLocks noGrp="1"/>
          </p:cNvSpPr>
          <p:nvPr>
            <p:ph type="body" idx="1"/>
          </p:nvPr>
        </p:nvSpPr>
        <p:spPr/>
        <p:txBody>
          <a:bodyPr/>
          <a:lstStyle/>
          <a:p>
            <a:r>
              <a:rPr lang="en-US" dirty="0"/>
              <a:t>Unmet mental health care needs</a:t>
            </a:r>
          </a:p>
        </p:txBody>
      </p:sp>
      <p:sp>
        <p:nvSpPr>
          <p:cNvPr id="4" name="Content Placeholder 3"/>
          <p:cNvSpPr>
            <a:spLocks noGrp="1"/>
          </p:cNvSpPr>
          <p:nvPr>
            <p:ph idx="13"/>
          </p:nvPr>
        </p:nvSpPr>
        <p:spPr/>
        <p:txBody>
          <a:bodyPr/>
          <a:lstStyle/>
          <a:p>
            <a:r>
              <a:rPr lang="en-US" dirty="0"/>
              <a:t>Approximately a quarter of adults with serious psychological distress in the past year reported an unmet need for mental health care. A common reason for not receiving care was the inability to afford mental health treatment, especially for people who do not have health insurance.</a:t>
            </a:r>
            <a:endParaRPr lang="en-US" sz="1400" dirty="0"/>
          </a:p>
        </p:txBody>
      </p:sp>
    </p:spTree>
    <p:extLst>
      <p:ext uri="{BB962C8B-B14F-4D97-AF65-F5344CB8AC3E}">
        <p14:creationId xmlns:p14="http://schemas.microsoft.com/office/powerpoint/2010/main" val="181941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There is significant unmet need for </a:t>
            </a:r>
            <a:br>
              <a:rPr lang="en-US" dirty="0"/>
            </a:br>
            <a:r>
              <a:rPr lang="en-US" dirty="0"/>
              <a:t>mental health care in Kansas</a:t>
            </a:r>
          </a:p>
        </p:txBody>
      </p:sp>
      <p:sp>
        <p:nvSpPr>
          <p:cNvPr id="8" name="Text Placeholder 7"/>
          <p:cNvSpPr>
            <a:spLocks noGrp="1"/>
          </p:cNvSpPr>
          <p:nvPr>
            <p:ph type="body" sz="quarter" idx="10"/>
          </p:nvPr>
        </p:nvSpPr>
        <p:spPr/>
        <p:txBody>
          <a:bodyPr>
            <a:normAutofit/>
          </a:bodyPr>
          <a:lstStyle/>
          <a:p>
            <a:r>
              <a:rPr lang="en-US" dirty="0"/>
              <a:t>KANSAS 2016</a:t>
            </a:r>
          </a:p>
        </p:txBody>
      </p:sp>
      <p:sp>
        <p:nvSpPr>
          <p:cNvPr id="11" name="Text Placeholder 10"/>
          <p:cNvSpPr>
            <a:spLocks noGrp="1"/>
          </p:cNvSpPr>
          <p:nvPr>
            <p:ph type="body" sz="quarter" idx="12"/>
          </p:nvPr>
        </p:nvSpPr>
        <p:spPr/>
        <p:txBody>
          <a:bodyPr/>
          <a:lstStyle/>
          <a:p>
            <a:r>
              <a:rPr lang="en-US" dirty="0"/>
              <a:t>Among adults who experienced serious psychological distress in the previous year in Kansas, a fifth reported an unmet need for mental health care. </a:t>
            </a:r>
          </a:p>
          <a:p>
            <a:r>
              <a:rPr lang="en-US" dirty="0"/>
              <a:t>Half of the people with a perceived unmet need reported that they did not receive treatment because they could not afford it. </a:t>
            </a:r>
          </a:p>
        </p:txBody>
      </p:sp>
      <p:sp>
        <p:nvSpPr>
          <p:cNvPr id="12" name="Content Placeholder 11"/>
          <p:cNvSpPr>
            <a:spLocks noGrp="1"/>
          </p:cNvSpPr>
          <p:nvPr>
            <p:ph sz="quarter" idx="13"/>
          </p:nvPr>
        </p:nvSpPr>
        <p:spPr>
          <a:xfrm>
            <a:off x="457200" y="5889141"/>
            <a:ext cx="6215185" cy="714859"/>
          </a:xfrm>
        </p:spPr>
        <p:txBody>
          <a:bodyPr>
            <a:noAutofit/>
          </a:bodyPr>
          <a:lstStyle/>
          <a:p>
            <a:endParaRPr lang="en-US" dirty="0"/>
          </a:p>
          <a:p>
            <a:r>
              <a:rPr lang="en-US" dirty="0"/>
              <a:t>Source: National Survey on Drug Use and Health (NSDUH, R-DAS) 2015-2016</a:t>
            </a:r>
          </a:p>
        </p:txBody>
      </p:sp>
      <p:graphicFrame>
        <p:nvGraphicFramePr>
          <p:cNvPr id="10" name="Content Placeholder 5"/>
          <p:cNvGraphicFramePr>
            <a:graphicFrameLocks noGrp="1"/>
          </p:cNvGraphicFramePr>
          <p:nvPr>
            <p:ph idx="4294967295"/>
            <p:extLst/>
          </p:nvPr>
        </p:nvGraphicFramePr>
        <p:xfrm>
          <a:off x="135427" y="1519849"/>
          <a:ext cx="5882420" cy="4723545"/>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p:cNvSpPr/>
          <p:nvPr/>
        </p:nvSpPr>
        <p:spPr>
          <a:xfrm>
            <a:off x="642363" y="2160968"/>
            <a:ext cx="5090907" cy="738664"/>
          </a:xfrm>
          <a:prstGeom prst="rect">
            <a:avLst/>
          </a:prstGeom>
        </p:spPr>
        <p:txBody>
          <a:bodyPr wrap="square">
            <a:spAutoFit/>
          </a:bodyPr>
          <a:lstStyle/>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Among adults who experienced </a:t>
            </a:r>
          </a:p>
          <a:p>
            <a:pPr algn="ctr">
              <a:defRPr sz="1862" b="0" i="0" u="none" strike="noStrike" kern="1200" spc="0" baseline="0">
                <a:solidFill>
                  <a:srgbClr val="000000">
                    <a:lumMod val="65000"/>
                    <a:lumOff val="35000"/>
                  </a:srgbClr>
                </a:solidFill>
                <a:latin typeface="+mn-lt"/>
                <a:ea typeface="+mn-ea"/>
                <a:cs typeface="+mn-cs"/>
              </a:defRPr>
            </a:pPr>
            <a:r>
              <a:rPr lang="en-US" sz="1400" b="1" dirty="0">
                <a:solidFill>
                  <a:srgbClr val="000000"/>
                </a:solidFill>
              </a:rPr>
              <a:t>serious psychological distress </a:t>
            </a:r>
          </a:p>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during the past year:</a:t>
            </a:r>
          </a:p>
        </p:txBody>
      </p:sp>
      <p:sp>
        <p:nvSpPr>
          <p:cNvPr id="3" name="TextBox 2"/>
          <p:cNvSpPr txBox="1"/>
          <p:nvPr/>
        </p:nvSpPr>
        <p:spPr>
          <a:xfrm>
            <a:off x="1279770" y="5296680"/>
            <a:ext cx="1944077" cy="830997"/>
          </a:xfrm>
          <a:prstGeom prst="rect">
            <a:avLst/>
          </a:prstGeom>
          <a:noFill/>
        </p:spPr>
        <p:txBody>
          <a:bodyPr wrap="square" rtlCol="0">
            <a:spAutoFit/>
          </a:bodyPr>
          <a:lstStyle/>
          <a:p>
            <a:pPr algn="ctr"/>
            <a:r>
              <a:rPr lang="en-US" sz="1200" dirty="0">
                <a:solidFill>
                  <a:srgbClr val="000000"/>
                </a:solidFill>
              </a:rPr>
              <a:t>24.2% indicates an </a:t>
            </a:r>
            <a:r>
              <a:rPr lang="en-US" sz="1200" b="1" dirty="0">
                <a:solidFill>
                  <a:srgbClr val="000000"/>
                </a:solidFill>
              </a:rPr>
              <a:t>unmet need of mental health treatment</a:t>
            </a:r>
          </a:p>
          <a:p>
            <a:pPr algn="ctr"/>
            <a:endParaRPr lang="en-US" sz="1200" dirty="0">
              <a:solidFill>
                <a:srgbClr val="000000"/>
              </a:solidFill>
            </a:endParaRPr>
          </a:p>
        </p:txBody>
      </p:sp>
      <p:sp>
        <p:nvSpPr>
          <p:cNvPr id="15" name="Rectangle 14"/>
          <p:cNvSpPr/>
          <p:nvPr/>
        </p:nvSpPr>
        <p:spPr>
          <a:xfrm>
            <a:off x="3876842" y="4223082"/>
            <a:ext cx="639543" cy="600164"/>
          </a:xfrm>
          <a:prstGeom prst="rect">
            <a:avLst/>
          </a:prstGeom>
        </p:spPr>
        <p:txBody>
          <a:bodyPr wrap="none">
            <a:spAutoFit/>
          </a:bodyPr>
          <a:lstStyle/>
          <a:p>
            <a:pPr algn="ctr"/>
            <a:r>
              <a:rPr lang="en-US" sz="1100" dirty="0">
                <a:solidFill>
                  <a:schemeClr val="bg1"/>
                </a:solidFill>
              </a:rPr>
              <a:t>Cannot</a:t>
            </a:r>
          </a:p>
          <a:p>
            <a:pPr algn="ctr"/>
            <a:r>
              <a:rPr lang="en-US" sz="1100" dirty="0">
                <a:solidFill>
                  <a:schemeClr val="bg1"/>
                </a:solidFill>
              </a:rPr>
              <a:t>afford:</a:t>
            </a:r>
          </a:p>
          <a:p>
            <a:pPr algn="ctr"/>
            <a:r>
              <a:rPr lang="en-US" sz="1100" b="1" dirty="0">
                <a:solidFill>
                  <a:schemeClr val="bg1"/>
                </a:solidFill>
              </a:rPr>
              <a:t>57.7%</a:t>
            </a:r>
          </a:p>
        </p:txBody>
      </p:sp>
      <p:sp>
        <p:nvSpPr>
          <p:cNvPr id="16" name="Rectangle 15"/>
          <p:cNvSpPr/>
          <p:nvPr/>
        </p:nvSpPr>
        <p:spPr>
          <a:xfrm>
            <a:off x="2441233" y="3876833"/>
            <a:ext cx="679994" cy="830997"/>
          </a:xfrm>
          <a:prstGeom prst="rect">
            <a:avLst/>
          </a:prstGeom>
        </p:spPr>
        <p:txBody>
          <a:bodyPr wrap="none">
            <a:spAutoFit/>
          </a:bodyPr>
          <a:lstStyle/>
          <a:p>
            <a:pPr algn="ctr"/>
            <a:r>
              <a:rPr lang="en-US" sz="1200" dirty="0">
                <a:solidFill>
                  <a:schemeClr val="bg1"/>
                </a:solidFill>
                <a:latin typeface="+mj-lt"/>
              </a:rPr>
              <a:t>Unmet </a:t>
            </a:r>
          </a:p>
          <a:p>
            <a:pPr algn="ctr"/>
            <a:r>
              <a:rPr lang="en-US" sz="1200" dirty="0">
                <a:solidFill>
                  <a:schemeClr val="bg1"/>
                </a:solidFill>
                <a:latin typeface="+mj-lt"/>
              </a:rPr>
              <a:t>need:</a:t>
            </a:r>
          </a:p>
          <a:p>
            <a:pPr algn="ctr"/>
            <a:r>
              <a:rPr lang="en-US" sz="1200" b="1" dirty="0">
                <a:solidFill>
                  <a:schemeClr val="bg1"/>
                </a:solidFill>
                <a:latin typeface="+mj-lt"/>
              </a:rPr>
              <a:t>24.2% </a:t>
            </a:r>
          </a:p>
          <a:p>
            <a:pPr algn="ctr"/>
            <a:r>
              <a:rPr lang="en-US" sz="1200" dirty="0">
                <a:solidFill>
                  <a:schemeClr val="bg1"/>
                </a:solidFill>
                <a:latin typeface="+mj-lt"/>
              </a:rPr>
              <a:t> </a:t>
            </a:r>
          </a:p>
        </p:txBody>
      </p:sp>
    </p:spTree>
    <p:extLst>
      <p:ext uri="{BB962C8B-B14F-4D97-AF65-F5344CB8AC3E}">
        <p14:creationId xmlns:p14="http://schemas.microsoft.com/office/powerpoint/2010/main" val="949863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Unmet need of mental health treatment due to costs</a:t>
            </a:r>
          </a:p>
        </p:txBody>
      </p:sp>
      <p:graphicFrame>
        <p:nvGraphicFramePr>
          <p:cNvPr id="9" name="Content Placeholder 8"/>
          <p:cNvGraphicFramePr>
            <a:graphicFrameLocks noGrp="1"/>
          </p:cNvGraphicFramePr>
          <p:nvPr>
            <p:ph idx="1"/>
            <p:extLst/>
          </p:nvPr>
        </p:nvGraphicFramePr>
        <p:xfrm>
          <a:off x="146050" y="1987550"/>
          <a:ext cx="5764213" cy="421602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0"/>
          </p:nvPr>
        </p:nvSpPr>
        <p:spPr/>
        <p:txBody>
          <a:bodyPr/>
          <a:lstStyle/>
          <a:p>
            <a:r>
              <a:rPr lang="en-US" dirty="0"/>
              <a:t>KANSAS AND UNITED STATES 2016</a:t>
            </a:r>
          </a:p>
        </p:txBody>
      </p:sp>
      <p:sp>
        <p:nvSpPr>
          <p:cNvPr id="5" name="Text Placeholder 4"/>
          <p:cNvSpPr>
            <a:spLocks noGrp="1"/>
          </p:cNvSpPr>
          <p:nvPr>
            <p:ph type="body" sz="quarter" idx="12"/>
          </p:nvPr>
        </p:nvSpPr>
        <p:spPr/>
        <p:txBody>
          <a:bodyPr/>
          <a:lstStyle/>
          <a:p>
            <a:r>
              <a:rPr lang="en-US" dirty="0"/>
              <a:t>In Kansas, 58% of people with serious psychological distress and an unmet need of mental health treatment, did not receive this treatment due to costs.</a:t>
            </a:r>
          </a:p>
          <a:p>
            <a:endParaRPr lang="en-US" dirty="0"/>
          </a:p>
        </p:txBody>
      </p:sp>
      <p:sp>
        <p:nvSpPr>
          <p:cNvPr id="6" name="Content Placeholder 5"/>
          <p:cNvSpPr>
            <a:spLocks noGrp="1"/>
          </p:cNvSpPr>
          <p:nvPr>
            <p:ph sz="quarter" idx="13"/>
          </p:nvPr>
        </p:nvSpPr>
        <p:spPr/>
        <p:txBody>
          <a:bodyPr/>
          <a:lstStyle/>
          <a:p>
            <a:r>
              <a:rPr lang="en-US" dirty="0"/>
              <a:t>Source: National Survey on Drug Use and Health (NSDUH, R-DAS) 2015-2016</a:t>
            </a:r>
          </a:p>
        </p:txBody>
      </p:sp>
    </p:spTree>
    <p:extLst>
      <p:ext uri="{BB962C8B-B14F-4D97-AF65-F5344CB8AC3E}">
        <p14:creationId xmlns:p14="http://schemas.microsoft.com/office/powerpoint/2010/main" val="210373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5"/>
          <p:cNvGraphicFramePr>
            <a:graphicFrameLocks noGrp="1"/>
          </p:cNvGraphicFramePr>
          <p:nvPr>
            <p:ph idx="4294967295"/>
            <p:extLst/>
          </p:nvPr>
        </p:nvGraphicFramePr>
        <p:xfrm>
          <a:off x="188009" y="2155632"/>
          <a:ext cx="6182832" cy="4470990"/>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8"/>
          <p:cNvSpPr>
            <a:spLocks noGrp="1"/>
          </p:cNvSpPr>
          <p:nvPr>
            <p:ph type="title"/>
          </p:nvPr>
        </p:nvSpPr>
        <p:spPr/>
        <p:txBody>
          <a:bodyPr/>
          <a:lstStyle/>
          <a:p>
            <a:r>
              <a:rPr lang="en-US" dirty="0"/>
              <a:t>Unmet need of mental health treatment due to costs differs by insurance coverage</a:t>
            </a:r>
          </a:p>
        </p:txBody>
      </p:sp>
      <p:sp>
        <p:nvSpPr>
          <p:cNvPr id="8" name="Text Placeholder 7"/>
          <p:cNvSpPr>
            <a:spLocks noGrp="1"/>
          </p:cNvSpPr>
          <p:nvPr>
            <p:ph type="body" sz="quarter" idx="10"/>
          </p:nvPr>
        </p:nvSpPr>
        <p:spPr/>
        <p:txBody>
          <a:bodyPr>
            <a:normAutofit/>
          </a:bodyPr>
          <a:lstStyle/>
          <a:p>
            <a:r>
              <a:rPr lang="en-US" dirty="0"/>
              <a:t>UNITED STATES 2016</a:t>
            </a:r>
          </a:p>
        </p:txBody>
      </p:sp>
      <p:sp>
        <p:nvSpPr>
          <p:cNvPr id="11" name="Text Placeholder 10"/>
          <p:cNvSpPr>
            <a:spLocks noGrp="1"/>
          </p:cNvSpPr>
          <p:nvPr>
            <p:ph type="body" sz="quarter" idx="12"/>
          </p:nvPr>
        </p:nvSpPr>
        <p:spPr>
          <a:xfrm>
            <a:off x="6370841" y="2160968"/>
            <a:ext cx="2315959" cy="3965195"/>
          </a:xfrm>
        </p:spPr>
        <p:txBody>
          <a:bodyPr/>
          <a:lstStyle/>
          <a:p>
            <a:r>
              <a:rPr lang="en-US" dirty="0"/>
              <a:t>On a national level, the extent to which cost was a factor in driving unmet need for mental health care among those with serious psychological distress, varied by insurance status. People without health insurance were most affected by the inability to afford mental health treatment (75%), while those with VA/military health insurance coverage were least affected (13%).</a:t>
            </a:r>
          </a:p>
        </p:txBody>
      </p:sp>
      <p:sp>
        <p:nvSpPr>
          <p:cNvPr id="12" name="Content Placeholder 11"/>
          <p:cNvSpPr>
            <a:spLocks noGrp="1"/>
          </p:cNvSpPr>
          <p:nvPr>
            <p:ph sz="quarter" idx="13"/>
          </p:nvPr>
        </p:nvSpPr>
        <p:spPr>
          <a:xfrm>
            <a:off x="457200" y="5889141"/>
            <a:ext cx="6215185" cy="737481"/>
          </a:xfrm>
        </p:spPr>
        <p:txBody>
          <a:bodyPr>
            <a:noAutofit/>
          </a:bodyPr>
          <a:lstStyle/>
          <a:p>
            <a:endParaRPr lang="en-US" dirty="0"/>
          </a:p>
          <a:p>
            <a:endParaRPr lang="en-US" dirty="0"/>
          </a:p>
          <a:p>
            <a:r>
              <a:rPr lang="en-US" dirty="0"/>
              <a:t>Source: National Survey on Drug Use and Health (NSDUH) 2016</a:t>
            </a:r>
          </a:p>
        </p:txBody>
      </p:sp>
    </p:spTree>
    <p:extLst>
      <p:ext uri="{BB962C8B-B14F-4D97-AF65-F5344CB8AC3E}">
        <p14:creationId xmlns:p14="http://schemas.microsoft.com/office/powerpoint/2010/main" val="2873910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People with mental illness have greater reliance </a:t>
            </a:r>
            <a:br>
              <a:rPr lang="en-US" dirty="0"/>
            </a:br>
            <a:r>
              <a:rPr lang="en-US" dirty="0"/>
              <a:t>on the safety net</a:t>
            </a:r>
          </a:p>
        </p:txBody>
      </p:sp>
      <p:sp>
        <p:nvSpPr>
          <p:cNvPr id="6" name="Text Placeholder 5"/>
          <p:cNvSpPr>
            <a:spLocks noGrp="1"/>
          </p:cNvSpPr>
          <p:nvPr>
            <p:ph type="body" sz="quarter" idx="10"/>
          </p:nvPr>
        </p:nvSpPr>
        <p:spPr/>
        <p:txBody>
          <a:bodyPr/>
          <a:lstStyle/>
          <a:p>
            <a:r>
              <a:rPr lang="en-US" dirty="0"/>
              <a:t>KANSAS 2016</a:t>
            </a:r>
          </a:p>
        </p:txBody>
      </p:sp>
      <p:sp>
        <p:nvSpPr>
          <p:cNvPr id="7" name="Text Placeholder 6"/>
          <p:cNvSpPr>
            <a:spLocks noGrp="1"/>
          </p:cNvSpPr>
          <p:nvPr>
            <p:ph type="body" sz="quarter" idx="12"/>
          </p:nvPr>
        </p:nvSpPr>
        <p:spPr/>
        <p:txBody>
          <a:bodyPr/>
          <a:lstStyle/>
          <a:p>
            <a:r>
              <a:rPr lang="en-US" dirty="0"/>
              <a:t>In the </a:t>
            </a:r>
            <a:r>
              <a:rPr lang="en-US" b="1" dirty="0"/>
              <a:t>Medicaid and uninsured population</a:t>
            </a:r>
            <a:r>
              <a:rPr lang="en-US" dirty="0"/>
              <a:t>, a higher percentage of adults in Kansas reported serious psychological distress (SPD) during the past year compared to people with Medicare, VA/military, or private health insurance coverage.</a:t>
            </a:r>
          </a:p>
        </p:txBody>
      </p:sp>
      <p:sp>
        <p:nvSpPr>
          <p:cNvPr id="8" name="Content Placeholder 7"/>
          <p:cNvSpPr>
            <a:spLocks noGrp="1"/>
          </p:cNvSpPr>
          <p:nvPr>
            <p:ph sz="quarter" idx="13"/>
          </p:nvPr>
        </p:nvSpPr>
        <p:spPr/>
        <p:txBody>
          <a:bodyPr/>
          <a:lstStyle/>
          <a:p>
            <a:r>
              <a:rPr lang="en-US" dirty="0"/>
              <a:t>Source: National Survey on Drug Use and Health (NSDUH, R-DAS) 2015-2016</a:t>
            </a:r>
          </a:p>
        </p:txBody>
      </p:sp>
      <p:graphicFrame>
        <p:nvGraphicFramePr>
          <p:cNvPr id="9" name="Content Placeholder 5"/>
          <p:cNvGraphicFramePr>
            <a:graphicFrameLocks noGrp="1"/>
          </p:cNvGraphicFramePr>
          <p:nvPr>
            <p:ph idx="4294967295"/>
            <p:extLst/>
          </p:nvPr>
        </p:nvGraphicFramePr>
        <p:xfrm>
          <a:off x="370417" y="2319719"/>
          <a:ext cx="5540375" cy="3903662"/>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p:cNvSpPr/>
          <p:nvPr/>
        </p:nvSpPr>
        <p:spPr>
          <a:xfrm>
            <a:off x="1474843" y="2325659"/>
            <a:ext cx="3354593" cy="738664"/>
          </a:xfrm>
          <a:prstGeom prst="rect">
            <a:avLst/>
          </a:prstGeom>
        </p:spPr>
        <p:txBody>
          <a:bodyPr wrap="square">
            <a:spAutoFit/>
          </a:bodyPr>
          <a:lstStyle/>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Percentage of adults with </a:t>
            </a:r>
          </a:p>
          <a:p>
            <a:pPr algn="ctr">
              <a:defRPr sz="1862" b="0" i="0" u="none" strike="noStrike" kern="1200" spc="0" baseline="0">
                <a:solidFill>
                  <a:srgbClr val="000000">
                    <a:lumMod val="65000"/>
                    <a:lumOff val="35000"/>
                  </a:srgbClr>
                </a:solidFill>
                <a:latin typeface="+mn-lt"/>
                <a:ea typeface="+mn-ea"/>
                <a:cs typeface="+mn-cs"/>
              </a:defRPr>
            </a:pPr>
            <a:r>
              <a:rPr lang="en-US" sz="1400" b="1" dirty="0">
                <a:solidFill>
                  <a:srgbClr val="000000"/>
                </a:solidFill>
              </a:rPr>
              <a:t>serious psychological distress</a:t>
            </a:r>
          </a:p>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by insurance type</a:t>
            </a:r>
            <a:endParaRPr lang="en-US" sz="1400" b="1" dirty="0">
              <a:solidFill>
                <a:srgbClr val="000000"/>
              </a:solidFill>
            </a:endParaRPr>
          </a:p>
        </p:txBody>
      </p:sp>
      <p:cxnSp>
        <p:nvCxnSpPr>
          <p:cNvPr id="12" name="Straight Connector 11"/>
          <p:cNvCxnSpPr/>
          <p:nvPr/>
        </p:nvCxnSpPr>
        <p:spPr>
          <a:xfrm flipH="1">
            <a:off x="4048125" y="3165970"/>
            <a:ext cx="1714500"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178686" y="2603500"/>
            <a:ext cx="0" cy="54864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5170870" y="2607408"/>
            <a:ext cx="1076064"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0556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Medicaid reimbursement rates to physicians are low</a:t>
            </a:r>
          </a:p>
        </p:txBody>
      </p:sp>
      <p:sp>
        <p:nvSpPr>
          <p:cNvPr id="6" name="Text Placeholder 5"/>
          <p:cNvSpPr>
            <a:spLocks noGrp="1"/>
          </p:cNvSpPr>
          <p:nvPr>
            <p:ph type="body" sz="quarter" idx="10"/>
          </p:nvPr>
        </p:nvSpPr>
        <p:spPr/>
        <p:txBody>
          <a:bodyPr/>
          <a:lstStyle/>
          <a:p>
            <a:r>
              <a:rPr lang="en-US" dirty="0"/>
              <a:t>KANSAS AND UNITED STATES 2016 </a:t>
            </a:r>
          </a:p>
        </p:txBody>
      </p:sp>
      <p:sp>
        <p:nvSpPr>
          <p:cNvPr id="7" name="Text Placeholder 6"/>
          <p:cNvSpPr>
            <a:spLocks noGrp="1"/>
          </p:cNvSpPr>
          <p:nvPr>
            <p:ph type="body" sz="quarter" idx="12"/>
          </p:nvPr>
        </p:nvSpPr>
        <p:spPr>
          <a:xfrm>
            <a:off x="6370841" y="2160968"/>
            <a:ext cx="2509634" cy="4379532"/>
          </a:xfrm>
        </p:spPr>
        <p:txBody>
          <a:bodyPr>
            <a:normAutofit/>
          </a:bodyPr>
          <a:lstStyle/>
          <a:p>
            <a:r>
              <a:rPr lang="en-US" b="1" dirty="0"/>
              <a:t>Low reimbursement rates </a:t>
            </a:r>
            <a:r>
              <a:rPr lang="en-US" dirty="0"/>
              <a:t>are a disincentive for individual physicians to accept patients with Medicaid coverage and mental health problems. Compared to Medicare fee levels, Medicaid reimbursement rates are low in most states, including Kansas.</a:t>
            </a:r>
          </a:p>
          <a:p>
            <a:r>
              <a:rPr lang="en-US" b="1" dirty="0"/>
              <a:t>This can be a barrier for these patients to obtain access to mental health care. </a:t>
            </a:r>
          </a:p>
        </p:txBody>
      </p:sp>
      <p:sp>
        <p:nvSpPr>
          <p:cNvPr id="8" name="Content Placeholder 7"/>
          <p:cNvSpPr>
            <a:spLocks noGrp="1"/>
          </p:cNvSpPr>
          <p:nvPr>
            <p:ph sz="quarter" idx="13"/>
          </p:nvPr>
        </p:nvSpPr>
        <p:spPr/>
        <p:txBody>
          <a:bodyPr/>
          <a:lstStyle/>
          <a:p>
            <a:r>
              <a:rPr lang="en-US" dirty="0"/>
              <a:t>Source, Kaiser Family Foundation, Medicaid-to-Medicare Fee Index, FY 2016</a:t>
            </a:r>
          </a:p>
        </p:txBody>
      </p:sp>
      <p:graphicFrame>
        <p:nvGraphicFramePr>
          <p:cNvPr id="11" name="Content Placeholder 5"/>
          <p:cNvGraphicFramePr>
            <a:graphicFrameLocks noGrp="1"/>
          </p:cNvGraphicFramePr>
          <p:nvPr>
            <p:ph idx="4294967295"/>
            <p:extLst/>
          </p:nvPr>
        </p:nvGraphicFramePr>
        <p:xfrm>
          <a:off x="179591" y="2113614"/>
          <a:ext cx="6182832" cy="41573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85988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HEALTH CARE UTILIZATION </a:t>
            </a:r>
            <a:br>
              <a:rPr lang="en-US" dirty="0"/>
            </a:br>
            <a:r>
              <a:rPr lang="en-US" dirty="0"/>
              <a:t>&amp; COSTS </a:t>
            </a:r>
          </a:p>
        </p:txBody>
      </p:sp>
      <p:sp>
        <p:nvSpPr>
          <p:cNvPr id="5" name="Content Placeholder 4"/>
          <p:cNvSpPr>
            <a:spLocks noGrp="1"/>
          </p:cNvSpPr>
          <p:nvPr>
            <p:ph idx="13"/>
          </p:nvPr>
        </p:nvSpPr>
        <p:spPr/>
        <p:txBody>
          <a:bodyPr/>
          <a:lstStyle/>
          <a:p>
            <a:endParaRPr lang="en-US"/>
          </a:p>
        </p:txBody>
      </p:sp>
      <p:sp>
        <p:nvSpPr>
          <p:cNvPr id="6" name="Text Placeholder 5"/>
          <p:cNvSpPr>
            <a:spLocks noGrp="1"/>
          </p:cNvSpPr>
          <p:nvPr>
            <p:ph type="body" idx="1"/>
          </p:nvPr>
        </p:nvSpPr>
        <p:spPr/>
        <p:txBody>
          <a:bodyPr/>
          <a:lstStyle/>
          <a:p>
            <a:endParaRPr lang="en-US"/>
          </a:p>
        </p:txBody>
      </p:sp>
    </p:spTree>
    <p:extLst>
      <p:ext uri="{BB962C8B-B14F-4D97-AF65-F5344CB8AC3E}">
        <p14:creationId xmlns:p14="http://schemas.microsoft.com/office/powerpoint/2010/main" val="1156729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Hospitalizations for mental illness</a:t>
            </a:r>
          </a:p>
        </p:txBody>
      </p:sp>
      <p:sp>
        <p:nvSpPr>
          <p:cNvPr id="6" name="Text Placeholder 5"/>
          <p:cNvSpPr>
            <a:spLocks noGrp="1"/>
          </p:cNvSpPr>
          <p:nvPr>
            <p:ph type="body" sz="quarter" idx="10"/>
          </p:nvPr>
        </p:nvSpPr>
        <p:spPr/>
        <p:txBody>
          <a:bodyPr/>
          <a:lstStyle/>
          <a:p>
            <a:r>
              <a:rPr lang="en-US" dirty="0"/>
              <a:t>KANSAS 2014</a:t>
            </a:r>
          </a:p>
        </p:txBody>
      </p:sp>
      <p:sp>
        <p:nvSpPr>
          <p:cNvPr id="7" name="Text Placeholder 6"/>
          <p:cNvSpPr>
            <a:spLocks noGrp="1"/>
          </p:cNvSpPr>
          <p:nvPr>
            <p:ph type="body" sz="quarter" idx="12"/>
          </p:nvPr>
        </p:nvSpPr>
        <p:spPr>
          <a:xfrm>
            <a:off x="6370841" y="2160968"/>
            <a:ext cx="2675392" cy="3965195"/>
          </a:xfrm>
        </p:spPr>
        <p:txBody>
          <a:bodyPr>
            <a:normAutofit/>
          </a:bodyPr>
          <a:lstStyle/>
          <a:p>
            <a:r>
              <a:rPr lang="en-US" dirty="0">
                <a:solidFill>
                  <a:schemeClr val="tx1"/>
                </a:solidFill>
              </a:rPr>
              <a:t>In Kansas, the total number of hospitalizations is highest for adult patients with a principal diagnosis of major depressive disorder, whereas patients with schizophrenia disorder have a much higher rate of hospitalizations. </a:t>
            </a:r>
          </a:p>
          <a:p>
            <a:endParaRPr lang="en-US" dirty="0">
              <a:solidFill>
                <a:schemeClr val="tx1"/>
              </a:solidFill>
            </a:endParaRPr>
          </a:p>
          <a:p>
            <a:r>
              <a:rPr lang="en-US" dirty="0">
                <a:solidFill>
                  <a:schemeClr val="tx1"/>
                </a:solidFill>
              </a:rPr>
              <a:t>Compared to rest of the U.S., hospitalization rates in Kansas are slightly higher for patients with major depressive or bipolar disorder, but much lower for those with a diagnosis of schizophrenia.</a:t>
            </a:r>
          </a:p>
        </p:txBody>
      </p:sp>
      <p:sp>
        <p:nvSpPr>
          <p:cNvPr id="8" name="Content Placeholder 7"/>
          <p:cNvSpPr>
            <a:spLocks noGrp="1"/>
          </p:cNvSpPr>
          <p:nvPr>
            <p:ph sz="quarter" idx="13"/>
          </p:nvPr>
        </p:nvSpPr>
        <p:spPr>
          <a:xfrm>
            <a:off x="457200" y="5772728"/>
            <a:ext cx="5453063" cy="854362"/>
          </a:xfrm>
        </p:spPr>
        <p:txBody>
          <a:bodyPr>
            <a:normAutofit/>
          </a:bodyPr>
          <a:lstStyle/>
          <a:p>
            <a:r>
              <a:rPr lang="en-US" dirty="0">
                <a:solidFill>
                  <a:schemeClr val="tx1"/>
                </a:solidFill>
              </a:rPr>
              <a:t>3.4% of all hospitalizations in Kansas </a:t>
            </a:r>
            <a:r>
              <a:rPr lang="en-US" dirty="0"/>
              <a:t>are due to SMI</a:t>
            </a:r>
          </a:p>
          <a:p>
            <a:r>
              <a:rPr lang="en-US" dirty="0"/>
              <a:t>Source: Healthcare Cost and Utilization Project (</a:t>
            </a:r>
            <a:r>
              <a:rPr lang="en-US" dirty="0" err="1"/>
              <a:t>HCUPnet</a:t>
            </a:r>
            <a:r>
              <a:rPr lang="en-US" dirty="0"/>
              <a:t>) 2014</a:t>
            </a:r>
          </a:p>
          <a:p>
            <a:r>
              <a:rPr lang="en-US" dirty="0"/>
              <a:t>Estimate of hospitalization rate: based on total state population (Census bureau data, 2014) and prevalence estimates reported previously</a:t>
            </a:r>
          </a:p>
        </p:txBody>
      </p:sp>
      <p:graphicFrame>
        <p:nvGraphicFramePr>
          <p:cNvPr id="9" name="Content Placeholder 5"/>
          <p:cNvGraphicFramePr>
            <a:graphicFrameLocks noGrp="1"/>
          </p:cNvGraphicFramePr>
          <p:nvPr>
            <p:ph idx="4294967295"/>
            <p:extLst/>
          </p:nvPr>
        </p:nvGraphicFramePr>
        <p:xfrm>
          <a:off x="457200" y="1725033"/>
          <a:ext cx="2921889" cy="41573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5"/>
          <p:cNvGraphicFramePr>
            <a:graphicFrameLocks noGrp="1"/>
          </p:cNvGraphicFramePr>
          <p:nvPr>
            <p:ph idx="4294967295"/>
            <p:extLst/>
          </p:nvPr>
        </p:nvGraphicFramePr>
        <p:xfrm>
          <a:off x="3379089" y="1725033"/>
          <a:ext cx="2921889" cy="41573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8738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Length of stay for mental illness hospitalizations</a:t>
            </a:r>
          </a:p>
        </p:txBody>
      </p:sp>
      <p:sp>
        <p:nvSpPr>
          <p:cNvPr id="6" name="Text Placeholder 5"/>
          <p:cNvSpPr>
            <a:spLocks noGrp="1"/>
          </p:cNvSpPr>
          <p:nvPr>
            <p:ph type="body" sz="quarter" idx="10"/>
          </p:nvPr>
        </p:nvSpPr>
        <p:spPr/>
        <p:txBody>
          <a:bodyPr/>
          <a:lstStyle/>
          <a:p>
            <a:r>
              <a:rPr lang="en-US" dirty="0"/>
              <a:t>KANSAS AND UNITED STATES 2014</a:t>
            </a:r>
          </a:p>
        </p:txBody>
      </p:sp>
      <p:sp>
        <p:nvSpPr>
          <p:cNvPr id="7" name="Text Placeholder 6"/>
          <p:cNvSpPr>
            <a:spLocks noGrp="1"/>
          </p:cNvSpPr>
          <p:nvPr>
            <p:ph type="body" sz="quarter" idx="12"/>
          </p:nvPr>
        </p:nvSpPr>
        <p:spPr>
          <a:xfrm>
            <a:off x="6370840" y="2160968"/>
            <a:ext cx="2562433" cy="3965195"/>
          </a:xfrm>
        </p:spPr>
        <p:txBody>
          <a:bodyPr>
            <a:normAutofit/>
          </a:bodyPr>
          <a:lstStyle/>
          <a:p>
            <a:r>
              <a:rPr lang="en-US" dirty="0"/>
              <a:t>The average hospital stay duration for adult patients with serious mental illness is relatively low in Kansas compared to the rest of the U.S., but remains higher than the average stay in a hospital for any diagnosis. </a:t>
            </a:r>
          </a:p>
          <a:p>
            <a:endParaRPr lang="en-US" dirty="0"/>
          </a:p>
          <a:p>
            <a:r>
              <a:rPr lang="en-US" dirty="0"/>
              <a:t>The total time spent in the hospital by adults with a primary diagnosis of serious mental illness is approximately 50,000 days each year in Kansas.</a:t>
            </a:r>
          </a:p>
        </p:txBody>
      </p:sp>
      <p:sp>
        <p:nvSpPr>
          <p:cNvPr id="8" name="Content Placeholder 7"/>
          <p:cNvSpPr>
            <a:spLocks noGrp="1"/>
          </p:cNvSpPr>
          <p:nvPr>
            <p:ph sz="quarter" idx="13"/>
          </p:nvPr>
        </p:nvSpPr>
        <p:spPr>
          <a:xfrm>
            <a:off x="457200" y="6275398"/>
            <a:ext cx="5453063" cy="340148"/>
          </a:xfrm>
        </p:spPr>
        <p:txBody>
          <a:bodyPr>
            <a:normAutofit/>
          </a:bodyPr>
          <a:lstStyle/>
          <a:p>
            <a:r>
              <a:rPr lang="en-US" dirty="0"/>
              <a:t>Source: Healthcare Cost and Utilization Project (</a:t>
            </a:r>
            <a:r>
              <a:rPr lang="en-US" dirty="0" err="1"/>
              <a:t>HCUPnet</a:t>
            </a:r>
            <a:r>
              <a:rPr lang="en-US" dirty="0"/>
              <a:t>) 2014</a:t>
            </a:r>
          </a:p>
        </p:txBody>
      </p:sp>
      <p:graphicFrame>
        <p:nvGraphicFramePr>
          <p:cNvPr id="11" name="Chart 10"/>
          <p:cNvGraphicFramePr/>
          <p:nvPr>
            <p:extLst/>
          </p:nvPr>
        </p:nvGraphicFramePr>
        <p:xfrm>
          <a:off x="370417" y="1941730"/>
          <a:ext cx="2892699" cy="41675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p:nvPr>
            <p:extLst/>
          </p:nvPr>
        </p:nvGraphicFramePr>
        <p:xfrm>
          <a:off x="3282462" y="2067840"/>
          <a:ext cx="2989384" cy="41675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1053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nvPr>
        </p:nvGraphicFramePr>
        <p:xfrm>
          <a:off x="246821" y="1931892"/>
          <a:ext cx="6013301" cy="432039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p:cNvSpPr>
            <a:spLocks noGrp="1"/>
          </p:cNvSpPr>
          <p:nvPr>
            <p:ph type="title"/>
          </p:nvPr>
        </p:nvSpPr>
        <p:spPr/>
        <p:txBody>
          <a:bodyPr/>
          <a:lstStyle/>
          <a:p>
            <a:r>
              <a:rPr lang="en-US" dirty="0"/>
              <a:t>Trends in length of stay for </a:t>
            </a:r>
            <a:br>
              <a:rPr lang="en-US" dirty="0"/>
            </a:br>
            <a:r>
              <a:rPr lang="en-US" dirty="0"/>
              <a:t>schizophrenia hospitalizations  </a:t>
            </a:r>
          </a:p>
        </p:txBody>
      </p:sp>
      <p:sp>
        <p:nvSpPr>
          <p:cNvPr id="6" name="Text Placeholder 5"/>
          <p:cNvSpPr>
            <a:spLocks noGrp="1"/>
          </p:cNvSpPr>
          <p:nvPr>
            <p:ph type="body" sz="quarter" idx="10"/>
          </p:nvPr>
        </p:nvSpPr>
        <p:spPr/>
        <p:txBody>
          <a:bodyPr/>
          <a:lstStyle/>
          <a:p>
            <a:r>
              <a:rPr lang="en-US" dirty="0"/>
              <a:t>KANSAS 2000-2014</a:t>
            </a:r>
          </a:p>
        </p:txBody>
      </p:sp>
      <p:sp>
        <p:nvSpPr>
          <p:cNvPr id="7" name="Text Placeholder 6"/>
          <p:cNvSpPr>
            <a:spLocks noGrp="1"/>
          </p:cNvSpPr>
          <p:nvPr>
            <p:ph type="body" sz="quarter" idx="12"/>
          </p:nvPr>
        </p:nvSpPr>
        <p:spPr>
          <a:xfrm>
            <a:off x="6260122" y="2160968"/>
            <a:ext cx="2695729" cy="3965195"/>
          </a:xfrm>
        </p:spPr>
        <p:txBody>
          <a:bodyPr/>
          <a:lstStyle/>
          <a:p>
            <a:r>
              <a:rPr lang="en-US" dirty="0"/>
              <a:t>The average stay for a schizophrenia hospitalization in Kansas was several days longer than for a hospitalization as a result of a heart attack or hip replacement.</a:t>
            </a:r>
          </a:p>
          <a:p>
            <a:r>
              <a:rPr lang="en-US" dirty="0"/>
              <a:t>Moreover, the latter have declined by at least 20% since 2000, while for schizophrenia the length of stay increased with 8%. </a:t>
            </a:r>
          </a:p>
        </p:txBody>
      </p:sp>
      <p:sp>
        <p:nvSpPr>
          <p:cNvPr id="8" name="Content Placeholder 7"/>
          <p:cNvSpPr>
            <a:spLocks noGrp="1"/>
          </p:cNvSpPr>
          <p:nvPr>
            <p:ph sz="quarter" idx="13"/>
          </p:nvPr>
        </p:nvSpPr>
        <p:spPr>
          <a:xfrm>
            <a:off x="457200" y="6252307"/>
            <a:ext cx="5453063" cy="460009"/>
          </a:xfrm>
        </p:spPr>
        <p:txBody>
          <a:bodyPr>
            <a:normAutofit/>
          </a:bodyPr>
          <a:lstStyle/>
          <a:p>
            <a:r>
              <a:rPr lang="en-US" dirty="0"/>
              <a:t>Source: Healthcare Cost and Utilization Project (</a:t>
            </a:r>
            <a:r>
              <a:rPr lang="en-US" dirty="0" err="1"/>
              <a:t>HCUPnet</a:t>
            </a:r>
            <a:r>
              <a:rPr lang="en-US" dirty="0"/>
              <a:t>) 2014</a:t>
            </a:r>
          </a:p>
        </p:txBody>
      </p:sp>
      <p:sp>
        <p:nvSpPr>
          <p:cNvPr id="11" name="TextBox 1"/>
          <p:cNvSpPr txBox="1"/>
          <p:nvPr/>
        </p:nvSpPr>
        <p:spPr>
          <a:xfrm>
            <a:off x="5564871" y="4211834"/>
            <a:ext cx="434901" cy="261257"/>
          </a:xfrm>
          <a:prstGeom prst="rect">
            <a:avLst/>
          </a:prstGeom>
          <a:noFill/>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a:solidFill>
                  <a:schemeClr val="tx2"/>
                </a:solidFill>
              </a:rPr>
              <a:t>-20%</a:t>
            </a:r>
            <a:endParaRPr lang="en-US" sz="1100" b="1" dirty="0">
              <a:solidFill>
                <a:schemeClr val="tx2"/>
              </a:solidFill>
            </a:endParaRPr>
          </a:p>
        </p:txBody>
      </p:sp>
      <p:sp>
        <p:nvSpPr>
          <p:cNvPr id="9" name="TextBox 1"/>
          <p:cNvSpPr txBox="1"/>
          <p:nvPr/>
        </p:nvSpPr>
        <p:spPr>
          <a:xfrm>
            <a:off x="5564871" y="4970801"/>
            <a:ext cx="434901" cy="261257"/>
          </a:xfrm>
          <a:prstGeom prst="rect">
            <a:avLst/>
          </a:prstGeom>
          <a:noFill/>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a:solidFill>
                  <a:schemeClr val="tx2"/>
                </a:solidFill>
              </a:rPr>
              <a:t>-42%</a:t>
            </a:r>
            <a:endParaRPr lang="en-US" sz="1100" b="1" dirty="0">
              <a:solidFill>
                <a:schemeClr val="tx2"/>
              </a:solidFill>
            </a:endParaRPr>
          </a:p>
        </p:txBody>
      </p:sp>
    </p:spTree>
    <p:extLst>
      <p:ext uri="{BB962C8B-B14F-4D97-AF65-F5344CB8AC3E}">
        <p14:creationId xmlns:p14="http://schemas.microsoft.com/office/powerpoint/2010/main" val="1797364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Total hospital costs for </a:t>
            </a:r>
            <a:br>
              <a:rPr lang="en-US" dirty="0"/>
            </a:br>
            <a:r>
              <a:rPr lang="en-US" dirty="0"/>
              <a:t>mental illness hospitalizations</a:t>
            </a:r>
          </a:p>
        </p:txBody>
      </p:sp>
      <p:sp>
        <p:nvSpPr>
          <p:cNvPr id="6" name="Text Placeholder 5"/>
          <p:cNvSpPr>
            <a:spLocks noGrp="1"/>
          </p:cNvSpPr>
          <p:nvPr>
            <p:ph type="body" sz="quarter" idx="10"/>
          </p:nvPr>
        </p:nvSpPr>
        <p:spPr/>
        <p:txBody>
          <a:bodyPr/>
          <a:lstStyle/>
          <a:p>
            <a:r>
              <a:rPr lang="en-US" dirty="0"/>
              <a:t>KANSAS 2014</a:t>
            </a:r>
          </a:p>
        </p:txBody>
      </p:sp>
      <p:sp>
        <p:nvSpPr>
          <p:cNvPr id="7" name="Text Placeholder 6"/>
          <p:cNvSpPr>
            <a:spLocks noGrp="1"/>
          </p:cNvSpPr>
          <p:nvPr>
            <p:ph type="body" sz="quarter" idx="12"/>
          </p:nvPr>
        </p:nvSpPr>
        <p:spPr/>
        <p:txBody>
          <a:bodyPr/>
          <a:lstStyle/>
          <a:p>
            <a:r>
              <a:rPr lang="en-US" dirty="0"/>
              <a:t>Total hospital costs in      Kansas for hospitalizations for serious mental illness together almost reached    $50 million in 2014.</a:t>
            </a:r>
          </a:p>
        </p:txBody>
      </p:sp>
      <p:sp>
        <p:nvSpPr>
          <p:cNvPr id="8" name="Content Placeholder 7"/>
          <p:cNvSpPr>
            <a:spLocks noGrp="1"/>
          </p:cNvSpPr>
          <p:nvPr>
            <p:ph sz="quarter" idx="13"/>
          </p:nvPr>
        </p:nvSpPr>
        <p:spPr>
          <a:xfrm>
            <a:off x="457200" y="6252307"/>
            <a:ext cx="5453063" cy="460009"/>
          </a:xfrm>
        </p:spPr>
        <p:txBody>
          <a:bodyPr>
            <a:normAutofit/>
          </a:bodyPr>
          <a:lstStyle/>
          <a:p>
            <a:r>
              <a:rPr lang="en-US" dirty="0"/>
              <a:t>Source: Healthcare Cost and Utilization Project (</a:t>
            </a:r>
            <a:r>
              <a:rPr lang="en-US" dirty="0" err="1"/>
              <a:t>HCUPnet</a:t>
            </a:r>
            <a:r>
              <a:rPr lang="en-US" dirty="0"/>
              <a:t>) 2014</a:t>
            </a:r>
          </a:p>
        </p:txBody>
      </p:sp>
      <p:graphicFrame>
        <p:nvGraphicFramePr>
          <p:cNvPr id="9" name="Chart 8"/>
          <p:cNvGraphicFramePr/>
          <p:nvPr>
            <p:extLst/>
          </p:nvPr>
        </p:nvGraphicFramePr>
        <p:xfrm>
          <a:off x="369888" y="1972703"/>
          <a:ext cx="6267893" cy="42796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0102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978" y="0"/>
            <a:ext cx="8749022" cy="1145441"/>
          </a:xfrm>
        </p:spPr>
        <p:txBody>
          <a:bodyPr>
            <a:normAutofit/>
          </a:bodyPr>
          <a:lstStyle/>
          <a:p>
            <a:r>
              <a:rPr lang="en-US" sz="2200" dirty="0"/>
              <a:t>Total hospital costs for </a:t>
            </a:r>
            <a:br>
              <a:rPr lang="en-US" sz="2200" dirty="0"/>
            </a:br>
            <a:r>
              <a:rPr lang="en-US" sz="2200" dirty="0"/>
              <a:t>serious mental illness hospitalizations by insurance type</a:t>
            </a:r>
          </a:p>
        </p:txBody>
      </p:sp>
      <p:graphicFrame>
        <p:nvGraphicFramePr>
          <p:cNvPr id="11" name="Content Placeholder 10"/>
          <p:cNvGraphicFramePr>
            <a:graphicFrameLocks noGrp="1"/>
          </p:cNvGraphicFramePr>
          <p:nvPr>
            <p:ph idx="1"/>
            <p:extLst/>
          </p:nvPr>
        </p:nvGraphicFramePr>
        <p:xfrm>
          <a:off x="231024" y="1984013"/>
          <a:ext cx="3037008" cy="405257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a:t>KANSAS 2014</a:t>
            </a:r>
          </a:p>
        </p:txBody>
      </p:sp>
      <p:sp>
        <p:nvSpPr>
          <p:cNvPr id="5" name="Text Placeholder 4"/>
          <p:cNvSpPr>
            <a:spLocks noGrp="1"/>
          </p:cNvSpPr>
          <p:nvPr>
            <p:ph type="body" sz="quarter" idx="12"/>
          </p:nvPr>
        </p:nvSpPr>
        <p:spPr>
          <a:xfrm>
            <a:off x="6136440" y="2448058"/>
            <a:ext cx="2839115" cy="3495819"/>
          </a:xfrm>
        </p:spPr>
        <p:txBody>
          <a:bodyPr>
            <a:normAutofit/>
          </a:bodyPr>
          <a:lstStyle/>
          <a:p>
            <a:r>
              <a:rPr lang="en-US" dirty="0"/>
              <a:t>Compared to all hospitalizations, the expected payer for hospitalizations involving serious mental illness is much more likely to be Medicaid or the patients themselves, and less likely to be Medicare or private insurance.  </a:t>
            </a:r>
          </a:p>
          <a:p>
            <a:r>
              <a:rPr lang="en-US" dirty="0"/>
              <a:t>Only a small fraction of the         $3 billion in total hospitalization costs is covered by other programs (including VA/military health insurance), or paid by patients without health insurance. </a:t>
            </a:r>
          </a:p>
        </p:txBody>
      </p:sp>
      <p:sp>
        <p:nvSpPr>
          <p:cNvPr id="6" name="Content Placeholder 5"/>
          <p:cNvSpPr>
            <a:spLocks noGrp="1"/>
          </p:cNvSpPr>
          <p:nvPr>
            <p:ph sz="quarter" idx="13"/>
          </p:nvPr>
        </p:nvSpPr>
        <p:spPr>
          <a:xfrm>
            <a:off x="454931" y="6025036"/>
            <a:ext cx="5453063" cy="767477"/>
          </a:xfrm>
        </p:spPr>
        <p:txBody>
          <a:bodyPr>
            <a:normAutofit/>
          </a:bodyPr>
          <a:lstStyle/>
          <a:p>
            <a:r>
              <a:rPr lang="en-US" sz="900" dirty="0"/>
              <a:t>Source: Healthcare Cost and Utilization Project (</a:t>
            </a:r>
            <a:r>
              <a:rPr lang="en-US" sz="900" dirty="0" err="1"/>
              <a:t>HCUPnet</a:t>
            </a:r>
            <a:r>
              <a:rPr lang="en-US" sz="900" dirty="0"/>
              <a:t>) 2014. </a:t>
            </a:r>
          </a:p>
          <a:p>
            <a:r>
              <a:rPr lang="en-US" sz="900" dirty="0"/>
              <a:t>‘Other’ includes Worker's Compensation, TRICARE/CHAMPUS, CHAMPVA, Title V, and other government programs. ‘Uninsured’ includes ‘self-pay’ and ‘no charge’. </a:t>
            </a:r>
          </a:p>
          <a:p>
            <a:r>
              <a:rPr lang="en-US" sz="900" dirty="0"/>
              <a:t>Hospitalizations for which the primary payer is ‘missing’ (0.1%) are excluded.</a:t>
            </a:r>
          </a:p>
        </p:txBody>
      </p:sp>
      <p:graphicFrame>
        <p:nvGraphicFramePr>
          <p:cNvPr id="8" name="Chart 7"/>
          <p:cNvGraphicFramePr/>
          <p:nvPr>
            <p:extLst/>
          </p:nvPr>
        </p:nvGraphicFramePr>
        <p:xfrm>
          <a:off x="3181463" y="1980298"/>
          <a:ext cx="2843654" cy="3963579"/>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2330917" y="1984013"/>
            <a:ext cx="187423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Total hospital costs </a:t>
            </a:r>
            <a:br>
              <a:rPr kumimoji="0" lang="en-US" sz="1200" b="0" i="0" u="none" strike="noStrike" kern="1200" cap="none" spc="0" normalizeH="0" baseline="0" noProof="0" dirty="0">
                <a:ln>
                  <a:noFill/>
                </a:ln>
                <a:solidFill>
                  <a:srgbClr val="000000"/>
                </a:solidFill>
                <a:effectLst/>
                <a:uLnTx/>
                <a:uFillTx/>
                <a:latin typeface="Arial"/>
                <a:ea typeface="+mn-ea"/>
                <a:cs typeface="+mn-cs"/>
              </a:rPr>
            </a:br>
            <a:r>
              <a:rPr kumimoji="0" lang="en-US" sz="1200" b="0" i="0" u="none" strike="noStrike" kern="1200" cap="none" spc="0" normalizeH="0" baseline="0" noProof="0" dirty="0">
                <a:ln>
                  <a:noFill/>
                </a:ln>
                <a:solidFill>
                  <a:srgbClr val="000000"/>
                </a:solidFill>
                <a:effectLst/>
                <a:uLnTx/>
                <a:uFillTx/>
                <a:latin typeface="Arial"/>
                <a:ea typeface="+mn-ea"/>
                <a:cs typeface="+mn-cs"/>
              </a:rPr>
              <a:t>(all ages, in 2016 U.S.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781694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AVAILABILITY OF MENTAL HEALTH CARE PROVIDERS</a:t>
            </a:r>
          </a:p>
        </p:txBody>
      </p:sp>
      <p:sp>
        <p:nvSpPr>
          <p:cNvPr id="3" name="Content Placeholder 2"/>
          <p:cNvSpPr>
            <a:spLocks noGrp="1"/>
          </p:cNvSpPr>
          <p:nvPr>
            <p:ph idx="13"/>
          </p:nvPr>
        </p:nvSpPr>
        <p:spPr/>
        <p:txBody>
          <a:bodyPr/>
          <a:lstStyle/>
          <a:p>
            <a:endParaRPr lang="en-US"/>
          </a:p>
        </p:txBody>
      </p:sp>
    </p:spTree>
    <p:extLst>
      <p:ext uri="{BB962C8B-B14F-4D97-AF65-F5344CB8AC3E}">
        <p14:creationId xmlns:p14="http://schemas.microsoft.com/office/powerpoint/2010/main" val="344917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Availability of behavioral health care professionals</a:t>
            </a:r>
          </a:p>
        </p:txBody>
      </p:sp>
      <p:sp>
        <p:nvSpPr>
          <p:cNvPr id="4" name="Text Placeholder 3"/>
          <p:cNvSpPr>
            <a:spLocks noGrp="1"/>
          </p:cNvSpPr>
          <p:nvPr>
            <p:ph type="body" sz="quarter" idx="10"/>
          </p:nvPr>
        </p:nvSpPr>
        <p:spPr/>
        <p:txBody>
          <a:bodyPr/>
          <a:lstStyle/>
          <a:p>
            <a:r>
              <a:rPr lang="en-US" dirty="0"/>
              <a:t>KANSAS AND UNITED STATES 2017</a:t>
            </a:r>
          </a:p>
        </p:txBody>
      </p:sp>
      <p:sp>
        <p:nvSpPr>
          <p:cNvPr id="5" name="Text Placeholder 4"/>
          <p:cNvSpPr>
            <a:spLocks noGrp="1"/>
          </p:cNvSpPr>
          <p:nvPr>
            <p:ph type="body" sz="quarter" idx="12"/>
          </p:nvPr>
        </p:nvSpPr>
        <p:spPr>
          <a:xfrm>
            <a:off x="6370841" y="2160969"/>
            <a:ext cx="2509634" cy="2769429"/>
          </a:xfrm>
        </p:spPr>
        <p:txBody>
          <a:bodyPr>
            <a:normAutofit fontScale="70000" lnSpcReduction="20000"/>
          </a:bodyPr>
          <a:lstStyle/>
          <a:p>
            <a:pPr>
              <a:lnSpc>
                <a:spcPct val="120000"/>
              </a:lnSpc>
            </a:pPr>
            <a:r>
              <a:rPr lang="en-US" sz="1900" dirty="0"/>
              <a:t>There are approximately        17 behavioral health care professionals for every 10,000 residents in Kansas, which is slightly lower than the average in the U.S. of 20 professionals per 10,000 residents. </a:t>
            </a:r>
          </a:p>
          <a:p>
            <a:pPr>
              <a:lnSpc>
                <a:spcPct val="120000"/>
              </a:lnSpc>
            </a:pPr>
            <a:r>
              <a:rPr lang="en-US" sz="1900" dirty="0"/>
              <a:t>Note that the U.S. average does not represent the optimal number of behavioral health care professionals.</a:t>
            </a:r>
          </a:p>
          <a:p>
            <a:endParaRPr lang="en-US" sz="1200" dirty="0">
              <a:solidFill>
                <a:srgbClr val="000000"/>
              </a:solidFill>
            </a:endParaRPr>
          </a:p>
        </p:txBody>
      </p:sp>
      <p:sp>
        <p:nvSpPr>
          <p:cNvPr id="6" name="Content Placeholder 5"/>
          <p:cNvSpPr>
            <a:spLocks noGrp="1"/>
          </p:cNvSpPr>
          <p:nvPr>
            <p:ph sz="quarter" idx="13"/>
          </p:nvPr>
        </p:nvSpPr>
        <p:spPr/>
        <p:txBody>
          <a:bodyPr/>
          <a:lstStyle/>
          <a:p>
            <a:r>
              <a:rPr lang="en-US" sz="800" dirty="0"/>
              <a:t>Source: County Health Rankings &amp; Roadmaps, by the Robert Wood Johnson Foundation and the University of Wisconsin Population Health Institute. </a:t>
            </a:r>
            <a:endParaRPr lang="en-US" dirty="0"/>
          </a:p>
        </p:txBody>
      </p:sp>
      <p:graphicFrame>
        <p:nvGraphicFramePr>
          <p:cNvPr id="9" name="Chart 8"/>
          <p:cNvGraphicFramePr/>
          <p:nvPr>
            <p:extLst/>
          </p:nvPr>
        </p:nvGraphicFramePr>
        <p:xfrm>
          <a:off x="246802" y="1910862"/>
          <a:ext cx="6096000" cy="4305639"/>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6342802" y="5058498"/>
            <a:ext cx="2477386" cy="1223412"/>
          </a:xfrm>
          <a:prstGeom prst="rect">
            <a:avLst/>
          </a:prstGeom>
        </p:spPr>
        <p:txBody>
          <a:bodyPr wrap="square">
            <a:spAutoFit/>
          </a:bodyPr>
          <a:lstStyle/>
          <a:p>
            <a:r>
              <a:rPr lang="en-US" sz="1050" b="1" i="1" dirty="0">
                <a:solidFill>
                  <a:srgbClr val="000000"/>
                </a:solidFill>
              </a:rPr>
              <a:t>Behavioral health care professionals include</a:t>
            </a:r>
            <a:r>
              <a:rPr lang="en-US" sz="1050" i="1" dirty="0">
                <a:solidFill>
                  <a:srgbClr val="000000"/>
                </a:solidFill>
              </a:rPr>
              <a:t>: psychiatrists, psychologists, licensed clinical social workers, counselors, marriage and family therapists, and advanced practice nurses specializing in behavioral health care </a:t>
            </a:r>
            <a:endParaRPr lang="en-US" sz="1050" i="1" dirty="0"/>
          </a:p>
        </p:txBody>
      </p:sp>
    </p:spTree>
    <p:extLst>
      <p:ext uri="{BB962C8B-B14F-4D97-AF65-F5344CB8AC3E}">
        <p14:creationId xmlns:p14="http://schemas.microsoft.com/office/powerpoint/2010/main" val="2100372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Availability of behavioral health care professionals </a:t>
            </a:r>
            <a:br>
              <a:rPr lang="en-US" dirty="0"/>
            </a:br>
            <a:r>
              <a:rPr lang="en-US" dirty="0"/>
              <a:t>and hospital beds</a:t>
            </a:r>
          </a:p>
        </p:txBody>
      </p:sp>
      <p:sp>
        <p:nvSpPr>
          <p:cNvPr id="6" name="Text Placeholder 5"/>
          <p:cNvSpPr>
            <a:spLocks noGrp="1"/>
          </p:cNvSpPr>
          <p:nvPr>
            <p:ph type="body" sz="quarter" idx="10"/>
          </p:nvPr>
        </p:nvSpPr>
        <p:spPr/>
        <p:txBody>
          <a:bodyPr/>
          <a:lstStyle/>
          <a:p>
            <a:r>
              <a:rPr lang="en-US" dirty="0"/>
              <a:t>KANSAS AND UNITED STATES 2013</a:t>
            </a:r>
          </a:p>
        </p:txBody>
      </p:sp>
      <p:sp>
        <p:nvSpPr>
          <p:cNvPr id="7" name="Text Placeholder 6"/>
          <p:cNvSpPr>
            <a:spLocks noGrp="1"/>
          </p:cNvSpPr>
          <p:nvPr>
            <p:ph type="body" sz="quarter" idx="12"/>
          </p:nvPr>
        </p:nvSpPr>
        <p:spPr/>
        <p:txBody>
          <a:bodyPr>
            <a:normAutofit fontScale="85000" lnSpcReduction="10000"/>
          </a:bodyPr>
          <a:lstStyle/>
          <a:p>
            <a:r>
              <a:rPr lang="en-US" dirty="0"/>
              <a:t>Per resident, Kansas has slightly fewer psychiatrists, but more psychologists, compared to the U.S. average. The number of primary care physicians and hospital beds dedicated to psychiatric care are very similar in comparison to the average in the U.S. </a:t>
            </a:r>
          </a:p>
          <a:p>
            <a:r>
              <a:rPr lang="en-US" dirty="0"/>
              <a:t>Note that the U.S. average does not represent the optimal number of behavioral health care professionals or hospital beds. </a:t>
            </a:r>
          </a:p>
          <a:p>
            <a:endParaRPr lang="en-US" dirty="0"/>
          </a:p>
          <a:p>
            <a:r>
              <a:rPr lang="en-US" dirty="0"/>
              <a:t>Although the optimal number of beds is unknown in our current health care infrastructure, there are estimates that 5 beds per 10,000 residents are minimally required assuming sufficient availability of outpatient programs for long-term treatment.</a:t>
            </a:r>
          </a:p>
          <a:p>
            <a:endParaRPr lang="en-US" dirty="0"/>
          </a:p>
        </p:txBody>
      </p:sp>
      <p:sp>
        <p:nvSpPr>
          <p:cNvPr id="8" name="Content Placeholder 7"/>
          <p:cNvSpPr>
            <a:spLocks noGrp="1"/>
          </p:cNvSpPr>
          <p:nvPr>
            <p:ph sz="quarter" idx="13"/>
          </p:nvPr>
        </p:nvSpPr>
        <p:spPr>
          <a:xfrm>
            <a:off x="457200" y="5971635"/>
            <a:ext cx="5756031" cy="731837"/>
          </a:xfrm>
        </p:spPr>
        <p:txBody>
          <a:bodyPr>
            <a:normAutofit/>
          </a:bodyPr>
          <a:lstStyle/>
          <a:p>
            <a:r>
              <a:rPr lang="en-US" dirty="0"/>
              <a:t>Source: Area Health Resource Files 2013 (psychiatrists, physicians and psychiatric care beds), and 2005-2013 Demographics of the U.S. Psychology Workforce, American Psychological Association (psychologists)</a:t>
            </a:r>
          </a:p>
          <a:p>
            <a:r>
              <a:rPr lang="en-US" dirty="0"/>
              <a:t>Treatment Advocacy Center, “The Shortage of Public Hospital Beds for Mentally Ill Persons”</a:t>
            </a:r>
          </a:p>
        </p:txBody>
      </p:sp>
      <p:graphicFrame>
        <p:nvGraphicFramePr>
          <p:cNvPr id="9" name="Content Placeholder 4"/>
          <p:cNvGraphicFramePr>
            <a:graphicFrameLocks noGrp="1"/>
          </p:cNvGraphicFramePr>
          <p:nvPr>
            <p:ph idx="4294967295"/>
            <p:extLst/>
          </p:nvPr>
        </p:nvGraphicFramePr>
        <p:xfrm>
          <a:off x="210547" y="1826037"/>
          <a:ext cx="6160294" cy="4145598"/>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a:xfrm flipV="1">
            <a:off x="6370841" y="4671237"/>
            <a:ext cx="4554" cy="1240465"/>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089395" y="5035727"/>
            <a:ext cx="2286000"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2449147" y="4820092"/>
            <a:ext cx="1860084" cy="435591"/>
          </a:xfrm>
          <a:prstGeom prst="rect">
            <a:avLst/>
          </a:prstGeom>
          <a:gradFill flip="none" rotWithShape="1">
            <a:gsLst>
              <a:gs pos="0">
                <a:schemeClr val="bg2">
                  <a:lumMod val="40000"/>
                  <a:lumOff val="60000"/>
                </a:schemeClr>
              </a:gs>
              <a:gs pos="16000">
                <a:schemeClr val="bg2">
                  <a:lumMod val="40000"/>
                  <a:lumOff val="60000"/>
                </a:schemeClr>
              </a:gs>
              <a:gs pos="42000">
                <a:schemeClr val="bg2">
                  <a:lumMod val="20000"/>
                  <a:lumOff val="80000"/>
                </a:schemeClr>
              </a:gs>
              <a:gs pos="68000">
                <a:schemeClr val="bg1">
                  <a:alpha val="0"/>
                </a:schemeClr>
              </a:gs>
            </a:gsLst>
            <a:lin ang="10800000" scaled="1"/>
            <a:tileRect/>
          </a:gradFill>
          <a:ln>
            <a:noFill/>
          </a:ln>
        </p:spPr>
        <p:style>
          <a:lnRef idx="2">
            <a:schemeClr val="dk1"/>
          </a:lnRef>
          <a:fillRef idx="1">
            <a:schemeClr val="lt1"/>
          </a:fillRef>
          <a:effectRef idx="0">
            <a:schemeClr val="dk1"/>
          </a:effectRef>
          <a:fontRef idx="minor">
            <a:schemeClr val="dk1"/>
          </a:fontRef>
        </p:style>
        <p:txBody>
          <a:bodyPr lIns="0" r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spTree>
    <p:extLst>
      <p:ext uri="{BB962C8B-B14F-4D97-AF65-F5344CB8AC3E}">
        <p14:creationId xmlns:p14="http://schemas.microsoft.com/office/powerpoint/2010/main" val="3642357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2398576" y="5130614"/>
            <a:ext cx="1203721" cy="784830"/>
          </a:xfrm>
          <a:prstGeom prst="rect">
            <a:avLst/>
          </a:prstGeom>
          <a:noFill/>
        </p:spPr>
        <p:txBody>
          <a:bodyPr wrap="square" rtlCol="0">
            <a:spAutoFit/>
          </a:bodyPr>
          <a:lstStyle/>
          <a:p>
            <a:pPr algn="ctr"/>
            <a:r>
              <a:rPr lang="en-US" sz="900" b="1" dirty="0">
                <a:cs typeface="Arial"/>
              </a:rPr>
              <a:t>Specific facility with shortage of behavioral health care professionals </a:t>
            </a:r>
          </a:p>
          <a:p>
            <a:pPr algn="ctr"/>
            <a:r>
              <a:rPr lang="en-US" sz="900" b="1" dirty="0">
                <a:cs typeface="Arial"/>
              </a:rPr>
              <a:t>(blue dots)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11" y="4667648"/>
            <a:ext cx="3403514" cy="2629988"/>
          </a:xfrm>
          <a:prstGeom prst="rect">
            <a:avLst/>
          </a:prstGeom>
        </p:spPr>
      </p:pic>
      <p:sp>
        <p:nvSpPr>
          <p:cNvPr id="4" name="Title 3"/>
          <p:cNvSpPr>
            <a:spLocks noGrp="1"/>
          </p:cNvSpPr>
          <p:nvPr>
            <p:ph type="title"/>
          </p:nvPr>
        </p:nvSpPr>
        <p:spPr/>
        <p:txBody>
          <a:bodyPr/>
          <a:lstStyle/>
          <a:p>
            <a:r>
              <a:rPr lang="en-US" dirty="0"/>
              <a:t>Shortage of behavioral health care professionals</a:t>
            </a:r>
          </a:p>
        </p:txBody>
      </p:sp>
      <p:sp>
        <p:nvSpPr>
          <p:cNvPr id="6" name="Text Placeholder 5"/>
          <p:cNvSpPr>
            <a:spLocks noGrp="1"/>
          </p:cNvSpPr>
          <p:nvPr>
            <p:ph type="body" sz="quarter" idx="10"/>
          </p:nvPr>
        </p:nvSpPr>
        <p:spPr/>
        <p:txBody>
          <a:bodyPr/>
          <a:lstStyle/>
          <a:p>
            <a:r>
              <a:rPr lang="en-US" dirty="0"/>
              <a:t>KANSAS 2018</a:t>
            </a:r>
          </a:p>
        </p:txBody>
      </p:sp>
      <p:sp>
        <p:nvSpPr>
          <p:cNvPr id="7" name="Text Placeholder 6"/>
          <p:cNvSpPr>
            <a:spLocks noGrp="1"/>
          </p:cNvSpPr>
          <p:nvPr>
            <p:ph type="body" sz="quarter" idx="12"/>
          </p:nvPr>
        </p:nvSpPr>
        <p:spPr>
          <a:xfrm>
            <a:off x="6370840" y="2160967"/>
            <a:ext cx="2648981" cy="4577139"/>
          </a:xfrm>
        </p:spPr>
        <p:txBody>
          <a:bodyPr>
            <a:normAutofit/>
          </a:bodyPr>
          <a:lstStyle/>
          <a:p>
            <a:r>
              <a:rPr lang="en-US" dirty="0"/>
              <a:t>Currently, Kansas has 27 full-time equivalent behavioral health care professionals in designated shortage areas and facilities with behavioral health care professional shortages. In order to address the shortage issue, 36 more full-time professionals are needed in these areas, 4 of whom are needed in correctional facilities. </a:t>
            </a:r>
          </a:p>
          <a:p>
            <a:endParaRPr lang="en-US" dirty="0"/>
          </a:p>
        </p:txBody>
      </p:sp>
      <p:sp>
        <p:nvSpPr>
          <p:cNvPr id="8" name="Content Placeholder 7"/>
          <p:cNvSpPr>
            <a:spLocks noGrp="1"/>
          </p:cNvSpPr>
          <p:nvPr>
            <p:ph sz="quarter" idx="13"/>
          </p:nvPr>
        </p:nvSpPr>
        <p:spPr>
          <a:xfrm>
            <a:off x="6430270" y="4979217"/>
            <a:ext cx="2390775" cy="1302280"/>
          </a:xfrm>
        </p:spPr>
        <p:txBody>
          <a:bodyPr>
            <a:normAutofit/>
          </a:bodyPr>
          <a:lstStyle/>
          <a:p>
            <a:r>
              <a:rPr lang="en-US" dirty="0">
                <a:solidFill>
                  <a:schemeClr val="tx1"/>
                </a:solidFill>
              </a:rPr>
              <a:t>Source: Health Professional Shortage Areas (HPSA), HRSA Data Warehouse, 03/16/2018</a:t>
            </a:r>
          </a:p>
        </p:txBody>
      </p:sp>
      <p:sp>
        <p:nvSpPr>
          <p:cNvPr id="11" name="TextBox 10"/>
          <p:cNvSpPr txBox="1"/>
          <p:nvPr/>
        </p:nvSpPr>
        <p:spPr>
          <a:xfrm rot="16200000">
            <a:off x="4361383" y="3753257"/>
            <a:ext cx="1465152" cy="430887"/>
          </a:xfrm>
          <a:prstGeom prst="rect">
            <a:avLst/>
          </a:prstGeom>
          <a:noFill/>
        </p:spPr>
        <p:txBody>
          <a:bodyPr wrap="square" rtlCol="0">
            <a:spAutoFit/>
          </a:bodyPr>
          <a:lstStyle/>
          <a:p>
            <a:pPr algn="ctr"/>
            <a:r>
              <a:rPr lang="en-US" sz="1050" b="1" dirty="0">
                <a:solidFill>
                  <a:schemeClr val="accent1"/>
                </a:solidFill>
              </a:rPr>
              <a:t>In correctional facilities</a:t>
            </a:r>
          </a:p>
        </p:txBody>
      </p:sp>
      <p:sp>
        <p:nvSpPr>
          <p:cNvPr id="12" name="TextBox 11"/>
          <p:cNvSpPr txBox="1"/>
          <p:nvPr/>
        </p:nvSpPr>
        <p:spPr>
          <a:xfrm>
            <a:off x="2241747" y="4444610"/>
            <a:ext cx="1014195" cy="415498"/>
          </a:xfrm>
          <a:prstGeom prst="rect">
            <a:avLst/>
          </a:prstGeom>
          <a:noFill/>
        </p:spPr>
        <p:txBody>
          <a:bodyPr wrap="square" rtlCol="0">
            <a:spAutoFit/>
          </a:bodyPr>
          <a:lstStyle/>
          <a:p>
            <a:pPr algn="ctr"/>
            <a:r>
              <a:rPr lang="en-US" sz="1050" b="1" dirty="0">
                <a:solidFill>
                  <a:schemeClr val="bg2"/>
                </a:solidFill>
                <a:cs typeface="Arial"/>
              </a:rPr>
              <a:t>Current workforce</a:t>
            </a:r>
          </a:p>
        </p:txBody>
      </p:sp>
      <p:sp>
        <p:nvSpPr>
          <p:cNvPr id="13" name="TextBox 12"/>
          <p:cNvSpPr txBox="1"/>
          <p:nvPr/>
        </p:nvSpPr>
        <p:spPr>
          <a:xfrm>
            <a:off x="3252866" y="4460238"/>
            <a:ext cx="1634139" cy="577081"/>
          </a:xfrm>
          <a:prstGeom prst="rect">
            <a:avLst/>
          </a:prstGeom>
          <a:noFill/>
        </p:spPr>
        <p:txBody>
          <a:bodyPr wrap="square" rtlCol="0">
            <a:spAutoFit/>
          </a:bodyPr>
          <a:lstStyle/>
          <a:p>
            <a:pPr algn="ctr"/>
            <a:r>
              <a:rPr lang="en-US" sz="1050" b="1" dirty="0">
                <a:solidFill>
                  <a:schemeClr val="tx2"/>
                </a:solidFill>
              </a:rPr>
              <a:t>Shortage of behavioral health care professionals</a:t>
            </a:r>
          </a:p>
        </p:txBody>
      </p:sp>
      <p:cxnSp>
        <p:nvCxnSpPr>
          <p:cNvPr id="5" name="Straight Connector 4"/>
          <p:cNvCxnSpPr/>
          <p:nvPr/>
        </p:nvCxnSpPr>
        <p:spPr>
          <a:xfrm>
            <a:off x="2295192" y="4461854"/>
            <a:ext cx="914400" cy="0"/>
          </a:xfrm>
          <a:prstGeom prst="line">
            <a:avLst/>
          </a:prstGeom>
          <a:ln>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3240739" y="4461854"/>
            <a:ext cx="1635379"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4859781" y="3500802"/>
            <a:ext cx="3420" cy="914400"/>
          </a:xfrm>
          <a:prstGeom prst="line">
            <a:avLst/>
          </a:prstGeom>
          <a:ln>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859803" y="5182423"/>
            <a:ext cx="2498910" cy="1600438"/>
          </a:xfrm>
          <a:prstGeom prst="rect">
            <a:avLst/>
          </a:prstGeom>
          <a:noFill/>
        </p:spPr>
        <p:txBody>
          <a:bodyPr wrap="square" rtlCol="0">
            <a:spAutoFit/>
          </a:bodyPr>
          <a:lstStyle/>
          <a:p>
            <a:r>
              <a:rPr lang="en-US" sz="700" b="1" dirty="0"/>
              <a:t>Behavioral health care professionals: </a:t>
            </a:r>
          </a:p>
          <a:p>
            <a:r>
              <a:rPr lang="en-US" sz="700" dirty="0"/>
              <a:t>psychiatrists, clinical psychologists, clinical social workers, psychiatric nurse specialists, and marriage &amp; family therapists</a:t>
            </a:r>
          </a:p>
          <a:p>
            <a:endParaRPr lang="en-US" sz="700" b="1" dirty="0"/>
          </a:p>
          <a:p>
            <a:r>
              <a:rPr lang="en-US" sz="700" b="1" dirty="0"/>
              <a:t>Facilities:</a:t>
            </a:r>
          </a:p>
          <a:p>
            <a:r>
              <a:rPr lang="en-US" sz="700" dirty="0"/>
              <a:t>Federal &amp; state correctional institutions, state &amp; county mental hospitals, community mental health centers, and other public or nonprofit private facilities</a:t>
            </a:r>
          </a:p>
          <a:p>
            <a:endParaRPr lang="en-US" sz="700" dirty="0"/>
          </a:p>
          <a:p>
            <a:r>
              <a:rPr lang="en-US" sz="700" b="1" dirty="0"/>
              <a:t>Geographic high needs area </a:t>
            </a:r>
            <a:r>
              <a:rPr lang="en-US" sz="700" dirty="0"/>
              <a:t>based on population-to-provider ratio, poverty levels, elderly and youth ratio, alcohol and substance abuse prevalence, and travel time to nearest source of care outside area</a:t>
            </a:r>
          </a:p>
        </p:txBody>
      </p:sp>
      <p:cxnSp>
        <p:nvCxnSpPr>
          <p:cNvPr id="19" name="Straight Arrow Connector 18"/>
          <p:cNvCxnSpPr/>
          <p:nvPr/>
        </p:nvCxnSpPr>
        <p:spPr>
          <a:xfrm>
            <a:off x="1242125" y="5116594"/>
            <a:ext cx="0" cy="350564"/>
          </a:xfrm>
          <a:prstGeom prst="straightConnector1">
            <a:avLst/>
          </a:prstGeom>
          <a:ln w="19050">
            <a:tailEnd type="triangle"/>
          </a:ln>
          <a:effectLst/>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flipH="1">
            <a:off x="2403573" y="5800800"/>
            <a:ext cx="214709" cy="0"/>
          </a:xfrm>
          <a:prstGeom prst="straightConnector1">
            <a:avLst/>
          </a:prstGeom>
          <a:ln w="19050">
            <a:tailEnd type="triangle"/>
          </a:ln>
          <a:effectLst/>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621075" y="4647768"/>
            <a:ext cx="1004822" cy="507831"/>
          </a:xfrm>
          <a:prstGeom prst="rect">
            <a:avLst/>
          </a:prstGeom>
          <a:noFill/>
        </p:spPr>
        <p:txBody>
          <a:bodyPr wrap="square" rtlCol="0">
            <a:spAutoFit/>
          </a:bodyPr>
          <a:lstStyle/>
          <a:p>
            <a:pPr algn="ctr"/>
            <a:r>
              <a:rPr lang="en-US" sz="900" b="1" dirty="0">
                <a:cs typeface="Arial"/>
              </a:rPr>
              <a:t>Geographic high needs area (orange)</a:t>
            </a:r>
          </a:p>
        </p:txBody>
      </p:sp>
      <p:cxnSp>
        <p:nvCxnSpPr>
          <p:cNvPr id="26" name="Straight Connector 25"/>
          <p:cNvCxnSpPr/>
          <p:nvPr/>
        </p:nvCxnSpPr>
        <p:spPr>
          <a:xfrm flipH="1">
            <a:off x="4863201" y="2119825"/>
            <a:ext cx="3420" cy="132588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9361" y="2080144"/>
            <a:ext cx="2512056" cy="2307542"/>
          </a:xfrm>
          <a:prstGeom prst="rect">
            <a:avLst/>
          </a:prstGeom>
        </p:spPr>
      </p:pic>
    </p:spTree>
    <p:extLst>
      <p:ext uri="{BB962C8B-B14F-4D97-AF65-F5344CB8AC3E}">
        <p14:creationId xmlns:p14="http://schemas.microsoft.com/office/powerpoint/2010/main" val="2948885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Shortage of behavioral health care professionals </a:t>
            </a:r>
            <a:br>
              <a:rPr lang="en-US" dirty="0"/>
            </a:br>
            <a:r>
              <a:rPr lang="en-US" dirty="0"/>
              <a:t>in the Kansas region</a:t>
            </a:r>
          </a:p>
        </p:txBody>
      </p:sp>
      <p:sp>
        <p:nvSpPr>
          <p:cNvPr id="4" name="Text Placeholder 3"/>
          <p:cNvSpPr>
            <a:spLocks noGrp="1"/>
          </p:cNvSpPr>
          <p:nvPr>
            <p:ph type="body" sz="quarter" idx="10"/>
          </p:nvPr>
        </p:nvSpPr>
        <p:spPr/>
        <p:txBody>
          <a:bodyPr/>
          <a:lstStyle/>
          <a:p>
            <a:r>
              <a:rPr lang="en-US" dirty="0"/>
              <a:t>KANSAS 2018</a:t>
            </a:r>
          </a:p>
        </p:txBody>
      </p:sp>
      <p:sp>
        <p:nvSpPr>
          <p:cNvPr id="5" name="Text Placeholder 4"/>
          <p:cNvSpPr>
            <a:spLocks noGrp="1"/>
          </p:cNvSpPr>
          <p:nvPr>
            <p:ph type="body" sz="quarter" idx="12"/>
          </p:nvPr>
        </p:nvSpPr>
        <p:spPr>
          <a:xfrm>
            <a:off x="6111433" y="2160968"/>
            <a:ext cx="2769042" cy="3965195"/>
          </a:xfrm>
        </p:spPr>
        <p:txBody>
          <a:bodyPr/>
          <a:lstStyle/>
          <a:p>
            <a:r>
              <a:rPr lang="en-US" dirty="0"/>
              <a:t>This map shows widespread shortages of behavioral health care professionals in Kansas and bordering states, especially in rural areas. The severity of the shortage is measured on a Health Professional Shortage Area scale from 0 to 25,         with 0 indicating no shortage, and 18 and above a severe shortage. </a:t>
            </a:r>
          </a:p>
        </p:txBody>
      </p:sp>
      <p:sp>
        <p:nvSpPr>
          <p:cNvPr id="6" name="Content Placeholder 5"/>
          <p:cNvSpPr>
            <a:spLocks noGrp="1"/>
          </p:cNvSpPr>
          <p:nvPr>
            <p:ph sz="quarter" idx="13"/>
          </p:nvPr>
        </p:nvSpPr>
        <p:spPr/>
        <p:txBody>
          <a:bodyPr/>
          <a:lstStyle/>
          <a:p>
            <a:r>
              <a:rPr lang="en-US" dirty="0">
                <a:solidFill>
                  <a:schemeClr val="tx1"/>
                </a:solidFill>
              </a:rPr>
              <a:t>Source: Health Professional Shortage Areas (HPSA), HRSA Data Warehouse, 01/01/2018</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603" y="2357174"/>
            <a:ext cx="5043660" cy="3399302"/>
          </a:xfrm>
          <a:prstGeom prst="rect">
            <a:avLst/>
          </a:prstGeom>
        </p:spPr>
      </p:pic>
      <p:sp>
        <p:nvSpPr>
          <p:cNvPr id="8" name="TextBox 7"/>
          <p:cNvSpPr txBox="1"/>
          <p:nvPr/>
        </p:nvSpPr>
        <p:spPr>
          <a:xfrm>
            <a:off x="3122775" y="3804212"/>
            <a:ext cx="821059" cy="307777"/>
          </a:xfrm>
          <a:prstGeom prst="rect">
            <a:avLst/>
          </a:prstGeom>
          <a:noFill/>
        </p:spPr>
        <p:txBody>
          <a:bodyPr wrap="none" rtlCol="0">
            <a:spAutoFit/>
          </a:bodyPr>
          <a:lstStyle/>
          <a:p>
            <a:r>
              <a:rPr lang="en-US" sz="1400" b="1" dirty="0">
                <a:solidFill>
                  <a:schemeClr val="tx1">
                    <a:lumMod val="65000"/>
                    <a:lumOff val="35000"/>
                  </a:schemeClr>
                </a:solidFill>
              </a:rPr>
              <a:t>Kansas</a:t>
            </a:r>
            <a:endParaRPr lang="en-US" b="1" dirty="0">
              <a:solidFill>
                <a:schemeClr val="tx1">
                  <a:lumMod val="65000"/>
                  <a:lumOff val="35000"/>
                </a:schemeClr>
              </a:solidFill>
            </a:endParaRPr>
          </a:p>
        </p:txBody>
      </p:sp>
      <p:sp>
        <p:nvSpPr>
          <p:cNvPr id="9" name="TextBox 8"/>
          <p:cNvSpPr txBox="1"/>
          <p:nvPr/>
        </p:nvSpPr>
        <p:spPr>
          <a:xfrm>
            <a:off x="1156346" y="3496435"/>
            <a:ext cx="910827" cy="307777"/>
          </a:xfrm>
          <a:prstGeom prst="rect">
            <a:avLst/>
          </a:prstGeom>
          <a:noFill/>
        </p:spPr>
        <p:txBody>
          <a:bodyPr wrap="none" rtlCol="0">
            <a:spAutoFit/>
          </a:bodyPr>
          <a:lstStyle/>
          <a:p>
            <a:r>
              <a:rPr lang="en-US" sz="1400" dirty="0">
                <a:solidFill>
                  <a:schemeClr val="tx1">
                    <a:lumMod val="65000"/>
                    <a:lumOff val="35000"/>
                  </a:schemeClr>
                </a:solidFill>
              </a:rPr>
              <a:t>Colorado</a:t>
            </a:r>
            <a:endParaRPr lang="en-US" dirty="0">
              <a:solidFill>
                <a:schemeClr val="tx1">
                  <a:lumMod val="65000"/>
                  <a:lumOff val="35000"/>
                </a:schemeClr>
              </a:solidFill>
            </a:endParaRPr>
          </a:p>
        </p:txBody>
      </p:sp>
      <p:sp>
        <p:nvSpPr>
          <p:cNvPr id="10" name="TextBox 9"/>
          <p:cNvSpPr txBox="1"/>
          <p:nvPr/>
        </p:nvSpPr>
        <p:spPr>
          <a:xfrm>
            <a:off x="3314901" y="4840838"/>
            <a:ext cx="1000595" cy="307777"/>
          </a:xfrm>
          <a:prstGeom prst="rect">
            <a:avLst/>
          </a:prstGeom>
          <a:noFill/>
        </p:spPr>
        <p:txBody>
          <a:bodyPr wrap="none" rtlCol="0">
            <a:spAutoFit/>
          </a:bodyPr>
          <a:lstStyle/>
          <a:p>
            <a:r>
              <a:rPr lang="en-US" sz="1400" dirty="0">
                <a:solidFill>
                  <a:schemeClr val="tx1">
                    <a:lumMod val="65000"/>
                    <a:lumOff val="35000"/>
                  </a:schemeClr>
                </a:solidFill>
              </a:rPr>
              <a:t>Oklahoma</a:t>
            </a:r>
            <a:endParaRPr lang="en-US" dirty="0">
              <a:solidFill>
                <a:schemeClr val="tx1">
                  <a:lumMod val="65000"/>
                  <a:lumOff val="35000"/>
                </a:schemeClr>
              </a:solidFill>
            </a:endParaRPr>
          </a:p>
        </p:txBody>
      </p:sp>
      <p:sp>
        <p:nvSpPr>
          <p:cNvPr id="11" name="TextBox 10"/>
          <p:cNvSpPr txBox="1"/>
          <p:nvPr/>
        </p:nvSpPr>
        <p:spPr>
          <a:xfrm>
            <a:off x="4697146" y="4920227"/>
            <a:ext cx="931665" cy="307777"/>
          </a:xfrm>
          <a:prstGeom prst="rect">
            <a:avLst/>
          </a:prstGeom>
          <a:noFill/>
        </p:spPr>
        <p:txBody>
          <a:bodyPr wrap="none" rtlCol="0">
            <a:spAutoFit/>
          </a:bodyPr>
          <a:lstStyle/>
          <a:p>
            <a:r>
              <a:rPr lang="en-US" sz="1400" dirty="0">
                <a:solidFill>
                  <a:schemeClr val="tx1">
                    <a:lumMod val="65000"/>
                    <a:lumOff val="35000"/>
                  </a:schemeClr>
                </a:solidFill>
              </a:rPr>
              <a:t>Arkansas</a:t>
            </a:r>
            <a:endParaRPr lang="en-US" dirty="0">
              <a:solidFill>
                <a:schemeClr val="tx1">
                  <a:lumMod val="65000"/>
                  <a:lumOff val="35000"/>
                </a:schemeClr>
              </a:solidFill>
            </a:endParaRPr>
          </a:p>
        </p:txBody>
      </p:sp>
      <p:sp>
        <p:nvSpPr>
          <p:cNvPr id="12" name="TextBox 11"/>
          <p:cNvSpPr txBox="1"/>
          <p:nvPr/>
        </p:nvSpPr>
        <p:spPr>
          <a:xfrm>
            <a:off x="4623839" y="4056825"/>
            <a:ext cx="851515" cy="307777"/>
          </a:xfrm>
          <a:prstGeom prst="rect">
            <a:avLst/>
          </a:prstGeom>
          <a:noFill/>
        </p:spPr>
        <p:txBody>
          <a:bodyPr wrap="none" rtlCol="0">
            <a:spAutoFit/>
          </a:bodyPr>
          <a:lstStyle/>
          <a:p>
            <a:r>
              <a:rPr lang="en-US" sz="1400" dirty="0">
                <a:solidFill>
                  <a:schemeClr val="tx1">
                    <a:lumMod val="65000"/>
                    <a:lumOff val="35000"/>
                  </a:schemeClr>
                </a:solidFill>
              </a:rPr>
              <a:t>Missouri</a:t>
            </a:r>
            <a:endParaRPr lang="en-US" dirty="0">
              <a:solidFill>
                <a:schemeClr val="tx1">
                  <a:lumMod val="65000"/>
                  <a:lumOff val="35000"/>
                </a:schemeClr>
              </a:solidFill>
            </a:endParaRPr>
          </a:p>
        </p:txBody>
      </p:sp>
      <p:sp>
        <p:nvSpPr>
          <p:cNvPr id="13" name="TextBox 12"/>
          <p:cNvSpPr txBox="1"/>
          <p:nvPr/>
        </p:nvSpPr>
        <p:spPr>
          <a:xfrm>
            <a:off x="2614785" y="2738878"/>
            <a:ext cx="950901" cy="307777"/>
          </a:xfrm>
          <a:prstGeom prst="rect">
            <a:avLst/>
          </a:prstGeom>
          <a:noFill/>
        </p:spPr>
        <p:txBody>
          <a:bodyPr wrap="none" rtlCol="0">
            <a:spAutoFit/>
          </a:bodyPr>
          <a:lstStyle/>
          <a:p>
            <a:r>
              <a:rPr lang="en-US" sz="1400" dirty="0">
                <a:solidFill>
                  <a:schemeClr val="tx1">
                    <a:lumMod val="65000"/>
                    <a:lumOff val="35000"/>
                  </a:schemeClr>
                </a:solidFill>
              </a:rPr>
              <a:t>Nebraska</a:t>
            </a:r>
            <a:endParaRPr lang="en-US" dirty="0">
              <a:solidFill>
                <a:schemeClr val="tx1">
                  <a:lumMod val="65000"/>
                  <a:lumOff val="35000"/>
                </a:schemeClr>
              </a:solidFill>
            </a:endParaRPr>
          </a:p>
        </p:txBody>
      </p:sp>
      <p:sp>
        <p:nvSpPr>
          <p:cNvPr id="14" name="TextBox 13"/>
          <p:cNvSpPr txBox="1"/>
          <p:nvPr/>
        </p:nvSpPr>
        <p:spPr>
          <a:xfrm>
            <a:off x="4293054" y="2537315"/>
            <a:ext cx="562975" cy="307777"/>
          </a:xfrm>
          <a:prstGeom prst="rect">
            <a:avLst/>
          </a:prstGeom>
          <a:noFill/>
        </p:spPr>
        <p:txBody>
          <a:bodyPr wrap="none" rtlCol="0">
            <a:spAutoFit/>
          </a:bodyPr>
          <a:lstStyle/>
          <a:p>
            <a:r>
              <a:rPr lang="en-US" sz="1400" dirty="0">
                <a:solidFill>
                  <a:schemeClr val="tx1">
                    <a:lumMod val="65000"/>
                    <a:lumOff val="35000"/>
                  </a:schemeClr>
                </a:solidFill>
              </a:rPr>
              <a:t>Iowa</a:t>
            </a:r>
            <a:endParaRPr lang="en-US" dirty="0">
              <a:solidFill>
                <a:schemeClr val="tx1">
                  <a:lumMod val="65000"/>
                  <a:lumOff val="35000"/>
                </a:schemeClr>
              </a:solidFill>
            </a:endParaRPr>
          </a:p>
        </p:txBody>
      </p:sp>
    </p:spTree>
    <p:extLst>
      <p:ext uri="{BB962C8B-B14F-4D97-AF65-F5344CB8AC3E}">
        <p14:creationId xmlns:p14="http://schemas.microsoft.com/office/powerpoint/2010/main" val="1621160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population in </a:t>
            </a:r>
            <a:br>
              <a:rPr lang="en-US" dirty="0"/>
            </a:br>
            <a:r>
              <a:rPr lang="en-US" dirty="0"/>
              <a:t>behavioral health care professional shortage areas</a:t>
            </a:r>
          </a:p>
        </p:txBody>
      </p:sp>
      <p:graphicFrame>
        <p:nvGraphicFramePr>
          <p:cNvPr id="9" name="Content Placeholder 8"/>
          <p:cNvGraphicFramePr>
            <a:graphicFrameLocks noGrp="1"/>
          </p:cNvGraphicFramePr>
          <p:nvPr>
            <p:ph idx="1"/>
            <p:extLst/>
          </p:nvPr>
        </p:nvGraphicFramePr>
        <p:xfrm>
          <a:off x="144959" y="1827947"/>
          <a:ext cx="6077543" cy="421789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0"/>
          </p:nvPr>
        </p:nvSpPr>
        <p:spPr/>
        <p:txBody>
          <a:bodyPr/>
          <a:lstStyle/>
          <a:p>
            <a:r>
              <a:rPr lang="en-US" dirty="0"/>
              <a:t>KANSAS AND UNITED STATES 2018</a:t>
            </a:r>
          </a:p>
        </p:txBody>
      </p:sp>
      <p:sp>
        <p:nvSpPr>
          <p:cNvPr id="5" name="Text Placeholder 4"/>
          <p:cNvSpPr>
            <a:spLocks noGrp="1"/>
          </p:cNvSpPr>
          <p:nvPr>
            <p:ph type="body" sz="quarter" idx="12"/>
          </p:nvPr>
        </p:nvSpPr>
        <p:spPr/>
        <p:txBody>
          <a:bodyPr/>
          <a:lstStyle/>
          <a:p>
            <a:r>
              <a:rPr lang="en-US" dirty="0"/>
              <a:t>1,388,836 people in Kansas (48% of the state population) reside in designated shortage areas and/or are served by a facility with shortages of behavioral health care professionals. This is higher than the U.S. average of 30%.</a:t>
            </a:r>
            <a:r>
              <a:rPr lang="en-US" dirty="0">
                <a:solidFill>
                  <a:srgbClr val="FF0000"/>
                </a:solidFill>
              </a:rPr>
              <a:t> </a:t>
            </a:r>
          </a:p>
        </p:txBody>
      </p:sp>
      <p:sp>
        <p:nvSpPr>
          <p:cNvPr id="6" name="Content Placeholder 5"/>
          <p:cNvSpPr>
            <a:spLocks noGrp="1"/>
          </p:cNvSpPr>
          <p:nvPr>
            <p:ph sz="quarter" idx="13"/>
          </p:nvPr>
        </p:nvSpPr>
        <p:spPr/>
        <p:txBody>
          <a:bodyPr/>
          <a:lstStyle/>
          <a:p>
            <a:r>
              <a:rPr lang="en-US" dirty="0">
                <a:solidFill>
                  <a:schemeClr val="tx1"/>
                </a:solidFill>
              </a:rPr>
              <a:t>Source: Health Professional Shortage Areas (HPSA), HRSA Data Warehouse, 03/16/2018, and </a:t>
            </a:r>
            <a:r>
              <a:rPr lang="en-US" dirty="0"/>
              <a:t>Census Bureau data (2017)</a:t>
            </a:r>
            <a:endParaRPr lang="en-US" dirty="0">
              <a:solidFill>
                <a:schemeClr val="tx1"/>
              </a:solidFill>
            </a:endParaRPr>
          </a:p>
          <a:p>
            <a:endParaRPr lang="en-US" dirty="0"/>
          </a:p>
        </p:txBody>
      </p:sp>
    </p:spTree>
    <p:extLst>
      <p:ext uri="{BB962C8B-B14F-4D97-AF65-F5344CB8AC3E}">
        <p14:creationId xmlns:p14="http://schemas.microsoft.com/office/powerpoint/2010/main" val="2023079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HEALTH CONDITIONS &amp; THE CRIMINAL JUSTICE SYSTEM</a:t>
            </a:r>
          </a:p>
        </p:txBody>
      </p:sp>
      <p:sp>
        <p:nvSpPr>
          <p:cNvPr id="3" name="Content Placeholder 2"/>
          <p:cNvSpPr>
            <a:spLocks noGrp="1"/>
          </p:cNvSpPr>
          <p:nvPr>
            <p:ph idx="13"/>
          </p:nvPr>
        </p:nvSpPr>
        <p:spPr/>
        <p:txBody>
          <a:bodyPr/>
          <a:lstStyle/>
          <a:p>
            <a:endParaRPr lang="en-US"/>
          </a:p>
        </p:txBody>
      </p:sp>
    </p:spTree>
    <p:extLst>
      <p:ext uri="{BB962C8B-B14F-4D97-AF65-F5344CB8AC3E}">
        <p14:creationId xmlns:p14="http://schemas.microsoft.com/office/powerpoint/2010/main" val="355905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Contact with criminal justice system</a:t>
            </a:r>
          </a:p>
        </p:txBody>
      </p:sp>
      <p:sp>
        <p:nvSpPr>
          <p:cNvPr id="6" name="Text Placeholder 5"/>
          <p:cNvSpPr>
            <a:spLocks noGrp="1"/>
          </p:cNvSpPr>
          <p:nvPr>
            <p:ph type="body" sz="quarter" idx="10"/>
          </p:nvPr>
        </p:nvSpPr>
        <p:spPr/>
        <p:txBody>
          <a:bodyPr/>
          <a:lstStyle/>
          <a:p>
            <a:r>
              <a:rPr lang="en-US" dirty="0"/>
              <a:t>KANSAS 2016</a:t>
            </a:r>
          </a:p>
        </p:txBody>
      </p:sp>
      <p:sp>
        <p:nvSpPr>
          <p:cNvPr id="7" name="Text Placeholder 6"/>
          <p:cNvSpPr>
            <a:spLocks noGrp="1"/>
          </p:cNvSpPr>
          <p:nvPr>
            <p:ph type="body" sz="quarter" idx="12"/>
          </p:nvPr>
        </p:nvSpPr>
        <p:spPr/>
        <p:txBody>
          <a:bodyPr/>
          <a:lstStyle/>
          <a:p>
            <a:r>
              <a:rPr lang="en-US" dirty="0"/>
              <a:t>People who experienced serious psychological distress (SPD) are more likely to have been arrested or be on parole or probation in the past year.</a:t>
            </a:r>
          </a:p>
        </p:txBody>
      </p:sp>
      <p:sp>
        <p:nvSpPr>
          <p:cNvPr id="8" name="Content Placeholder 7"/>
          <p:cNvSpPr>
            <a:spLocks noGrp="1"/>
          </p:cNvSpPr>
          <p:nvPr>
            <p:ph sz="quarter" idx="13"/>
          </p:nvPr>
        </p:nvSpPr>
        <p:spPr>
          <a:xfrm>
            <a:off x="457200" y="6006270"/>
            <a:ext cx="5756031" cy="620821"/>
          </a:xfrm>
        </p:spPr>
        <p:txBody>
          <a:bodyPr>
            <a:normAutofit/>
          </a:bodyPr>
          <a:lstStyle/>
          <a:p>
            <a:r>
              <a:rPr lang="en-US" dirty="0"/>
              <a:t>Source: National Survey on Drug Use and Health (NSDUH, R-DAS) 2015-2016</a:t>
            </a:r>
          </a:p>
          <a:p>
            <a:r>
              <a:rPr lang="en-US" dirty="0"/>
              <a:t>Survey does not include current institutionalized population</a:t>
            </a:r>
          </a:p>
        </p:txBody>
      </p:sp>
      <p:graphicFrame>
        <p:nvGraphicFramePr>
          <p:cNvPr id="10" name="Chart 9"/>
          <p:cNvGraphicFramePr/>
          <p:nvPr>
            <p:extLst/>
          </p:nvPr>
        </p:nvGraphicFramePr>
        <p:xfrm>
          <a:off x="457201" y="2296236"/>
          <a:ext cx="5756030" cy="34736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5318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Mental health issues in prison and jail populations</a:t>
            </a:r>
          </a:p>
        </p:txBody>
      </p:sp>
      <p:sp>
        <p:nvSpPr>
          <p:cNvPr id="6" name="Text Placeholder 5"/>
          <p:cNvSpPr>
            <a:spLocks noGrp="1"/>
          </p:cNvSpPr>
          <p:nvPr>
            <p:ph type="body" sz="quarter" idx="10"/>
          </p:nvPr>
        </p:nvSpPr>
        <p:spPr/>
        <p:txBody>
          <a:bodyPr/>
          <a:lstStyle/>
          <a:p>
            <a:r>
              <a:rPr lang="en-US" dirty="0"/>
              <a:t>UNITED STATES</a:t>
            </a:r>
          </a:p>
        </p:txBody>
      </p:sp>
      <p:sp>
        <p:nvSpPr>
          <p:cNvPr id="7" name="Text Placeholder 6"/>
          <p:cNvSpPr>
            <a:spLocks noGrp="1"/>
          </p:cNvSpPr>
          <p:nvPr>
            <p:ph type="body" sz="quarter" idx="12"/>
          </p:nvPr>
        </p:nvSpPr>
        <p:spPr/>
        <p:txBody>
          <a:bodyPr/>
          <a:lstStyle/>
          <a:p>
            <a:r>
              <a:rPr lang="en-US" dirty="0"/>
              <a:t>A large percentage of the U.S. adult prison and jail inmate population currently experiences serious psychological distress compared to the non-institutionalized population. </a:t>
            </a:r>
          </a:p>
          <a:p>
            <a:endParaRPr lang="en-US" dirty="0"/>
          </a:p>
          <a:p>
            <a:r>
              <a:rPr lang="en-US" dirty="0"/>
              <a:t>Additionally, these mental health issues are observed at higher rates in local jails than in prisons.</a:t>
            </a:r>
          </a:p>
        </p:txBody>
      </p:sp>
      <p:sp>
        <p:nvSpPr>
          <p:cNvPr id="8" name="Content Placeholder 7"/>
          <p:cNvSpPr>
            <a:spLocks noGrp="1"/>
          </p:cNvSpPr>
          <p:nvPr>
            <p:ph sz="quarter" idx="13"/>
          </p:nvPr>
        </p:nvSpPr>
        <p:spPr>
          <a:xfrm>
            <a:off x="457200" y="6006271"/>
            <a:ext cx="5756031" cy="632366"/>
          </a:xfrm>
        </p:spPr>
        <p:txBody>
          <a:bodyPr>
            <a:normAutofit/>
          </a:bodyPr>
          <a:lstStyle/>
          <a:p>
            <a:r>
              <a:rPr lang="en-US" dirty="0"/>
              <a:t>Source: National Survey of Drug Use and Health (NSDUH) 2016 </a:t>
            </a:r>
          </a:p>
          <a:p>
            <a:r>
              <a:rPr lang="en-US" dirty="0"/>
              <a:t>Bureau of Justice report: Sexual Victimization in Prisons and Jails Reported by Inmates, 2011-12, </a:t>
            </a:r>
          </a:p>
          <a:p>
            <a:r>
              <a:rPr lang="en-US" dirty="0"/>
              <a:t>based on data from the National Inmate Survey</a:t>
            </a:r>
          </a:p>
        </p:txBody>
      </p:sp>
      <p:graphicFrame>
        <p:nvGraphicFramePr>
          <p:cNvPr id="9" name="Chart 8"/>
          <p:cNvGraphicFramePr/>
          <p:nvPr>
            <p:extLst/>
          </p:nvPr>
        </p:nvGraphicFramePr>
        <p:xfrm>
          <a:off x="370417" y="2026496"/>
          <a:ext cx="5842814" cy="4099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2934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State prison population with Serious Mental Illness</a:t>
            </a:r>
          </a:p>
        </p:txBody>
      </p:sp>
      <p:sp>
        <p:nvSpPr>
          <p:cNvPr id="6" name="Text Placeholder 5"/>
          <p:cNvSpPr>
            <a:spLocks noGrp="1"/>
          </p:cNvSpPr>
          <p:nvPr>
            <p:ph type="body" sz="quarter" idx="10"/>
          </p:nvPr>
        </p:nvSpPr>
        <p:spPr/>
        <p:txBody>
          <a:bodyPr/>
          <a:lstStyle/>
          <a:p>
            <a:r>
              <a:rPr lang="en-US" dirty="0"/>
              <a:t>UNITED STATES</a:t>
            </a:r>
          </a:p>
        </p:txBody>
      </p:sp>
      <p:sp>
        <p:nvSpPr>
          <p:cNvPr id="7" name="Text Placeholder 6"/>
          <p:cNvSpPr>
            <a:spLocks noGrp="1"/>
          </p:cNvSpPr>
          <p:nvPr>
            <p:ph type="body" sz="quarter" idx="12"/>
          </p:nvPr>
        </p:nvSpPr>
        <p:spPr>
          <a:xfrm>
            <a:off x="6370840" y="2160968"/>
            <a:ext cx="2680795" cy="3646396"/>
          </a:xfrm>
        </p:spPr>
        <p:txBody>
          <a:bodyPr>
            <a:normAutofit/>
          </a:bodyPr>
          <a:lstStyle/>
          <a:p>
            <a:r>
              <a:rPr lang="en-US" dirty="0"/>
              <a:t>The increase in mental health care treatment in federal and state prisons after admission to prison suggests that these institutions are making up for the gaps in mental health treatment in the regular health care system.</a:t>
            </a:r>
          </a:p>
          <a:p>
            <a:r>
              <a:rPr lang="en-US" dirty="0"/>
              <a:t>At the same time, local jail inmates do not have the same access to medication and counseling while incarcerated as federal and state prisoners.</a:t>
            </a:r>
          </a:p>
        </p:txBody>
      </p:sp>
      <p:sp>
        <p:nvSpPr>
          <p:cNvPr id="2" name="Content Placeholder 1"/>
          <p:cNvSpPr>
            <a:spLocks noGrp="1"/>
          </p:cNvSpPr>
          <p:nvPr>
            <p:ph sz="quarter" idx="13"/>
          </p:nvPr>
        </p:nvSpPr>
        <p:spPr/>
        <p:txBody>
          <a:bodyPr/>
          <a:lstStyle/>
          <a:p>
            <a:r>
              <a:rPr lang="en-US" dirty="0"/>
              <a:t>Source: SISFCF (Survey of inmates in states and federal correctional facilities) 2004 </a:t>
            </a:r>
            <a:r>
              <a:rPr lang="en-US"/>
              <a:t>&amp; </a:t>
            </a:r>
          </a:p>
          <a:p>
            <a:r>
              <a:rPr lang="en-US"/>
              <a:t>SILJ </a:t>
            </a:r>
            <a:r>
              <a:rPr lang="en-US" dirty="0"/>
              <a:t>(Survey of inmates in local jails) 2002</a:t>
            </a:r>
          </a:p>
        </p:txBody>
      </p:sp>
      <p:sp>
        <p:nvSpPr>
          <p:cNvPr id="3" name="Text Placeholder 2"/>
          <p:cNvSpPr>
            <a:spLocks noGrp="1"/>
          </p:cNvSpPr>
          <p:nvPr>
            <p:ph type="body" sz="quarter" idx="14"/>
          </p:nvPr>
        </p:nvSpPr>
        <p:spPr>
          <a:xfrm>
            <a:off x="6370638" y="5190174"/>
            <a:ext cx="2680997" cy="1562021"/>
          </a:xfrm>
        </p:spPr>
        <p:txBody>
          <a:bodyPr/>
          <a:lstStyle/>
          <a:p>
            <a:r>
              <a:rPr lang="en-US" dirty="0"/>
              <a:t>Mental health conditions include prior diagnosis of depressive disorder, bipolar disorder, and/or schizophrenia. Medication and counseling data includes treatment for any mental illness.</a:t>
            </a:r>
          </a:p>
        </p:txBody>
      </p:sp>
      <p:sp>
        <p:nvSpPr>
          <p:cNvPr id="24" name="TextBox 1"/>
          <p:cNvSpPr txBox="1"/>
          <p:nvPr/>
        </p:nvSpPr>
        <p:spPr>
          <a:xfrm>
            <a:off x="4386334" y="3205151"/>
            <a:ext cx="104627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a:solidFill>
                  <a:schemeClr val="tx1">
                    <a:lumMod val="65000"/>
                    <a:lumOff val="35000"/>
                  </a:schemeClr>
                </a:solidFill>
              </a:rPr>
              <a:t>Counseling</a:t>
            </a:r>
          </a:p>
        </p:txBody>
      </p:sp>
      <p:graphicFrame>
        <p:nvGraphicFramePr>
          <p:cNvPr id="25" name="Chart 24"/>
          <p:cNvGraphicFramePr/>
          <p:nvPr>
            <p:extLst>
              <p:ext uri="{D42A27DB-BD31-4B8C-83A1-F6EECF244321}">
                <p14:modId xmlns:p14="http://schemas.microsoft.com/office/powerpoint/2010/main" val="2091818203"/>
              </p:ext>
            </p:extLst>
          </p:nvPr>
        </p:nvGraphicFramePr>
        <p:xfrm>
          <a:off x="158582" y="2066636"/>
          <a:ext cx="6016308" cy="4264875"/>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
        <p:nvSpPr>
          <p:cNvPr id="10" name="TextBox 9"/>
          <p:cNvSpPr txBox="1"/>
          <p:nvPr/>
        </p:nvSpPr>
        <p:spPr>
          <a:xfrm>
            <a:off x="6910317" y="6139977"/>
            <a:ext cx="2023311" cy="276999"/>
          </a:xfrm>
          <a:prstGeom prst="rect">
            <a:avLst/>
          </a:prstGeom>
          <a:noFill/>
        </p:spPr>
        <p:txBody>
          <a:bodyPr wrap="none" rtlCol="0">
            <a:spAutoFit/>
          </a:bodyPr>
          <a:lstStyle/>
          <a:p>
            <a:r>
              <a:rPr lang="en-US" sz="1200" b="1" dirty="0">
                <a:solidFill>
                  <a:schemeClr val="tx1">
                    <a:lumMod val="65000"/>
                    <a:lumOff val="35000"/>
                  </a:schemeClr>
                </a:solidFill>
              </a:rPr>
              <a:t>Draft – subject to change</a:t>
            </a:r>
          </a:p>
        </p:txBody>
      </p:sp>
    </p:spTree>
    <p:extLst>
      <p:ext uri="{BB962C8B-B14F-4D97-AF65-F5344CB8AC3E}">
        <p14:creationId xmlns:p14="http://schemas.microsoft.com/office/powerpoint/2010/main" val="631384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20225" y="616976"/>
            <a:ext cx="8760545" cy="4289030"/>
          </a:xfrm>
        </p:spPr>
        <p:txBody>
          <a:bodyPr>
            <a:normAutofit lnSpcReduction="10000"/>
          </a:bodyPr>
          <a:lstStyle/>
          <a:p>
            <a:pPr algn="ctr">
              <a:lnSpc>
                <a:spcPct val="100000"/>
              </a:lnSpc>
              <a:spcBef>
                <a:spcPts val="0"/>
              </a:spcBef>
            </a:pPr>
            <a:r>
              <a:rPr lang="en-US" sz="2800" dirty="0"/>
              <a:t>Estimated number of </a:t>
            </a:r>
          </a:p>
          <a:p>
            <a:pPr algn="ctr">
              <a:lnSpc>
                <a:spcPct val="100000"/>
              </a:lnSpc>
              <a:spcBef>
                <a:spcPts val="0"/>
              </a:spcBef>
            </a:pPr>
            <a:r>
              <a:rPr lang="en-US" sz="2800" b="1" dirty="0"/>
              <a:t>Kansas state prison inmates</a:t>
            </a:r>
            <a:r>
              <a:rPr lang="en-US" sz="2800" dirty="0"/>
              <a:t> in 2016, </a:t>
            </a:r>
          </a:p>
          <a:p>
            <a:pPr algn="ctr">
              <a:lnSpc>
                <a:spcPct val="100000"/>
              </a:lnSpc>
              <a:spcBef>
                <a:spcPts val="0"/>
              </a:spcBef>
            </a:pPr>
            <a:r>
              <a:rPr lang="en-US" sz="2800" dirty="0"/>
              <a:t>previously diagnosed with serious mental illness : </a:t>
            </a:r>
          </a:p>
          <a:p>
            <a:pPr algn="ctr">
              <a:lnSpc>
                <a:spcPct val="80000"/>
              </a:lnSpc>
            </a:pPr>
            <a:r>
              <a:rPr lang="fi-FI" sz="6600" b="1" dirty="0">
                <a:solidFill>
                  <a:schemeClr val="bg1"/>
                </a:solidFill>
              </a:rPr>
              <a:t>3,011</a:t>
            </a:r>
          </a:p>
          <a:p>
            <a:pPr algn="ctr">
              <a:lnSpc>
                <a:spcPct val="100000"/>
              </a:lnSpc>
            </a:pPr>
            <a:endParaRPr lang="fi-FI" sz="2800" b="1" dirty="0">
              <a:solidFill>
                <a:schemeClr val="bg1"/>
              </a:solidFill>
            </a:endParaRPr>
          </a:p>
          <a:p>
            <a:pPr algn="ctr">
              <a:lnSpc>
                <a:spcPct val="100000"/>
              </a:lnSpc>
            </a:pPr>
            <a:r>
              <a:rPr lang="fi-FI" sz="2800" b="1" dirty="0">
                <a:solidFill>
                  <a:schemeClr val="bg1"/>
                </a:solidFill>
              </a:rPr>
              <a:t>Estimate of overall annual costs in 2016:</a:t>
            </a:r>
            <a:endParaRPr lang="fi-FI" sz="2800" dirty="0">
              <a:solidFill>
                <a:schemeClr val="bg1"/>
              </a:solidFill>
            </a:endParaRPr>
          </a:p>
          <a:p>
            <a:pPr algn="ctr">
              <a:lnSpc>
                <a:spcPct val="80000"/>
              </a:lnSpc>
            </a:pPr>
            <a:r>
              <a:rPr lang="en-US" sz="6600" b="1" dirty="0">
                <a:solidFill>
                  <a:schemeClr val="bg1"/>
                </a:solidFill>
              </a:rPr>
              <a:t>$110,212,130</a:t>
            </a:r>
          </a:p>
          <a:p>
            <a:pPr algn="ctr">
              <a:lnSpc>
                <a:spcPct val="80000"/>
              </a:lnSpc>
            </a:pPr>
            <a:endParaRPr lang="en-US" sz="1600" dirty="0">
              <a:solidFill>
                <a:schemeClr val="bg1"/>
              </a:solidFill>
            </a:endParaRPr>
          </a:p>
        </p:txBody>
      </p:sp>
      <p:sp>
        <p:nvSpPr>
          <p:cNvPr id="8" name="TextBox 7"/>
          <p:cNvSpPr txBox="1"/>
          <p:nvPr/>
        </p:nvSpPr>
        <p:spPr>
          <a:xfrm>
            <a:off x="507242" y="5356776"/>
            <a:ext cx="8229600" cy="707886"/>
          </a:xfrm>
          <a:prstGeom prst="rect">
            <a:avLst/>
          </a:prstGeom>
          <a:noFill/>
        </p:spPr>
        <p:txBody>
          <a:bodyPr wrap="square" rtlCol="0">
            <a:spAutoFit/>
          </a:bodyPr>
          <a:lstStyle/>
          <a:p>
            <a:r>
              <a:rPr lang="en-US" sz="1000" i="1" dirty="0">
                <a:solidFill>
                  <a:schemeClr val="bg1"/>
                </a:solidFill>
              </a:rPr>
              <a:t>Overall annual costs based on 2016 average of all state prison inmates in Kansas</a:t>
            </a:r>
          </a:p>
          <a:p>
            <a:r>
              <a:rPr lang="en-US" sz="1000" i="1" dirty="0">
                <a:solidFill>
                  <a:schemeClr val="bg1"/>
                </a:solidFill>
              </a:rPr>
              <a:t>Source: Annual Survey of State Government Finances 2016</a:t>
            </a:r>
          </a:p>
          <a:p>
            <a:r>
              <a:rPr lang="en-US" sz="1000" i="1" dirty="0">
                <a:solidFill>
                  <a:schemeClr val="bg1"/>
                </a:solidFill>
              </a:rPr>
              <a:t>Survey of Inmates in State/Federal Correctional facilities, BJS, 2004</a:t>
            </a:r>
          </a:p>
          <a:p>
            <a:r>
              <a:rPr lang="en-US" sz="1000" i="1" dirty="0">
                <a:solidFill>
                  <a:schemeClr val="bg1"/>
                </a:solidFill>
              </a:rPr>
              <a:t>Kansas State, Department of Corrections Annual Report FY 2016</a:t>
            </a:r>
          </a:p>
        </p:txBody>
      </p:sp>
    </p:spTree>
    <p:extLst>
      <p:ext uri="{BB962C8B-B14F-4D97-AF65-F5344CB8AC3E}">
        <p14:creationId xmlns:p14="http://schemas.microsoft.com/office/powerpoint/2010/main" val="1088569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ECONOMIC BURDEN OF SERIOUS MENTAL ILLNESS</a:t>
            </a:r>
          </a:p>
        </p:txBody>
      </p:sp>
      <p:sp>
        <p:nvSpPr>
          <p:cNvPr id="3" name="Content Placeholder 2"/>
          <p:cNvSpPr>
            <a:spLocks noGrp="1"/>
          </p:cNvSpPr>
          <p:nvPr>
            <p:ph idx="13"/>
          </p:nvPr>
        </p:nvSpPr>
        <p:spPr/>
        <p:txBody>
          <a:bodyPr/>
          <a:lstStyle/>
          <a:p>
            <a:endParaRPr lang="en-US"/>
          </a:p>
        </p:txBody>
      </p:sp>
    </p:spTree>
    <p:extLst>
      <p:ext uri="{BB962C8B-B14F-4D97-AF65-F5344CB8AC3E}">
        <p14:creationId xmlns:p14="http://schemas.microsoft.com/office/powerpoint/2010/main" val="3221064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Economic burden of serious mental illness</a:t>
            </a:r>
          </a:p>
        </p:txBody>
      </p:sp>
      <p:sp>
        <p:nvSpPr>
          <p:cNvPr id="6" name="Text Placeholder 5"/>
          <p:cNvSpPr>
            <a:spLocks noGrp="1"/>
          </p:cNvSpPr>
          <p:nvPr>
            <p:ph type="body" sz="quarter" idx="10"/>
          </p:nvPr>
        </p:nvSpPr>
        <p:spPr/>
        <p:txBody>
          <a:bodyPr/>
          <a:lstStyle/>
          <a:p>
            <a:r>
              <a:rPr lang="en-US" dirty="0"/>
              <a:t>KANSAS 2016</a:t>
            </a:r>
          </a:p>
        </p:txBody>
      </p:sp>
      <p:sp>
        <p:nvSpPr>
          <p:cNvPr id="7" name="Text Placeholder 6"/>
          <p:cNvSpPr>
            <a:spLocks noGrp="1"/>
          </p:cNvSpPr>
          <p:nvPr>
            <p:ph type="body" sz="quarter" idx="12"/>
          </p:nvPr>
        </p:nvSpPr>
        <p:spPr/>
        <p:txBody>
          <a:bodyPr>
            <a:normAutofit/>
          </a:bodyPr>
          <a:lstStyle/>
          <a:p>
            <a:r>
              <a:rPr lang="en-US" dirty="0"/>
              <a:t>The economic burden of schizophrenia, bipolar disorder, and major depressive disorder in adults in Kansas is estimated to be at least </a:t>
            </a:r>
            <a:r>
              <a:rPr lang="en-US" b="1" dirty="0"/>
              <a:t>$300 million for each serious mental illness.</a:t>
            </a:r>
          </a:p>
        </p:txBody>
      </p:sp>
      <p:sp>
        <p:nvSpPr>
          <p:cNvPr id="2" name="Content Placeholder 1"/>
          <p:cNvSpPr>
            <a:spLocks noGrp="1"/>
          </p:cNvSpPr>
          <p:nvPr>
            <p:ph sz="quarter" idx="13"/>
          </p:nvPr>
        </p:nvSpPr>
        <p:spPr>
          <a:xfrm>
            <a:off x="457200" y="4339784"/>
            <a:ext cx="5706836" cy="2320663"/>
          </a:xfrm>
        </p:spPr>
        <p:txBody>
          <a:bodyPr>
            <a:normAutofit/>
          </a:bodyPr>
          <a:lstStyle/>
          <a:p>
            <a:r>
              <a:rPr lang="en-US" dirty="0"/>
              <a:t>Source: </a:t>
            </a:r>
            <a:r>
              <a:rPr lang="en-US" dirty="0" err="1"/>
              <a:t>MacEwan</a:t>
            </a:r>
            <a:r>
              <a:rPr lang="en-US" dirty="0"/>
              <a:t> JP, Seabury S, et al. Pharmaceutical innovation in the treatment of schizophrenia and mental disorders compared with other diseases. </a:t>
            </a:r>
            <a:r>
              <a:rPr lang="en-US" dirty="0" err="1"/>
              <a:t>Innov</a:t>
            </a:r>
            <a:r>
              <a:rPr lang="en-US" dirty="0"/>
              <a:t> </a:t>
            </a:r>
            <a:r>
              <a:rPr lang="en-US" dirty="0" err="1"/>
              <a:t>Clin</a:t>
            </a:r>
            <a:r>
              <a:rPr lang="en-US" dirty="0"/>
              <a:t> </a:t>
            </a:r>
            <a:r>
              <a:rPr lang="en-US" dirty="0" err="1"/>
              <a:t>Neurosci</a:t>
            </a:r>
            <a:r>
              <a:rPr lang="en-US" dirty="0"/>
              <a:t>. 2016 Aug 1;13(7-8):17-25. See appendix for original sources</a:t>
            </a:r>
          </a:p>
        </p:txBody>
      </p:sp>
      <p:sp>
        <p:nvSpPr>
          <p:cNvPr id="3" name="Text Placeholder 2"/>
          <p:cNvSpPr>
            <a:spLocks noGrp="1"/>
          </p:cNvSpPr>
          <p:nvPr>
            <p:ph type="body" sz="quarter" idx="14"/>
          </p:nvPr>
        </p:nvSpPr>
        <p:spPr>
          <a:xfrm>
            <a:off x="6370638" y="4476829"/>
            <a:ext cx="2509837" cy="1857296"/>
          </a:xfrm>
        </p:spPr>
        <p:txBody>
          <a:bodyPr/>
          <a:lstStyle/>
          <a:p>
            <a:r>
              <a:rPr lang="en-US" dirty="0"/>
              <a:t>Due to symptom overlap, diagnoses of mental illnesses are not mutually exclusive, therefore, patients with two or more diagnoses may be represented in multiple categories.</a:t>
            </a:r>
          </a:p>
        </p:txBody>
      </p:sp>
      <p:graphicFrame>
        <p:nvGraphicFramePr>
          <p:cNvPr id="9" name="Chart 8"/>
          <p:cNvGraphicFramePr/>
          <p:nvPr>
            <p:extLst/>
          </p:nvPr>
        </p:nvGraphicFramePr>
        <p:xfrm>
          <a:off x="520874" y="1960143"/>
          <a:ext cx="5643162" cy="3584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31187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Economic burden of serious mental illness</a:t>
            </a:r>
          </a:p>
        </p:txBody>
      </p:sp>
      <p:sp>
        <p:nvSpPr>
          <p:cNvPr id="6" name="Text Placeholder 5"/>
          <p:cNvSpPr>
            <a:spLocks noGrp="1"/>
          </p:cNvSpPr>
          <p:nvPr>
            <p:ph type="body" sz="quarter" idx="10"/>
          </p:nvPr>
        </p:nvSpPr>
        <p:spPr/>
        <p:txBody>
          <a:bodyPr/>
          <a:lstStyle/>
          <a:p>
            <a:r>
              <a:rPr lang="en-US" dirty="0"/>
              <a:t>UNITED STATES 2016</a:t>
            </a:r>
          </a:p>
        </p:txBody>
      </p:sp>
      <p:sp>
        <p:nvSpPr>
          <p:cNvPr id="7" name="Text Placeholder 6"/>
          <p:cNvSpPr>
            <a:spLocks noGrp="1"/>
          </p:cNvSpPr>
          <p:nvPr>
            <p:ph type="body" sz="quarter" idx="12"/>
          </p:nvPr>
        </p:nvSpPr>
        <p:spPr/>
        <p:txBody>
          <a:bodyPr>
            <a:normAutofit/>
          </a:bodyPr>
          <a:lstStyle/>
          <a:p>
            <a:r>
              <a:rPr lang="en-US" dirty="0"/>
              <a:t>The economic burden of schizophrenia, bipolar disorder, and major depressive disorder in adults in the U.S. is estimated to be at least </a:t>
            </a:r>
            <a:r>
              <a:rPr lang="en-US" b="1" dirty="0"/>
              <a:t>$35 billion for each serious mental illness.</a:t>
            </a:r>
          </a:p>
        </p:txBody>
      </p:sp>
      <p:sp>
        <p:nvSpPr>
          <p:cNvPr id="2" name="Content Placeholder 1"/>
          <p:cNvSpPr>
            <a:spLocks noGrp="1"/>
          </p:cNvSpPr>
          <p:nvPr>
            <p:ph sz="quarter" idx="13"/>
          </p:nvPr>
        </p:nvSpPr>
        <p:spPr>
          <a:xfrm>
            <a:off x="457200" y="5818554"/>
            <a:ext cx="5706836" cy="841893"/>
          </a:xfrm>
        </p:spPr>
        <p:txBody>
          <a:bodyPr>
            <a:normAutofit/>
          </a:bodyPr>
          <a:lstStyle/>
          <a:p>
            <a:r>
              <a:rPr lang="en-US" dirty="0"/>
              <a:t>Source: </a:t>
            </a:r>
            <a:r>
              <a:rPr lang="en-US" dirty="0" err="1"/>
              <a:t>MacEwan</a:t>
            </a:r>
            <a:r>
              <a:rPr lang="en-US" dirty="0"/>
              <a:t> JP, Seabury S, et al. Pharmaceutical innovation in the treatment of schizophrenia and mental disorders compared with other diseases. </a:t>
            </a:r>
            <a:r>
              <a:rPr lang="en-US" dirty="0" err="1"/>
              <a:t>Innov</a:t>
            </a:r>
            <a:r>
              <a:rPr lang="en-US" dirty="0"/>
              <a:t> </a:t>
            </a:r>
            <a:r>
              <a:rPr lang="en-US" dirty="0" err="1"/>
              <a:t>Clin</a:t>
            </a:r>
            <a:r>
              <a:rPr lang="en-US" dirty="0"/>
              <a:t> </a:t>
            </a:r>
            <a:r>
              <a:rPr lang="en-US" dirty="0" err="1"/>
              <a:t>Neurosci</a:t>
            </a:r>
            <a:r>
              <a:rPr lang="en-US" dirty="0"/>
              <a:t>. 2016 Aug 1;13(7-8):17-25. See appendix for original sources</a:t>
            </a:r>
          </a:p>
        </p:txBody>
      </p:sp>
      <p:sp>
        <p:nvSpPr>
          <p:cNvPr id="3" name="Text Placeholder 2"/>
          <p:cNvSpPr>
            <a:spLocks noGrp="1"/>
          </p:cNvSpPr>
          <p:nvPr>
            <p:ph type="body" sz="quarter" idx="14"/>
          </p:nvPr>
        </p:nvSpPr>
        <p:spPr/>
        <p:txBody>
          <a:bodyPr/>
          <a:lstStyle/>
          <a:p>
            <a:r>
              <a:rPr lang="en-US" dirty="0"/>
              <a:t>Due to symptom overlap, diagnoses of mental illnesses are not mutually exclusive, therefore, patients with two or more diagnoses may be represented in multiple categories.</a:t>
            </a:r>
          </a:p>
        </p:txBody>
      </p:sp>
      <p:graphicFrame>
        <p:nvGraphicFramePr>
          <p:cNvPr id="8" name="Chart 7"/>
          <p:cNvGraphicFramePr/>
          <p:nvPr>
            <p:extLst/>
          </p:nvPr>
        </p:nvGraphicFramePr>
        <p:xfrm>
          <a:off x="520874" y="1953081"/>
          <a:ext cx="5643162" cy="36036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1677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Lost productivity is the largest contributor </a:t>
            </a:r>
            <a:br>
              <a:rPr lang="en-US" dirty="0"/>
            </a:br>
            <a:r>
              <a:rPr lang="en-US" dirty="0"/>
              <a:t>to economic burden of serious mental illness</a:t>
            </a:r>
          </a:p>
        </p:txBody>
      </p:sp>
      <p:graphicFrame>
        <p:nvGraphicFramePr>
          <p:cNvPr id="10" name="Content Placeholder 9"/>
          <p:cNvGraphicFramePr>
            <a:graphicFrameLocks noGrp="1"/>
          </p:cNvGraphicFramePr>
          <p:nvPr>
            <p:ph idx="1"/>
            <p:extLst/>
          </p:nvPr>
        </p:nvGraphicFramePr>
        <p:xfrm>
          <a:off x="392512" y="3927620"/>
          <a:ext cx="2172171" cy="231148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0"/>
          </p:nvPr>
        </p:nvSpPr>
        <p:spPr/>
        <p:txBody>
          <a:bodyPr/>
          <a:lstStyle/>
          <a:p>
            <a:r>
              <a:rPr lang="en-US" dirty="0"/>
              <a:t>UNITED STATES </a:t>
            </a:r>
          </a:p>
        </p:txBody>
      </p:sp>
      <p:graphicFrame>
        <p:nvGraphicFramePr>
          <p:cNvPr id="13" name="Content Placeholder 12"/>
          <p:cNvGraphicFramePr>
            <a:graphicFrameLocks noGrp="1"/>
          </p:cNvGraphicFramePr>
          <p:nvPr>
            <p:ph sz="quarter" idx="13"/>
            <p:extLst/>
          </p:nvPr>
        </p:nvGraphicFramePr>
        <p:xfrm>
          <a:off x="3324427" y="4053296"/>
          <a:ext cx="2170289" cy="22427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p:nvPr>
            <p:extLst/>
          </p:nvPr>
        </p:nvGraphicFramePr>
        <p:xfrm>
          <a:off x="1722400" y="1610233"/>
          <a:ext cx="2302933" cy="2852325"/>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792571" y="2877526"/>
            <a:ext cx="1253749" cy="253916"/>
          </a:xfrm>
          <a:prstGeom prst="rect">
            <a:avLst/>
          </a:prstGeom>
          <a:solidFill>
            <a:schemeClr val="bg1"/>
          </a:solidFill>
          <a:ln w="25400">
            <a:solidFill>
              <a:schemeClr val="bg2">
                <a:lumMod val="75000"/>
              </a:schemeClr>
            </a:solidFill>
          </a:ln>
        </p:spPr>
        <p:txBody>
          <a:bodyPr wrap="square" rtlCol="0">
            <a:spAutoFit/>
          </a:bodyPr>
          <a:lstStyle/>
          <a:p>
            <a:pPr algn="ctr"/>
            <a:r>
              <a:rPr lang="en-US" sz="1050" dirty="0">
                <a:solidFill>
                  <a:schemeClr val="bg2">
                    <a:lumMod val="75000"/>
                  </a:schemeClr>
                </a:solidFill>
              </a:rPr>
              <a:t>Lost productivity</a:t>
            </a:r>
          </a:p>
        </p:txBody>
      </p:sp>
      <p:sp>
        <p:nvSpPr>
          <p:cNvPr id="18" name="TextBox 17"/>
          <p:cNvSpPr txBox="1"/>
          <p:nvPr/>
        </p:nvSpPr>
        <p:spPr>
          <a:xfrm>
            <a:off x="3233222" y="1978594"/>
            <a:ext cx="1039067" cy="261610"/>
          </a:xfrm>
          <a:prstGeom prst="rect">
            <a:avLst/>
          </a:prstGeom>
          <a:solidFill>
            <a:schemeClr val="bg1"/>
          </a:solidFill>
          <a:ln w="25400">
            <a:solidFill>
              <a:schemeClr val="bg1">
                <a:lumMod val="85000"/>
              </a:schemeClr>
            </a:solidFill>
          </a:ln>
        </p:spPr>
        <p:txBody>
          <a:bodyPr wrap="none" rtlCol="0">
            <a:spAutoFit/>
          </a:bodyPr>
          <a:lstStyle/>
          <a:p>
            <a:pPr algn="ctr"/>
            <a:r>
              <a:rPr lang="en-US" sz="1050" dirty="0">
                <a:solidFill>
                  <a:schemeClr val="bg2"/>
                </a:solidFill>
              </a:rPr>
              <a:t>Medical costs</a:t>
            </a:r>
          </a:p>
        </p:txBody>
      </p:sp>
      <p:sp>
        <p:nvSpPr>
          <p:cNvPr id="19" name="TextBox 18"/>
          <p:cNvSpPr txBox="1"/>
          <p:nvPr/>
        </p:nvSpPr>
        <p:spPr>
          <a:xfrm>
            <a:off x="3868928" y="2766982"/>
            <a:ext cx="872355" cy="253916"/>
          </a:xfrm>
          <a:prstGeom prst="rect">
            <a:avLst/>
          </a:prstGeom>
          <a:solidFill>
            <a:schemeClr val="bg1"/>
          </a:solidFill>
          <a:ln w="25400">
            <a:solidFill>
              <a:schemeClr val="tx2"/>
            </a:solidFill>
          </a:ln>
        </p:spPr>
        <p:txBody>
          <a:bodyPr wrap="none" rtlCol="0">
            <a:spAutoFit/>
          </a:bodyPr>
          <a:lstStyle/>
          <a:p>
            <a:pPr algn="ctr"/>
            <a:r>
              <a:rPr lang="en-US" sz="1050" dirty="0">
                <a:solidFill>
                  <a:schemeClr val="tx2"/>
                </a:solidFill>
              </a:rPr>
              <a:t>Other costs</a:t>
            </a:r>
          </a:p>
        </p:txBody>
      </p:sp>
      <p:sp>
        <p:nvSpPr>
          <p:cNvPr id="20" name="Content Placeholder 1"/>
          <p:cNvSpPr txBox="1">
            <a:spLocks/>
          </p:cNvSpPr>
          <p:nvPr/>
        </p:nvSpPr>
        <p:spPr>
          <a:xfrm>
            <a:off x="477671" y="4658389"/>
            <a:ext cx="5392551" cy="2143242"/>
          </a:xfrm>
          <a:prstGeom prst="rect">
            <a:avLst/>
          </a:prstGeom>
        </p:spPr>
        <p:txBody>
          <a:bodyPr vert="horz" lIns="91440" tIns="45720" rIns="91440" bIns="45720" rtlCol="0" anchor="b">
            <a:normAutofit/>
          </a:bodyPr>
          <a:lstStyle>
            <a:lvl1pPr marL="0" indent="0" algn="l" defTabSz="457200" rtl="0" eaLnBrk="1" latinLnBrk="0" hangingPunct="1">
              <a:spcBef>
                <a:spcPct val="20000"/>
              </a:spcBef>
              <a:buFontTx/>
              <a:buNone/>
              <a:defRPr sz="1000" b="0" i="1" kern="1200">
                <a:solidFill>
                  <a:srgbClr val="000000"/>
                </a:solidFill>
                <a:latin typeface="+mn-lt"/>
                <a:ea typeface="+mn-ea"/>
                <a:cs typeface="+mn-cs"/>
              </a:defRPr>
            </a:lvl1pPr>
            <a:lvl2pPr marL="457200" indent="0" algn="l" defTabSz="457200" rtl="0" eaLnBrk="1" latinLnBrk="0" hangingPunct="1">
              <a:spcBef>
                <a:spcPct val="20000"/>
              </a:spcBef>
              <a:buSzPct val="80000"/>
              <a:buFontTx/>
              <a:buNone/>
              <a:defRPr sz="1000" b="0" i="1" kern="1200">
                <a:solidFill>
                  <a:srgbClr val="000000"/>
                </a:solidFill>
                <a:latin typeface="+mn-lt"/>
                <a:ea typeface="+mn-ea"/>
                <a:cs typeface="+mn-cs"/>
              </a:defRPr>
            </a:lvl2pPr>
            <a:lvl3pPr marL="455613" indent="0" algn="l" defTabSz="457200" rtl="0" eaLnBrk="1" latinLnBrk="0" hangingPunct="1">
              <a:spcBef>
                <a:spcPct val="20000"/>
              </a:spcBef>
              <a:buSzPct val="50000"/>
              <a:buFontTx/>
              <a:buNone/>
              <a:defRPr sz="1000" b="0" i="1" kern="1200">
                <a:solidFill>
                  <a:srgbClr val="000000"/>
                </a:solidFill>
                <a:latin typeface="+mn-lt"/>
                <a:ea typeface="+mn-ea"/>
                <a:cs typeface="+mn-cs"/>
              </a:defRPr>
            </a:lvl3pPr>
            <a:lvl4pPr marL="1371600" indent="0" algn="l" defTabSz="457200" rtl="0" eaLnBrk="1" latinLnBrk="0" hangingPunct="1">
              <a:spcBef>
                <a:spcPct val="20000"/>
              </a:spcBef>
              <a:buFontTx/>
              <a:buNone/>
              <a:defRPr sz="1000" b="0" i="1" kern="1200">
                <a:solidFill>
                  <a:srgbClr val="000000"/>
                </a:solidFill>
                <a:latin typeface="+mn-lt"/>
                <a:ea typeface="+mn-ea"/>
                <a:cs typeface="+mn-cs"/>
              </a:defRPr>
            </a:lvl4pPr>
            <a:lvl5pPr marL="1828800" indent="0" algn="l" defTabSz="457200" rtl="0" eaLnBrk="1" latinLnBrk="0" hangingPunct="1">
              <a:spcBef>
                <a:spcPct val="20000"/>
              </a:spcBef>
              <a:buFontTx/>
              <a:buNone/>
              <a:defRPr sz="1000" b="0" i="1"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900" dirty="0"/>
              <a:t>Source: </a:t>
            </a:r>
            <a:r>
              <a:rPr lang="en-US" sz="900" dirty="0" err="1"/>
              <a:t>MacEwan</a:t>
            </a:r>
            <a:r>
              <a:rPr lang="en-US" sz="900" dirty="0"/>
              <a:t> JP, Seabury S, et al. Pharmaceutical innovation in the treatment of schizophrenia and mental disorders compared with other diseases. </a:t>
            </a:r>
            <a:r>
              <a:rPr lang="en-US" sz="900" dirty="0" err="1"/>
              <a:t>Innov</a:t>
            </a:r>
            <a:r>
              <a:rPr lang="en-US" sz="900" dirty="0"/>
              <a:t> </a:t>
            </a:r>
            <a:r>
              <a:rPr lang="en-US" sz="900" dirty="0" err="1"/>
              <a:t>Clin</a:t>
            </a:r>
            <a:r>
              <a:rPr lang="en-US" sz="900" dirty="0"/>
              <a:t> </a:t>
            </a:r>
            <a:r>
              <a:rPr lang="en-US" sz="900" dirty="0" err="1"/>
              <a:t>Neurosci</a:t>
            </a:r>
            <a:r>
              <a:rPr lang="en-US" sz="900" dirty="0"/>
              <a:t>. 2016 Aug 1;13(7-8):17-25. See appendix for original sources</a:t>
            </a:r>
          </a:p>
        </p:txBody>
      </p:sp>
      <p:sp>
        <p:nvSpPr>
          <p:cNvPr id="21" name="Text Placeholder 6"/>
          <p:cNvSpPr>
            <a:spLocks noGrp="1"/>
          </p:cNvSpPr>
          <p:nvPr>
            <p:ph type="body" sz="quarter" idx="12"/>
          </p:nvPr>
        </p:nvSpPr>
        <p:spPr>
          <a:xfrm>
            <a:off x="5870222" y="1917649"/>
            <a:ext cx="3070167" cy="4349878"/>
          </a:xfrm>
        </p:spPr>
        <p:txBody>
          <a:bodyPr>
            <a:normAutofit/>
          </a:bodyPr>
          <a:lstStyle/>
          <a:p>
            <a:r>
              <a:rPr lang="en-US" dirty="0"/>
              <a:t>Most of the total economic burden of serious mental illness is due to </a:t>
            </a:r>
            <a:r>
              <a:rPr lang="en-US" b="1" dirty="0"/>
              <a:t>lost productivity</a:t>
            </a:r>
            <a:r>
              <a:rPr lang="en-US" dirty="0"/>
              <a:t> (unemployment, lost compensation (incl. caregivers), or early mortality). Only 12 to 47% of the total burden is resulting from direct </a:t>
            </a:r>
            <a:r>
              <a:rPr lang="en-US" b="1" dirty="0"/>
              <a:t>medical costs</a:t>
            </a:r>
            <a:r>
              <a:rPr lang="en-US" dirty="0"/>
              <a:t> (including substance abuse treatment), and an even smaller percentage from law enforcement, incarceration, shelters, or research &amp; training (</a:t>
            </a:r>
            <a:r>
              <a:rPr lang="en-US" b="1" dirty="0"/>
              <a:t>other costs</a:t>
            </a:r>
            <a:r>
              <a:rPr lang="en-US" dirty="0"/>
              <a:t>). </a:t>
            </a:r>
          </a:p>
          <a:p>
            <a:endParaRPr lang="en-US" dirty="0"/>
          </a:p>
          <a:p>
            <a:r>
              <a:rPr lang="en-US" dirty="0"/>
              <a:t>This highlights the large potential economic and societal benefits from improving treatment for serious mental illness even if it means spending more on care.</a:t>
            </a:r>
          </a:p>
        </p:txBody>
      </p:sp>
    </p:spTree>
    <p:extLst>
      <p:ext uri="{BB962C8B-B14F-4D97-AF65-F5344CB8AC3E}">
        <p14:creationId xmlns:p14="http://schemas.microsoft.com/office/powerpoint/2010/main" val="866852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noFill/>
          <a:ln w="12700">
            <a:solidFill>
              <a:schemeClr val="bg2"/>
            </a:solid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a:solidFill>
                <a:schemeClr val="bg1"/>
              </a:solidFill>
            </a:endParaRPr>
          </a:p>
        </p:txBody>
      </p:sp>
    </p:spTree>
    <p:extLst>
      <p:ext uri="{BB962C8B-B14F-4D97-AF65-F5344CB8AC3E}">
        <p14:creationId xmlns:p14="http://schemas.microsoft.com/office/powerpoint/2010/main" val="1924608006"/>
      </p:ext>
    </p:extLst>
  </p:cSld>
  <p:clrMapOvr>
    <a:masterClrMapping/>
  </p:clrMapOvr>
</p:sld>
</file>

<file path=ppt/theme/theme1.xml><?xml version="1.0" encoding="utf-8"?>
<a:theme xmlns:a="http://schemas.openxmlformats.org/drawingml/2006/main" name="Bullet Master">
  <a:themeElements>
    <a:clrScheme name="Schaeffer Color">
      <a:dk1>
        <a:srgbClr val="000000"/>
      </a:dk1>
      <a:lt1>
        <a:srgbClr val="FFFFFF"/>
      </a:lt1>
      <a:dk2>
        <a:srgbClr val="850002"/>
      </a:dk2>
      <a:lt2>
        <a:srgbClr val="757575"/>
      </a:lt2>
      <a:accent1>
        <a:srgbClr val="FEC309"/>
      </a:accent1>
      <a:accent2>
        <a:srgbClr val="5B693B"/>
      </a:accent2>
      <a:accent3>
        <a:srgbClr val="F28528"/>
      </a:accent3>
      <a:accent4>
        <a:srgbClr val="DD3231"/>
      </a:accent4>
      <a:accent5>
        <a:srgbClr val="DD9320"/>
      </a:accent5>
      <a:accent6>
        <a:srgbClr val="957242"/>
      </a:accent6>
      <a:hlink>
        <a:srgbClr val="246486"/>
      </a:hlink>
      <a:folHlink>
        <a:srgbClr val="C5B28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C00">
            <a:alpha val="86000"/>
          </a:srgbClr>
        </a:solidFill>
        <a:ln>
          <a:noFill/>
        </a:ln>
      </a:spPr>
      <a:bodyPr lIns="0" rIns="0" rtlCol="0" anchor="ctr"/>
      <a:lstStyle>
        <a:defPPr algn="ctr">
          <a:defRPr sz="2000" b="1" kern="0" spc="260" dirty="0" smtClean="0">
            <a:solidFill>
              <a:schemeClr val="bg1"/>
            </a:solidFill>
          </a:defRPr>
        </a:defPPr>
      </a:lstStyle>
      <a:style>
        <a:lnRef idx="2">
          <a:schemeClr val="dk1"/>
        </a:lnRef>
        <a:fillRef idx="1">
          <a:schemeClr val="lt1"/>
        </a:fillRef>
        <a:effectRef idx="0">
          <a:schemeClr val="dk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SC-Schaeffer_MasterTemplate_FNL (3)" id="{B7E85EB8-6BC1-452A-9A7E-3BBB9BDDB892}" vid="{E3FD9008-0DD6-4468-A628-0FA40BD51C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chaeffer Color">
    <a:dk1>
      <a:srgbClr val="000000"/>
    </a:dk1>
    <a:lt1>
      <a:srgbClr val="FFFFFF"/>
    </a:lt1>
    <a:dk2>
      <a:srgbClr val="850002"/>
    </a:dk2>
    <a:lt2>
      <a:srgbClr val="757575"/>
    </a:lt2>
    <a:accent1>
      <a:srgbClr val="FEC309"/>
    </a:accent1>
    <a:accent2>
      <a:srgbClr val="5B693B"/>
    </a:accent2>
    <a:accent3>
      <a:srgbClr val="F28528"/>
    </a:accent3>
    <a:accent4>
      <a:srgbClr val="DD3231"/>
    </a:accent4>
    <a:accent5>
      <a:srgbClr val="DD9320"/>
    </a:accent5>
    <a:accent6>
      <a:srgbClr val="957242"/>
    </a:accent6>
    <a:hlink>
      <a:srgbClr val="246486"/>
    </a:hlink>
    <a:folHlink>
      <a:srgbClr val="C5B28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Missouri%20chartbook%20Schaeffer</Template>
  <TotalTime>13250</TotalTime>
  <Words>3051</Words>
  <Application>Microsoft Macintosh PowerPoint</Application>
  <PresentationFormat>On-screen Show (4:3)</PresentationFormat>
  <Paragraphs>328</Paragraphs>
  <Slides>35</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Courier New</vt:lpstr>
      <vt:lpstr>Franklin Gothic Book</vt:lpstr>
      <vt:lpstr>Lucida Grande</vt:lpstr>
      <vt:lpstr>National-Medium (Body)</vt:lpstr>
      <vt:lpstr>Times New Roman</vt:lpstr>
      <vt:lpstr>Bullet Master</vt:lpstr>
      <vt:lpstr>THE COST OF MENTAL ILLNESS: </vt:lpstr>
      <vt:lpstr>ACKNOWLEDGMENTS</vt:lpstr>
      <vt:lpstr>KANSAS</vt:lpstr>
      <vt:lpstr>INTRODUCTION</vt:lpstr>
      <vt:lpstr>QUANTIFYING THE POPULATION LIVING WITH MENTAL ILLNESS IN ILLINOIS AND THE U.S.</vt:lpstr>
      <vt:lpstr>Prevalence of mental illness</vt:lpstr>
      <vt:lpstr>Estimated number of people living with mental illness</vt:lpstr>
      <vt:lpstr>MENTAL HEALTH CARE COVERAGE, UTILIZATION  &amp; COSTS </vt:lpstr>
      <vt:lpstr>There is significant unmet need for  mental health care in Kansas</vt:lpstr>
      <vt:lpstr>Unmet need of mental health treatment due to costs</vt:lpstr>
      <vt:lpstr>Unmet need of mental health treatment due to costs differs by insurance coverage</vt:lpstr>
      <vt:lpstr>People with mental illness have greater reliance  on the safety net</vt:lpstr>
      <vt:lpstr>Medicaid reimbursement rates to physicians are low</vt:lpstr>
      <vt:lpstr>MENTAL HEALTH CARE UTILIZATION  &amp; COSTS </vt:lpstr>
      <vt:lpstr>Hospitalizations for mental illness</vt:lpstr>
      <vt:lpstr>Length of stay for mental illness hospitalizations</vt:lpstr>
      <vt:lpstr>Trends in length of stay for  schizophrenia hospitalizations  </vt:lpstr>
      <vt:lpstr>Total hospital costs for  mental illness hospitalizations</vt:lpstr>
      <vt:lpstr>Total hospital costs for  serious mental illness hospitalizations by insurance type</vt:lpstr>
      <vt:lpstr>AVAILABILITY OF MENTAL HEALTH CARE PROVIDERS</vt:lpstr>
      <vt:lpstr>Availability of behavioral health care professionals</vt:lpstr>
      <vt:lpstr>Availability of behavioral health care professionals  and hospital beds</vt:lpstr>
      <vt:lpstr>Shortage of behavioral health care professionals</vt:lpstr>
      <vt:lpstr>Shortage of behavioral health care professionals  in the Kansas region</vt:lpstr>
      <vt:lpstr>State population in  behavioral health care professional shortage areas</vt:lpstr>
      <vt:lpstr>MENTAL HEALTH CONDITIONS &amp; THE CRIMINAL JUSTICE SYSTEM</vt:lpstr>
      <vt:lpstr>Contact with criminal justice system</vt:lpstr>
      <vt:lpstr>Mental health issues in prison and jail populations</vt:lpstr>
      <vt:lpstr>State prison population with Serious Mental Illness</vt:lpstr>
      <vt:lpstr>PowerPoint Presentation</vt:lpstr>
      <vt:lpstr>TOTAL ECONOMIC BURDEN OF SERIOUS MENTAL ILLNESS</vt:lpstr>
      <vt:lpstr>Economic burden of serious mental illness</vt:lpstr>
      <vt:lpstr>Economic burden of serious mental illness</vt:lpstr>
      <vt:lpstr>Lost productivity is the largest contributor  to economic burden of serious mental illness</vt:lpstr>
      <vt:lpstr>PowerPoint Presentation</vt:lpstr>
    </vt:vector>
  </TitlesOfParts>
  <Company>USC Sol Price School of Public Policy</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Heun-Johnson, Hanke</dc:creator>
  <cp:lastModifiedBy>Seth Seabury</cp:lastModifiedBy>
  <cp:revision>349</cp:revision>
  <cp:lastPrinted>2017-01-27T23:23:26Z</cp:lastPrinted>
  <dcterms:created xsi:type="dcterms:W3CDTF">2016-11-29T18:36:55Z</dcterms:created>
  <dcterms:modified xsi:type="dcterms:W3CDTF">2018-08-07T23:31:15Z</dcterms:modified>
</cp:coreProperties>
</file>