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Lst>
  <p:notesMasterIdLst>
    <p:notesMasterId r:id="rId38"/>
  </p:notesMasterIdLst>
  <p:sldIdLst>
    <p:sldId id="261" r:id="rId3"/>
    <p:sldId id="257" r:id="rId4"/>
    <p:sldId id="379" r:id="rId5"/>
    <p:sldId id="665" r:id="rId6"/>
    <p:sldId id="659" r:id="rId7"/>
    <p:sldId id="660" r:id="rId8"/>
    <p:sldId id="672" r:id="rId9"/>
    <p:sldId id="440" r:id="rId10"/>
    <p:sldId id="669" r:id="rId11"/>
    <p:sldId id="416" r:id="rId12"/>
    <p:sldId id="418" r:id="rId13"/>
    <p:sldId id="673" r:id="rId14"/>
    <p:sldId id="438" r:id="rId15"/>
    <p:sldId id="661" r:id="rId16"/>
    <p:sldId id="447" r:id="rId17"/>
    <p:sldId id="443" r:id="rId18"/>
    <p:sldId id="453" r:id="rId19"/>
    <p:sldId id="445" r:id="rId20"/>
    <p:sldId id="425" r:id="rId21"/>
    <p:sldId id="662" r:id="rId22"/>
    <p:sldId id="394" r:id="rId23"/>
    <p:sldId id="384" r:id="rId24"/>
    <p:sldId id="395" r:id="rId25"/>
    <p:sldId id="375" r:id="rId26"/>
    <p:sldId id="663" r:id="rId27"/>
    <p:sldId id="376" r:id="rId28"/>
    <p:sldId id="664" r:id="rId29"/>
    <p:sldId id="670" r:id="rId30"/>
    <p:sldId id="338" r:id="rId31"/>
    <p:sldId id="346" r:id="rId32"/>
    <p:sldId id="616" r:id="rId33"/>
    <p:sldId id="671" r:id="rId34"/>
    <p:sldId id="451" r:id="rId35"/>
    <p:sldId id="408" r:id="rId36"/>
    <p:sldId id="342" r:id="rId37"/>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BABA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5" autoAdjust="0"/>
    <p:restoredTop sz="36443" autoAdjust="0"/>
  </p:normalViewPr>
  <p:slideViewPr>
    <p:cSldViewPr snapToGrid="0">
      <p:cViewPr varScale="1">
        <p:scale>
          <a:sx n="47" d="100"/>
          <a:sy n="47" d="100"/>
        </p:scale>
        <p:origin x="3216" y="5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2B7A7CC-8BD7-414D-BA72-25E3B8F78D7F}" type="datetimeFigureOut">
              <a:rPr lang="en-US" smtClean="0"/>
              <a:t>8/28/2018</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E47C2EA-18D3-4BA4-BD75-7775479E9772}" type="slidenum">
              <a:rPr lang="en-US" smtClean="0"/>
              <a:t>‹#›</a:t>
            </a:fld>
            <a:endParaRPr lang="en-US"/>
          </a:p>
        </p:txBody>
      </p:sp>
    </p:spTree>
    <p:extLst>
      <p:ext uri="{BB962C8B-B14F-4D97-AF65-F5344CB8AC3E}">
        <p14:creationId xmlns:p14="http://schemas.microsoft.com/office/powerpoint/2010/main" val="258403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ami.org/getattachment/About-NAMI/NAMI-News/2018/NAMI-And-Partners-Release-New-Report-on-Health-Pla/ACA_Mental-Health_Factsheet.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congress.gov/bill/115th-congress/house-bill/3331/all-info" TargetMode="External"/><Relationship Id="rId3" Type="http://schemas.openxmlformats.org/officeDocument/2006/relationships/hyperlink" Target="https://www.congress.gov/bill/115th-congress/house-bill/5483" TargetMode="External"/><Relationship Id="rId7" Type="http://schemas.openxmlformats.org/officeDocument/2006/relationships/hyperlink" Target="https://www.congress.gov/bill/115th-congress/house-bill/5102/text"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thenationalcouncil.org/press-releases/national-council-for-behavioral-health-and-national-alliance-for-recovery-residences-issue-recovery-housing-toolkit/" TargetMode="External"/><Relationship Id="rId5" Type="http://schemas.openxmlformats.org/officeDocument/2006/relationships/hyperlink" Target="https://www.congress.gov/bill/115th-congress/house-bill/4684?q=%7b%22search%22:%5b%22hr4684%22%5d%7d&amp;r=1" TargetMode="External"/><Relationship Id="rId10" Type="http://schemas.openxmlformats.org/officeDocument/2006/relationships/hyperlink" Target="https://www.congress.gov/bill/115th-congress/house-bill/3192" TargetMode="External"/><Relationship Id="rId4" Type="http://schemas.openxmlformats.org/officeDocument/2006/relationships/hyperlink" Target="https://www.thenationalcouncil.org/capitol-connector/2018/03/house-committee-holds-hearing-opioid-epidemic-response/" TargetMode="External"/><Relationship Id="rId9" Type="http://schemas.openxmlformats.org/officeDocument/2006/relationships/hyperlink" Target="https://www.thenationalcouncil.org/press-releases/important-win-with-recent-behavioral-health-it-legislation/"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ongress.gov/bill/115th-congress/house-bill/5797"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www.congress.gov/bill/115th-congress/house-bill/6082/text" TargetMode="External"/><Relationship Id="rId4" Type="http://schemas.openxmlformats.org/officeDocument/2006/relationships/hyperlink" Target="https://www.thenationalcouncil.org/capitol-connector/2017/05/capitol-hill-briefing-examines-imd-rule-restricts-addiction-treatment/"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a:t>
            </a:fld>
            <a:endParaRPr lang="en-US"/>
          </a:p>
        </p:txBody>
      </p:sp>
    </p:spTree>
    <p:extLst>
      <p:ext uri="{BB962C8B-B14F-4D97-AF65-F5344CB8AC3E}">
        <p14:creationId xmlns:p14="http://schemas.microsoft.com/office/powerpoint/2010/main" val="85727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NARRATIVE</a:t>
            </a:r>
          </a:p>
          <a:p>
            <a:endParaRPr lang="en-US" dirty="0"/>
          </a:p>
          <a:p>
            <a:r>
              <a:rPr lang="en-US" dirty="0"/>
              <a:t>I want to start with a snapshot of what’s happening in Washington at the moment. </a:t>
            </a:r>
          </a:p>
          <a:p>
            <a:endParaRPr lang="en-US" dirty="0"/>
          </a:p>
          <a:p>
            <a:r>
              <a:rPr lang="en-US" dirty="0"/>
              <a:t>It’s appropriations season, so funding for FY 2019 is the hot topic right now. </a:t>
            </a:r>
          </a:p>
          <a:p>
            <a:endParaRPr lang="en-US" dirty="0"/>
          </a:p>
          <a:p>
            <a:r>
              <a:rPr lang="en-US" dirty="0"/>
              <a:t>Some activity that has been more under-the-radar is legislative and regulatory efforts that happening been chipping away at coverage expansions and consumer protections of Affordable Care Act. </a:t>
            </a:r>
          </a:p>
          <a:p>
            <a:endParaRPr lang="en-US" dirty="0"/>
          </a:p>
          <a:p>
            <a:r>
              <a:rPr lang="en-US" dirty="0"/>
              <a:t>One way that the Administration has been doing this is through the use of waivers, with new ways to restrict participation in Medicaid such as work requirements </a:t>
            </a:r>
          </a:p>
          <a:p>
            <a:endParaRPr lang="en-US" dirty="0"/>
          </a:p>
          <a:p>
            <a:r>
              <a:rPr lang="en-US" dirty="0"/>
              <a:t>However there is some hope on the horizon to add some new resources for people with SUDs as Congress has been working on legislation to address the opioid crisis for last few months.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defTabSz="933237">
              <a:defRPr/>
            </a:pPr>
            <a:fld id="{8EEFF6A7-8F69-4A1B-9909-A4C9AF0657A3}" type="slidenum">
              <a:rPr lang="en-US">
                <a:solidFill>
                  <a:prstClr val="black"/>
                </a:solidFill>
                <a:latin typeface="Calibri" panose="020F0502020204030204"/>
              </a:rPr>
              <a:pPr defTabSz="93323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796115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get into appropriations for FY 2019 I want to remind everyone of where we are in terms of health spending for this year. </a:t>
            </a:r>
          </a:p>
          <a:p>
            <a:endParaRPr lang="en-US" dirty="0"/>
          </a:p>
          <a:p>
            <a:r>
              <a:rPr lang="en-US" dirty="0"/>
              <a:t>After many struggles, Congress finally passed a budget for FY 2018 in March, providing increases to agencies most important to behavioral health, SAMHSA, NIH, CDC and dedicated more funds specifically to the opioid crisis, totaling $4 billion altogether. In terms of specific programs, we were very happy to see Congress allocate $100 M in grant funds that are intended as a stepping stone for helping new clinics become CCBHCs. I know we have some CCBHCs in the audience and we’ll be talking a lot more about that program and its future later on. </a:t>
            </a:r>
          </a:p>
          <a:p>
            <a:endParaRPr lang="en-US" dirty="0"/>
          </a:p>
          <a:p>
            <a:r>
              <a:rPr lang="en-US" dirty="0"/>
              <a:t>We saw continued support for the SAPT Block Grant, primary and behavioral health care integration and Mental Health First Aid and Congress created the $1 Billion Opioid State Response Fund. </a:t>
            </a:r>
          </a:p>
          <a:p>
            <a:endParaRPr lang="en-US" dirty="0"/>
          </a:p>
          <a:p>
            <a:r>
              <a:rPr lang="en-US" dirty="0"/>
              <a:t>One of the important things to remember about the March budget deal is that not only set funding levels for FY 2018, but it also lifted scheduled spending caps for this year FY 2019. </a:t>
            </a:r>
          </a:p>
        </p:txBody>
      </p:sp>
      <p:sp>
        <p:nvSpPr>
          <p:cNvPr id="4" name="Slide Number Placeholder 3"/>
          <p:cNvSpPr>
            <a:spLocks noGrp="1"/>
          </p:cNvSpPr>
          <p:nvPr>
            <p:ph type="sldNum" sz="quarter" idx="10"/>
          </p:nvPr>
        </p:nvSpPr>
        <p:spPr/>
        <p:txBody>
          <a:bodyPr/>
          <a:lstStyle/>
          <a:p>
            <a:fld id="{6E47C2EA-18D3-4BA4-BD75-7775479E9772}" type="slidenum">
              <a:rPr lang="en-US" smtClean="0"/>
              <a:t>3</a:t>
            </a:fld>
            <a:endParaRPr lang="en-US"/>
          </a:p>
        </p:txBody>
      </p:sp>
    </p:spTree>
    <p:extLst>
      <p:ext uri="{BB962C8B-B14F-4D97-AF65-F5344CB8AC3E}">
        <p14:creationId xmlns:p14="http://schemas.microsoft.com/office/powerpoint/2010/main" val="4094030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Onto the funding picture for this year, this chart show you proposed funding levels for SAMHSA and NIH, and specific behavioral health programs such and the Mental Health and Substance Abuse, Prevention and Treatment block grants, the primary care and behavioral health care integration grants and associated TA center, Mental Health First Aid, the State Opioid Response Fund and CCBHCs Expansion grants. You can see what House appropriators have agreed to thus far in gold column and what Senate appropriators are proposing in blue. </a:t>
            </a:r>
          </a:p>
          <a:p>
            <a:endParaRPr lang="en-US" dirty="0"/>
          </a:p>
          <a:p>
            <a:r>
              <a:rPr lang="en-US" dirty="0"/>
              <a:t>As you can see, the overall the news is pretty good. Both chambers would invest more in SAMHSA and NIH and keep at least level funding if not an increased investment for key BH programs. Notably, the House would also have a 500 million increase for the SAPT block grant, but would eliminate the CCBHC expansion grant program. We working with House Appropriations Offices to ensure that funding is maintained, if not increased as it is in the Senate bill. </a:t>
            </a:r>
          </a:p>
          <a:p>
            <a:endParaRPr lang="en-US" dirty="0"/>
          </a:p>
          <a:p>
            <a:r>
              <a:rPr lang="en-US" dirty="0"/>
              <a:t>What happens next? The chambers will need to reconcile their different plans. You’ll notice that the Senate has higher topline spending numbers so changes are definitely coming. Both bills have passed out of their respective committee and need to be scheduled for floor votes. However, Congress is running out of time to pass these before the current fiscal year expires on Sept. 30. </a:t>
            </a:r>
          </a:p>
          <a:p>
            <a:endParaRPr lang="en-US" dirty="0"/>
          </a:p>
          <a:p>
            <a:r>
              <a:rPr lang="en-US" dirty="0"/>
              <a:t>If you’re familiar with the Congressional budget process, you know that it is not uncommon for them to miss deadlines. Expect at least one continuing resolution. However, this is all very much in flux however, we continue to hear different reports day-to-day about the timeline of floor votes, so stay tuned for more information as we receive it. </a:t>
            </a:r>
          </a:p>
          <a:p>
            <a:endParaRPr lang="en-US" dirty="0"/>
          </a:p>
          <a:p>
            <a:r>
              <a:rPr lang="en-US" dirty="0"/>
              <a:t>We’ve also started to look ahead to FY 2020, where will likely have more of an uphill battle protecting and securing funding increase. Sequestration or the scheduled spending caps I talked about earlier will come back into effect. If the caps are not lifted again by Congress, the appropriations committees will be working with significantly less funding. We also expect the President to continue to recommend cuts to Medicaid and other valuable BH programs as he has in past budget documents. </a:t>
            </a:r>
          </a:p>
        </p:txBody>
      </p:sp>
      <p:sp>
        <p:nvSpPr>
          <p:cNvPr id="4" name="Slide Number Placeholder 3"/>
          <p:cNvSpPr>
            <a:spLocks noGrp="1"/>
          </p:cNvSpPr>
          <p:nvPr>
            <p:ph type="sldNum" sz="quarter" idx="10"/>
          </p:nvPr>
        </p:nvSpPr>
        <p:spPr/>
        <p:txBody>
          <a:bodyPr/>
          <a:lstStyle/>
          <a:p>
            <a:fld id="{6E47C2EA-18D3-4BA4-BD75-7775479E9772}" type="slidenum">
              <a:rPr lang="en-US" smtClean="0"/>
              <a:t>4</a:t>
            </a:fld>
            <a:endParaRPr lang="en-US"/>
          </a:p>
        </p:txBody>
      </p:sp>
    </p:spTree>
    <p:extLst>
      <p:ext uri="{BB962C8B-B14F-4D97-AF65-F5344CB8AC3E}">
        <p14:creationId xmlns:p14="http://schemas.microsoft.com/office/powerpoint/2010/main" val="284120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we’ve seen some new money for treatment, we still don’t see much federal investment in prevention or recovery supports, which are critical resources for preventing SUDs and supporting long-term recovery. </a:t>
            </a:r>
          </a:p>
          <a:p>
            <a:endParaRPr lang="en-US" dirty="0"/>
          </a:p>
          <a:p>
            <a:r>
              <a:rPr lang="en-US" dirty="0"/>
              <a:t>SAPT-single largest source of prevention dollars and recovery support dollars, has lost a lot its purchasing power. Over the last 10 years, SAPT Block Grant funding has not kept up with health care inflation, resulting in a staggering 29% decrease in the real value of funding by FY 2017 (to $1.312 million). </a:t>
            </a:r>
          </a:p>
          <a:p>
            <a:endParaRPr lang="en-US" dirty="0"/>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5</a:t>
            </a:fld>
            <a:endParaRPr lang="en-US"/>
          </a:p>
        </p:txBody>
      </p:sp>
    </p:spTree>
    <p:extLst>
      <p:ext uri="{BB962C8B-B14F-4D97-AF65-F5344CB8AC3E}">
        <p14:creationId xmlns:p14="http://schemas.microsoft.com/office/powerpoint/2010/main" val="4186229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NARRATIVE</a:t>
            </a:r>
          </a:p>
          <a:p>
            <a:endParaRPr lang="en-US" dirty="0"/>
          </a:p>
          <a:p>
            <a:r>
              <a:rPr lang="en-US" dirty="0"/>
              <a:t>One pathway where states may be able to make up some of this ground is with the new SOR, the FOA came out in June, places a lot of emphasis on providing a comprehensive response to the opioid crisis, whereas other recent grants from SAMHSA have only focused on MAT. </a:t>
            </a:r>
          </a:p>
          <a:p>
            <a:endParaRPr lang="en-US" dirty="0"/>
          </a:p>
          <a:p>
            <a:r>
              <a:rPr lang="en-US" dirty="0"/>
              <a:t>The other important thing about these grants is that every state is guaranteed to receive an allocation, with no state receiving less than $4 million. And SAMHSA has made clear this funding is supposed to add to the state’s opioid activities, not simply fund any efforts that are already underway. </a:t>
            </a:r>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6</a:t>
            </a:fld>
            <a:endParaRPr lang="en-US"/>
          </a:p>
        </p:txBody>
      </p:sp>
    </p:spTree>
    <p:extLst>
      <p:ext uri="{BB962C8B-B14F-4D97-AF65-F5344CB8AC3E}">
        <p14:creationId xmlns:p14="http://schemas.microsoft.com/office/powerpoint/2010/main" val="312319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recent federal investments in addiction services has drawn Congress’ attention to issues of quality and standardization across the addiction treatment industry. </a:t>
            </a:r>
          </a:p>
          <a:p>
            <a:endParaRPr lang="en-US" dirty="0"/>
          </a:p>
          <a:p>
            <a:r>
              <a:rPr lang="en-US" dirty="0"/>
              <a:t>The House Energy and Commerce Subcommittee on Oversight and Investigations Committee has held several hearings on </a:t>
            </a:r>
          </a:p>
          <a:p>
            <a:endParaRPr lang="en-US" dirty="0"/>
          </a:p>
          <a:p>
            <a:r>
              <a:rPr lang="en-US" dirty="0"/>
              <a:t>The message has really been that Congress wants to ensure that public funds are going to appropriate and legitimate facilities…</a:t>
            </a:r>
          </a:p>
          <a:p>
            <a:endParaRPr lang="en-US" dirty="0"/>
          </a:p>
          <a:p>
            <a:r>
              <a:rPr lang="en-US" dirty="0"/>
              <a:t>We’ve also seen this emphasis at SAMHSA, where the NREPP was recently shut down in part b/c the Asst. Secretary felt the evidence-base for some of interventions listed on the clearinghouse were not strong enough. </a:t>
            </a:r>
          </a:p>
        </p:txBody>
      </p:sp>
      <p:sp>
        <p:nvSpPr>
          <p:cNvPr id="4" name="Slide Number Placeholder 3"/>
          <p:cNvSpPr>
            <a:spLocks noGrp="1"/>
          </p:cNvSpPr>
          <p:nvPr>
            <p:ph type="sldNum" sz="quarter" idx="10"/>
          </p:nvPr>
        </p:nvSpPr>
        <p:spPr/>
        <p:txBody>
          <a:bodyPr/>
          <a:lstStyle/>
          <a:p>
            <a:fld id="{6E47C2EA-18D3-4BA4-BD75-7775479E9772}" type="slidenum">
              <a:rPr lang="en-US" smtClean="0"/>
              <a:t>7</a:t>
            </a:fld>
            <a:endParaRPr lang="en-US"/>
          </a:p>
        </p:txBody>
      </p:sp>
    </p:spTree>
    <p:extLst>
      <p:ext uri="{BB962C8B-B14F-4D97-AF65-F5344CB8AC3E}">
        <p14:creationId xmlns:p14="http://schemas.microsoft.com/office/powerpoint/2010/main" val="2036006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large bucket we want to talk about is changes to the Affordable Care Act. After many failed attempts at the wholescale repeal of the ACA, Congress did manage to repeal the ACA mandate that all individuals have health insurance in larger tax reform law. This repeal will go into effect in 2019 and 13 million fewer people are expected to have insurance over the next ten years. The mandate was a key tool for bring healthy consumers into the marketplaces and keeping costs down, and thus it’s repeal is expected to result in substantial premium increases for consumers buying plans on the individual market in the coming years. </a:t>
            </a:r>
          </a:p>
          <a:p>
            <a:endParaRPr lang="en-US" dirty="0"/>
          </a:p>
          <a:p>
            <a:r>
              <a:rPr lang="en-US" dirty="0"/>
              <a:t>As an aside, you should know that the Tax Cuts and Jobs Act has a provision it that we fear could disrupt your ability to fundraise and reduce the amount of charitable dollars you receive, which can be a very important revenue stream for many National Council members. The bills doubled the standard tax deduction, so </a:t>
            </a:r>
            <a:r>
              <a:rPr lang="en-US" dirty="0" err="1"/>
              <a:t>ppl</a:t>
            </a:r>
            <a:r>
              <a:rPr lang="en-US" dirty="0"/>
              <a:t> who itemized in the past are expected to now just take the standard deduction. </a:t>
            </a:r>
            <a:r>
              <a:rPr lang="en-US" sz="1200" b="0" i="0" kern="1200" dirty="0">
                <a:solidFill>
                  <a:schemeClr val="tx1"/>
                </a:solidFill>
                <a:effectLst/>
                <a:latin typeface="+mn-lt"/>
                <a:ea typeface="+mn-ea"/>
                <a:cs typeface="+mn-cs"/>
              </a:rPr>
              <a:t>With less of an incentive to itemize, charitable giving in the US to decline by up to $13.1 billion. </a:t>
            </a:r>
            <a:r>
              <a:rPr lang="en-US" dirty="0"/>
              <a:t>Start thinking through possible adjustments to your fundraising strategy knowing that tax incentive to give has been reduced. </a:t>
            </a:r>
          </a:p>
        </p:txBody>
      </p:sp>
      <p:sp>
        <p:nvSpPr>
          <p:cNvPr id="4" name="Slide Number Placeholder 3"/>
          <p:cNvSpPr>
            <a:spLocks noGrp="1"/>
          </p:cNvSpPr>
          <p:nvPr>
            <p:ph type="sldNum" sz="quarter" idx="10"/>
          </p:nvPr>
        </p:nvSpPr>
        <p:spPr/>
        <p:txBody>
          <a:bodyPr/>
          <a:lstStyle/>
          <a:p>
            <a:fld id="{6E47C2EA-18D3-4BA4-BD75-7775479E9772}" type="slidenum">
              <a:rPr lang="en-US" smtClean="0"/>
              <a:t>8</a:t>
            </a:fld>
            <a:endParaRPr lang="en-US"/>
          </a:p>
        </p:txBody>
      </p:sp>
    </p:spTree>
    <p:extLst>
      <p:ext uri="{BB962C8B-B14F-4D97-AF65-F5344CB8AC3E}">
        <p14:creationId xmlns:p14="http://schemas.microsoft.com/office/powerpoint/2010/main" val="1792733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NARRATIVE | LESS WORDY </a:t>
            </a:r>
          </a:p>
          <a:p>
            <a:endParaRPr lang="en-US" dirty="0"/>
          </a:p>
          <a:p>
            <a:r>
              <a:rPr lang="en-US" dirty="0"/>
              <a:t>Meanwhile, at the White House, the Trump Administration has finalized two rules: one to loosen the ACA’s EHB requirement and one to allow for greater use of association health plans.</a:t>
            </a:r>
          </a:p>
          <a:p>
            <a:endParaRPr lang="en-US" dirty="0"/>
          </a:p>
          <a:p>
            <a:r>
              <a:rPr lang="en-US" dirty="0"/>
              <a:t>The EHBs mandated that 10 benefit categories be covered in plans sold on the individual and small group markets; mental health and substance use disorder services are one of those categories. The new rule will dramatically change the way states can select their Essential Health Benefits by allowing states to choose plans (and benefit categories) from other states, or to create a new benefit plan from scratch. While the rule was pending, the National Council came out strongly against this new EHB selection process as it will likely lead to a race to the bottom across states, encouraging states to pursue less generous and more narrow benefit designs that will increasingly harm and discriminate against consumers facing mental illness and/or substance use disorders. </a:t>
            </a:r>
          </a:p>
          <a:p>
            <a:endParaRPr lang="en-US" dirty="0"/>
          </a:p>
          <a:p>
            <a:r>
              <a:rPr lang="en-US" dirty="0"/>
              <a:t>The Department of Labor’s (DOL) final rule would expand association health plans (AHPs), also known as Small Business Health Plans, to small employers, sole proprietors, self-employed individuals and their families. These groups can band together based on profession or geographic area to form a single group to purchase insurance. The association health plans are exempt from ACA consumer protections including the EHB, protections for people with pre-existing conditions and MH/SUD parity. </a:t>
            </a:r>
          </a:p>
          <a:p>
            <a:endParaRPr lang="en-US" dirty="0"/>
          </a:p>
          <a:p>
            <a:r>
              <a:rPr lang="en-US" dirty="0"/>
              <a:t>Overall with these moves we’re seeing a return to the kind of bare-bones health plans that were common pre-ACA. The National Council has spoken out against these efforts b/c they will not provide the coverage individuals with behavioral health conditions need and will increase out-of-pocket costs for consumers. </a:t>
            </a:r>
          </a:p>
          <a:p>
            <a:endParaRPr lang="en-US" dirty="0"/>
          </a:p>
          <a:p>
            <a:r>
              <a:rPr lang="en-US" dirty="0"/>
              <a:t>We fully expect a regulation on STHPs. With that rule, we fully believe will see the full erosion of covered benefits, denials for coverage, and a complete lack of coverage for acute events like suicide or injury resulting from alcohol or drug use. </a:t>
            </a:r>
            <a:r>
              <a:rPr lang="en-US" sz="1200" b="0" i="0" kern="1200" dirty="0">
                <a:solidFill>
                  <a:schemeClr val="tx1"/>
                </a:solidFill>
                <a:effectLst/>
                <a:latin typeface="+mn-lt"/>
                <a:ea typeface="+mn-ea"/>
                <a:cs typeface="+mn-cs"/>
              </a:rPr>
              <a:t>The National Council, Families USA and NAMI partnered to release a </a:t>
            </a:r>
            <a:r>
              <a:rPr lang="en-US" sz="1200" b="0" i="0" u="none" strike="noStrike" kern="1200" dirty="0">
                <a:solidFill>
                  <a:schemeClr val="tx1"/>
                </a:solidFill>
                <a:effectLst/>
                <a:latin typeface="+mn-lt"/>
                <a:ea typeface="+mn-ea"/>
                <a:cs typeface="+mn-cs"/>
                <a:hlinkClick r:id="rId3"/>
              </a:rPr>
              <a:t>fact sheet</a:t>
            </a:r>
            <a:r>
              <a:rPr lang="en-US" sz="1200" b="0" i="0" kern="1200" dirty="0">
                <a:solidFill>
                  <a:schemeClr val="tx1"/>
                </a:solidFill>
                <a:effectLst/>
                <a:latin typeface="+mn-lt"/>
                <a:ea typeface="+mn-ea"/>
                <a:cs typeface="+mn-cs"/>
              </a:rPr>
              <a:t> highlighting these plans’ lack of coverage for critical mental health and SUD benefits.</a:t>
            </a:r>
          </a:p>
          <a:p>
            <a:endParaRPr lang="en-US" dirty="0"/>
          </a:p>
          <a:p>
            <a:r>
              <a:rPr lang="en-US" dirty="0"/>
              <a:t>Not only are a lot of changes on the private market, but to Medicaid as well. </a:t>
            </a:r>
          </a:p>
        </p:txBody>
      </p:sp>
      <p:sp>
        <p:nvSpPr>
          <p:cNvPr id="4" name="Slide Number Placeholder 3"/>
          <p:cNvSpPr>
            <a:spLocks noGrp="1"/>
          </p:cNvSpPr>
          <p:nvPr>
            <p:ph type="sldNum" sz="quarter" idx="10"/>
          </p:nvPr>
        </p:nvSpPr>
        <p:spPr/>
        <p:txBody>
          <a:bodyPr/>
          <a:lstStyle/>
          <a:p>
            <a:fld id="{6E47C2EA-18D3-4BA4-BD75-7775479E9772}" type="slidenum">
              <a:rPr lang="en-US" smtClean="0"/>
              <a:t>9</a:t>
            </a:fld>
            <a:endParaRPr lang="en-US"/>
          </a:p>
        </p:txBody>
      </p:sp>
    </p:spTree>
    <p:extLst>
      <p:ext uri="{BB962C8B-B14F-4D97-AF65-F5344CB8AC3E}">
        <p14:creationId xmlns:p14="http://schemas.microsoft.com/office/powerpoint/2010/main" val="2565671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driving philosophy of Trump’s health team has been increasing state flexibility in designing and administering their Medicaid programs. Unfortunately, this flexibility has mostly been used to promote strategies to reduce Medicaid enrollment and rollback spending. </a:t>
            </a:r>
          </a:p>
        </p:txBody>
      </p:sp>
      <p:sp>
        <p:nvSpPr>
          <p:cNvPr id="4" name="Slide Number Placeholder 3"/>
          <p:cNvSpPr>
            <a:spLocks noGrp="1"/>
          </p:cNvSpPr>
          <p:nvPr>
            <p:ph type="sldNum" sz="quarter" idx="10"/>
          </p:nvPr>
        </p:nvSpPr>
        <p:spPr/>
        <p:txBody>
          <a:bodyPr/>
          <a:lstStyle/>
          <a:p>
            <a:fld id="{6E47C2EA-18D3-4BA4-BD75-7775479E9772}" type="slidenum">
              <a:rPr lang="en-US" smtClean="0"/>
              <a:t>10</a:t>
            </a:fld>
            <a:endParaRPr lang="en-US"/>
          </a:p>
        </p:txBody>
      </p:sp>
    </p:spTree>
    <p:extLst>
      <p:ext uri="{BB962C8B-B14F-4D97-AF65-F5344CB8AC3E}">
        <p14:creationId xmlns:p14="http://schemas.microsoft.com/office/powerpoint/2010/main" val="1340727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new restrictions we’re seeing are coming in the form of Medicaid waivers with work requirements are the big trend in waivers right now. Kentucky was the first state to receive approval for work requirements, however it’s waiver approval was overturned in court. We’ll dive into that decision in a moment. </a:t>
            </a:r>
          </a:p>
          <a:p>
            <a:endParaRPr lang="en-US" dirty="0"/>
          </a:p>
          <a:p>
            <a:r>
              <a:rPr lang="en-US" dirty="0"/>
              <a:t>Other waivers proposals cover…list rest of list</a:t>
            </a:r>
          </a:p>
          <a:p>
            <a:endParaRPr lang="en-US" dirty="0"/>
          </a:p>
          <a:p>
            <a:endParaRPr lang="en-US" dirty="0"/>
          </a:p>
        </p:txBody>
      </p:sp>
      <p:sp>
        <p:nvSpPr>
          <p:cNvPr id="4" name="Slide Number Placeholder 3"/>
          <p:cNvSpPr>
            <a:spLocks noGrp="1"/>
          </p:cNvSpPr>
          <p:nvPr>
            <p:ph type="sldNum" sz="quarter" idx="10"/>
          </p:nvPr>
        </p:nvSpPr>
        <p:spPr/>
        <p:txBody>
          <a:bodyPr/>
          <a:lstStyle/>
          <a:p>
            <a:pPr defTabSz="933237">
              <a:defRPr/>
            </a:pPr>
            <a:fld id="{8EEFF6A7-8F69-4A1B-9909-A4C9AF0657A3}" type="slidenum">
              <a:rPr lang="en-US">
                <a:solidFill>
                  <a:prstClr val="black"/>
                </a:solidFill>
                <a:latin typeface="Calibri" panose="020F0502020204030204"/>
              </a:rPr>
              <a:pPr defTabSz="93323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1736768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lot of states are carving out exemption categories for additional requirements for “disabled and/or medically frail populations”, but it really not clear if individuals with mental illness and substance use disorders will be captured in those categories.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even in the instances that they are, we have grave concerns that b/c possible cognitive impairment or other barriers, individuals many not be fill the paperwork required to claim an exemption. </a:t>
            </a:r>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12</a:t>
            </a:fld>
            <a:endParaRPr lang="en-US"/>
          </a:p>
        </p:txBody>
      </p:sp>
    </p:spTree>
    <p:extLst>
      <p:ext uri="{BB962C8B-B14F-4D97-AF65-F5344CB8AC3E}">
        <p14:creationId xmlns:p14="http://schemas.microsoft.com/office/powerpoint/2010/main" val="2826423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 in November, CMS offered states guidance on enacting Medicaid work requirements through 1115 waivers. Under prior administrations, waivers to require Medicaid enrollees to work a specific number of hours to maintain health coverage were never approved. </a:t>
            </a:r>
          </a:p>
          <a:p>
            <a:endParaRPr lang="en-US" dirty="0"/>
          </a:p>
          <a:p>
            <a:r>
              <a:rPr lang="en-US" dirty="0"/>
              <a:t>Four have enacted work requirements. Seven more are pending—however, we expect those decisions to be placed on hold for the moment while CMS evaluates the KY court decision. </a:t>
            </a:r>
          </a:p>
          <a:p>
            <a:endParaRPr lang="en-US" dirty="0"/>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13</a:t>
            </a:fld>
            <a:endParaRPr lang="en-US"/>
          </a:p>
        </p:txBody>
      </p:sp>
    </p:spTree>
    <p:extLst>
      <p:ext uri="{BB962C8B-B14F-4D97-AF65-F5344CB8AC3E}">
        <p14:creationId xmlns:p14="http://schemas.microsoft.com/office/powerpoint/2010/main" val="3350437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 WORDY on slide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29</a:t>
            </a:r>
            <a:r>
              <a:rPr lang="en-US" baseline="30000" dirty="0"/>
              <a:t>th </a:t>
            </a:r>
            <a:r>
              <a:rPr lang="en-US" dirty="0"/>
              <a:t>Judge James </a:t>
            </a:r>
            <a:r>
              <a:rPr lang="en-US" dirty="0" err="1"/>
              <a:t>Boasberg</a:t>
            </a:r>
            <a:r>
              <a:rPr lang="en-US" dirty="0"/>
              <a:t> overturns CMS’ approval of KY waiver saying the state did not address how coverage would be impacted or adequately respond to the overwhelming number of comments opposed.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decision did not overturn work requirements outright, which is bad news b/c that means the decision did not invalidate the other states that received approval. But it was not b/c he approved of work requirement, he was just able to overturn CMS’ decision on more narrow ground about the state’s process in creating the waiver.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good news for other states though is it sets a couple important legal precedents.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steps: CMS plans to revisit and possibly revise waiver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14</a:t>
            </a:fld>
            <a:endParaRPr lang="en-US"/>
          </a:p>
        </p:txBody>
      </p:sp>
    </p:spTree>
    <p:extLst>
      <p:ext uri="{BB962C8B-B14F-4D97-AF65-F5344CB8AC3E}">
        <p14:creationId xmlns:p14="http://schemas.microsoft.com/office/powerpoint/2010/main" val="1419236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Election years usually do not see much legislative action, however, one area that has the potential to make it through a lame-duck Congress in opioid-related bills.</a:t>
            </a:r>
          </a:p>
          <a:p>
            <a:endParaRPr lang="en-US" dirty="0"/>
          </a:p>
          <a:p>
            <a:r>
              <a:rPr lang="en-US" dirty="0"/>
              <a:t>Since the spring, the House and Senate have been working on separate, wide-ranging opioid packages. The House has passed it’s passage, while the Senate is still working many measures through committee. </a:t>
            </a:r>
          </a:p>
          <a:p>
            <a:endParaRPr lang="en-US" dirty="0"/>
          </a:p>
          <a:p>
            <a:r>
              <a:rPr lang="en-US" dirty="0"/>
              <a:t>The original goal of both chambers was to have a package ready for the President’s signature by Labor Day, but that timeline is very likely to slip. </a:t>
            </a:r>
          </a:p>
          <a:p>
            <a:endParaRPr lang="en-US" dirty="0"/>
          </a:p>
          <a:p>
            <a:r>
              <a:rPr lang="en-US" dirty="0"/>
              <a:t>We’re really to happy to see the attention on opioid addiction, but we no that’s not the whole story. We know that like what you see in Oregon, deaths from other substance are also rising. So in our response to this epidemic, we need to more to ensure that funds are also supporting a wide-range of treatment options, not services and supports that are specific to opioid use disorders. </a:t>
            </a:r>
          </a:p>
        </p:txBody>
      </p:sp>
      <p:sp>
        <p:nvSpPr>
          <p:cNvPr id="4" name="Slide Number Placeholder 3"/>
          <p:cNvSpPr>
            <a:spLocks noGrp="1"/>
          </p:cNvSpPr>
          <p:nvPr>
            <p:ph type="sldNum" sz="quarter" idx="10"/>
          </p:nvPr>
        </p:nvSpPr>
        <p:spPr/>
        <p:txBody>
          <a:bodyPr/>
          <a:lstStyle/>
          <a:p>
            <a:fld id="{6E47C2EA-18D3-4BA4-BD75-7775479E9772}" type="slidenum">
              <a:rPr lang="en-US" smtClean="0"/>
              <a:t>15</a:t>
            </a:fld>
            <a:endParaRPr lang="en-US"/>
          </a:p>
        </p:txBody>
      </p:sp>
    </p:spTree>
    <p:extLst>
      <p:ext uri="{BB962C8B-B14F-4D97-AF65-F5344CB8AC3E}">
        <p14:creationId xmlns:p14="http://schemas.microsoft.com/office/powerpoint/2010/main" val="126927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r>
              <a:rPr lang="en-US" b="1" i="0" u="none" strike="noStrike" dirty="0">
                <a:solidFill>
                  <a:schemeClr val="tx1"/>
                </a:solidFill>
                <a:effectLst/>
                <a:latin typeface="Open Sans Bold"/>
                <a:hlinkClick r:id="rId3"/>
              </a:rPr>
              <a:t>Let’s Talk about what’s in these packages, the House has rolled up most of their bills into H.R. 6, which contains provisions to..</a:t>
            </a:r>
          </a:p>
          <a:p>
            <a:pPr algn="l" fontAlgn="base">
              <a:buFont typeface="Arial" panose="020B0604020202020204" pitchFamily="34" charset="0"/>
              <a:buChar char="•"/>
            </a:pPr>
            <a:endParaRPr lang="en-US" b="0" i="0" u="none" strike="noStrike" dirty="0">
              <a:solidFill>
                <a:srgbClr val="0E72B9"/>
              </a:solidFill>
              <a:effectLst/>
              <a:latin typeface="Open Sans Bold"/>
              <a:hlinkClick r:id="rId3"/>
            </a:endParaRPr>
          </a:p>
          <a:p>
            <a:pPr algn="l" fontAlgn="base">
              <a:buFont typeface="Arial" panose="020B0604020202020204" pitchFamily="34" charset="0"/>
              <a:buChar char="•"/>
            </a:pPr>
            <a:r>
              <a:rPr lang="en-US" b="0" i="0" u="none" strike="noStrike" dirty="0">
                <a:solidFill>
                  <a:srgbClr val="0E72B9"/>
                </a:solidFill>
                <a:effectLst/>
                <a:latin typeface="Open Sans Bold"/>
                <a:hlinkClick r:id="rId3"/>
              </a:rPr>
              <a:t>The Special Registration for Telemedicine Clarification Act (H.R. 5483)</a:t>
            </a:r>
            <a:r>
              <a:rPr lang="en-US" b="0" i="0" dirty="0">
                <a:solidFill>
                  <a:srgbClr val="777777"/>
                </a:solidFill>
                <a:effectLst/>
                <a:latin typeface="inherit"/>
              </a:rPr>
              <a:t>: Requires the Drug Enforcement Agency (DEA) to establish a special registration process for certain providers that wish to prescribe controlled substances via telemedicine. </a:t>
            </a:r>
            <a:r>
              <a:rPr lang="en-US" b="0" i="0" dirty="0">
                <a:solidFill>
                  <a:srgbClr val="777777"/>
                </a:solidFill>
                <a:effectLst/>
                <a:highlight>
                  <a:srgbClr val="FFFF00"/>
                </a:highlight>
                <a:latin typeface="inherit"/>
              </a:rPr>
              <a:t>This would remove barriers to accessing medication-assisted treatment for opioid use disorders in rural and frontier areas, and is a direct result of </a:t>
            </a:r>
            <a:r>
              <a:rPr lang="en-US" b="0" i="0" u="none" strike="noStrike" dirty="0">
                <a:solidFill>
                  <a:srgbClr val="0E72B9"/>
                </a:solidFill>
                <a:effectLst/>
                <a:highlight>
                  <a:srgbClr val="FFFF00"/>
                </a:highlight>
                <a:latin typeface="Open Sans Bold"/>
                <a:hlinkClick r:id="rId4"/>
              </a:rPr>
              <a:t>National Council advocacy efforts</a:t>
            </a:r>
            <a:r>
              <a:rPr lang="en-US" b="0" i="0" dirty="0">
                <a:solidFill>
                  <a:srgbClr val="777777"/>
                </a:solidFill>
                <a:effectLst/>
                <a:highlight>
                  <a:srgbClr val="FFFF00"/>
                </a:highlight>
                <a:latin typeface="inherit"/>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dirty="0">
                <a:solidFill>
                  <a:srgbClr val="0E72B9"/>
                </a:solidFill>
                <a:effectLst/>
                <a:latin typeface="Open Sans Bold"/>
                <a:hlinkClick r:id="rId5"/>
              </a:rPr>
              <a:t>Ensuring Access to Quality Sober Living Act (H.R.4684)</a:t>
            </a:r>
            <a:r>
              <a:rPr lang="en-US" b="0" i="0" dirty="0">
                <a:solidFill>
                  <a:srgbClr val="777777"/>
                </a:solidFill>
                <a:effectLst/>
                <a:latin typeface="inherit"/>
              </a:rPr>
              <a:t>: Requires the Substance Abuse and Mental Health Services Administration (SAMHSA) to identify and disseminate recovery housing best practices, such as the National Alliance for Recovery Residence’s (NARR) quality standards, to the states and provide them with technical assistance to adopt the standards. The bill aligns closely with the recommendations of the </a:t>
            </a:r>
            <a:r>
              <a:rPr lang="en-US" b="0" i="0" u="none" strike="noStrike" dirty="0">
                <a:solidFill>
                  <a:srgbClr val="0E72B9"/>
                </a:solidFill>
                <a:effectLst/>
                <a:latin typeface="Open Sans Bold"/>
                <a:hlinkClick r:id="rId6"/>
              </a:rPr>
              <a:t>National Council’s State Policy Guide for Supporting Recovery Housing.</a:t>
            </a:r>
            <a:endParaRPr lang="en-US" b="0" i="0" dirty="0">
              <a:solidFill>
                <a:srgbClr val="777777"/>
              </a:solidFill>
              <a:effectLst/>
              <a:latin typeface="inherit"/>
            </a:endParaRPr>
          </a:p>
          <a:p>
            <a:pPr algn="l" fontAlgn="base">
              <a:buFont typeface="Arial" panose="020B0604020202020204" pitchFamily="34" charset="0"/>
              <a:buChar char="•"/>
            </a:pPr>
            <a:r>
              <a:rPr lang="en-US" b="0" i="0" u="none" strike="noStrike" dirty="0">
                <a:solidFill>
                  <a:srgbClr val="0E72B9"/>
                </a:solidFill>
                <a:effectLst/>
                <a:latin typeface="Open Sans Bold"/>
                <a:hlinkClick r:id="rId7"/>
              </a:rPr>
              <a:t>The Substance Use Disorder Workforce Loan Repayment Act (H.R. 5102)</a:t>
            </a:r>
            <a:r>
              <a:rPr lang="en-US" b="0" i="0" dirty="0">
                <a:solidFill>
                  <a:srgbClr val="777777"/>
                </a:solidFill>
                <a:effectLst/>
                <a:latin typeface="inherit"/>
              </a:rPr>
              <a:t>: This bill would create a program to help addiction treatment professionals repay student loans, adding incentives for students to pursue these professions and ultimately increasing timely access to treatment for individuals living with addiction. This legislation was introduced as a result of education and advocacy by the National Council and the Association for Behavioral Health in Massachusetts.</a:t>
            </a:r>
          </a:p>
          <a:p>
            <a:pPr algn="l" fontAlgn="base">
              <a:buFont typeface="Arial" panose="020B0604020202020204" pitchFamily="34" charset="0"/>
              <a:buChar char="•"/>
            </a:pPr>
            <a:r>
              <a:rPr lang="en-US" b="0" i="0" u="none" strike="noStrike" dirty="0">
                <a:solidFill>
                  <a:srgbClr val="0E72B9"/>
                </a:solidFill>
                <a:effectLst/>
                <a:latin typeface="Open Sans Bold"/>
                <a:hlinkClick r:id="rId8"/>
              </a:rPr>
              <a:t>Improving Access to Behavioral Health Information Technology Act (H.R. 3331)</a:t>
            </a:r>
            <a:r>
              <a:rPr lang="en-US" b="0" i="0" dirty="0">
                <a:solidFill>
                  <a:srgbClr val="777777"/>
                </a:solidFill>
                <a:effectLst/>
                <a:latin typeface="inherit"/>
              </a:rPr>
              <a:t>: Incentivizes behavioral health providers to adopt electronic health records (EHRs). Behavioral health providers have adopted EHRs more slowly than physical health providers as they have traditionally not had the resources needed to implement the technology. A companion bill passed the Senate in May. </a:t>
            </a:r>
            <a:r>
              <a:rPr lang="en-US" b="0" i="0" u="none" strike="noStrike" dirty="0">
                <a:solidFill>
                  <a:srgbClr val="0E72B9"/>
                </a:solidFill>
                <a:effectLst/>
                <a:latin typeface="Open Sans Bold"/>
                <a:hlinkClick r:id="rId9"/>
              </a:rPr>
              <a:t>Read Linda Rosenberg, President &amp; CEO of the National Council’s endorsement of the bill here</a:t>
            </a:r>
            <a:r>
              <a:rPr lang="en-US" b="0" i="0" dirty="0">
                <a:solidFill>
                  <a:srgbClr val="777777"/>
                </a:solidFill>
                <a:effectLst/>
                <a:latin typeface="inherit"/>
              </a:rPr>
              <a:t>.</a:t>
            </a:r>
          </a:p>
          <a:p>
            <a:pPr algn="l" fontAlgn="base">
              <a:buFont typeface="Arial" panose="020B0604020202020204" pitchFamily="34" charset="0"/>
              <a:buChar char="•"/>
            </a:pPr>
            <a:r>
              <a:rPr lang="en-US" b="0" i="0" u="none" strike="noStrike" dirty="0">
                <a:solidFill>
                  <a:srgbClr val="0E72B9"/>
                </a:solidFill>
                <a:effectLst/>
                <a:latin typeface="Open Sans Bold"/>
              </a:rPr>
              <a:t>Makes permanent expansions in buprenorphine prescribing, including the ability for physicians to prescribe up for up to 275 patients and to allow for nurse practitioners and physicians assistants to prescribe. </a:t>
            </a:r>
            <a:endParaRPr lang="en-US" b="0" i="0" dirty="0">
              <a:solidFill>
                <a:srgbClr val="777777"/>
              </a:solidFill>
              <a:effectLst/>
              <a:latin typeface="inherit"/>
            </a:endParaRPr>
          </a:p>
          <a:p>
            <a:pPr algn="l" fontAlgn="base">
              <a:buFont typeface="Arial" panose="020B0604020202020204" pitchFamily="34" charset="0"/>
              <a:buChar char="•"/>
            </a:pPr>
            <a:r>
              <a:rPr lang="en-US" b="0" i="0" u="none" strike="noStrike" dirty="0">
                <a:solidFill>
                  <a:srgbClr val="0E72B9"/>
                </a:solidFill>
                <a:effectLst/>
                <a:latin typeface="Open Sans Bold"/>
                <a:hlinkClick r:id="rId10"/>
              </a:rPr>
              <a:t>The CHIP Mental Health Parity Act (H.R. 3192)</a:t>
            </a:r>
            <a:r>
              <a:rPr lang="en-US" b="0" i="0" dirty="0">
                <a:solidFill>
                  <a:srgbClr val="777777"/>
                </a:solidFill>
                <a:effectLst/>
                <a:latin typeface="inherit"/>
              </a:rPr>
              <a:t>: Requires states to cover mental health and addiction treatment for pregnant women and children under the Children’s Health Insurance Program (CHIP). The measure ensures that the program covers behavioral health services at parity with physical health services and in a culturally and linguistically sensitive manner.</a:t>
            </a:r>
          </a:p>
          <a:p>
            <a:pPr algn="l" fontAlgn="base">
              <a:buFont typeface="Arial" panose="020B0604020202020204" pitchFamily="34" charset="0"/>
              <a:buChar char="•"/>
            </a:pPr>
            <a:endParaRPr lang="en-US" b="0" i="0" dirty="0">
              <a:solidFill>
                <a:srgbClr val="777777"/>
              </a:solidFill>
              <a:effectLst/>
              <a:latin typeface="inherit"/>
            </a:endParaRPr>
          </a:p>
          <a:p>
            <a:pPr algn="l" fontAlgn="base">
              <a:buFont typeface="Arial" panose="020B0604020202020204" pitchFamily="34" charset="0"/>
              <a:buNone/>
            </a:pPr>
            <a:r>
              <a:rPr lang="en-US" b="1" i="0" dirty="0">
                <a:solidFill>
                  <a:srgbClr val="777777"/>
                </a:solidFill>
                <a:effectLst/>
                <a:latin typeface="inherit"/>
              </a:rPr>
              <a:t>!!!!A number of these provisions came directly from the National Council and National Council members, and so we’re thrilled to see them included.!!!! </a:t>
            </a:r>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16</a:t>
            </a:fld>
            <a:endParaRPr lang="en-US"/>
          </a:p>
        </p:txBody>
      </p:sp>
    </p:spTree>
    <p:extLst>
      <p:ext uri="{BB962C8B-B14F-4D97-AF65-F5344CB8AC3E}">
        <p14:creationId xmlns:p14="http://schemas.microsoft.com/office/powerpoint/2010/main" val="193329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While the opioid packages largest consistent of bipartisan, noncontroversial measures, two bills have generate debate.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 </a:t>
            </a:r>
            <a:r>
              <a:rPr lang="en-US" sz="1200" b="0" i="0" u="none" strike="noStrike" kern="1200" dirty="0">
                <a:solidFill>
                  <a:schemeClr val="tx1"/>
                </a:solidFill>
                <a:effectLst/>
                <a:latin typeface="+mn-lt"/>
                <a:ea typeface="+mn-ea"/>
                <a:cs typeface="+mn-cs"/>
                <a:hlinkClick r:id="rId3"/>
              </a:rPr>
              <a:t>IMD CARE Act (H.R. 5797</a:t>
            </a:r>
            <a:r>
              <a:rPr lang="en-US" sz="1200" b="0" i="0" kern="1200" dirty="0">
                <a:solidFill>
                  <a:schemeClr val="tx1"/>
                </a:solidFill>
                <a:effectLst/>
                <a:latin typeface="+mn-lt"/>
                <a:ea typeface="+mn-ea"/>
                <a:cs typeface="+mn-cs"/>
              </a:rPr>
              <a:t>) lifts what is known as the “</a:t>
            </a:r>
            <a:r>
              <a:rPr lang="en-US" sz="1200" b="0" i="0" u="none" strike="noStrike" kern="1200" dirty="0">
                <a:solidFill>
                  <a:schemeClr val="tx1"/>
                </a:solidFill>
                <a:effectLst/>
                <a:latin typeface="+mn-lt"/>
                <a:ea typeface="+mn-ea"/>
                <a:cs typeface="+mn-cs"/>
                <a:hlinkClick r:id="rId4"/>
              </a:rPr>
              <a:t>IMD exclusion</a:t>
            </a:r>
            <a:r>
              <a:rPr lang="en-US" sz="1200" b="0" i="0" kern="1200" dirty="0">
                <a:solidFill>
                  <a:schemeClr val="tx1"/>
                </a:solidFill>
                <a:effectLst/>
                <a:latin typeface="+mn-lt"/>
                <a:ea typeface="+mn-ea"/>
                <a:cs typeface="+mn-cs"/>
              </a:rPr>
              <a:t>,” to provide Medicaid payments for in-patient opioid addiction treatment for individuals for up to 30 days in certain facilities. The National Council has long supported lifting the IMD exclusion, but the bill’s exclusive focus on individuals with opioid addiction raises concerns about accessibility of services for individuals living with addiction to other substances. Moreover, a continued lack of investment in community-based care could hinder individuals’ progress toward recovery if they are unable to access timely, high-quality outpatient services upon leaving residential care. We’re also very concerned about seeing up a treatment structure that would service only one type of substance use disorder. </a:t>
            </a:r>
          </a:p>
          <a:p>
            <a:pPr fontAlgn="base"/>
            <a:endParaRPr lang="en-US" sz="1200" b="0" i="0"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hlinkClick r:id="rId5"/>
              </a:rPr>
              <a:t>Overdose Prevention and Patient Safety Act (H.R. 6082)</a:t>
            </a:r>
            <a:r>
              <a:rPr lang="en-US" sz="1200" b="0" i="0" u="none" strike="noStrike" kern="1200" dirty="0">
                <a:solidFill>
                  <a:schemeClr val="tx1"/>
                </a:solidFill>
                <a:effectLst/>
                <a:latin typeface="+mn-lt"/>
                <a:ea typeface="+mn-ea"/>
                <a:cs typeface="+mn-cs"/>
              </a:rPr>
              <a:t> would align 42 CFR Part 2 with HIPAA.</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So far these have not been included in the Senate package so its not clear if they will be addressed. </a:t>
            </a:r>
          </a:p>
        </p:txBody>
      </p:sp>
      <p:sp>
        <p:nvSpPr>
          <p:cNvPr id="4" name="Slide Number Placeholder 3"/>
          <p:cNvSpPr>
            <a:spLocks noGrp="1"/>
          </p:cNvSpPr>
          <p:nvPr>
            <p:ph type="sldNum" sz="quarter" idx="10"/>
          </p:nvPr>
        </p:nvSpPr>
        <p:spPr/>
        <p:txBody>
          <a:bodyPr/>
          <a:lstStyle/>
          <a:p>
            <a:fld id="{6E47C2EA-18D3-4BA4-BD75-7775479E9772}" type="slidenum">
              <a:rPr lang="en-US" smtClean="0"/>
              <a:t>17</a:t>
            </a:fld>
            <a:endParaRPr lang="en-US"/>
          </a:p>
        </p:txBody>
      </p:sp>
    </p:spTree>
    <p:extLst>
      <p:ext uri="{BB962C8B-B14F-4D97-AF65-F5344CB8AC3E}">
        <p14:creationId xmlns:p14="http://schemas.microsoft.com/office/powerpoint/2010/main" val="1494019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same initiatives, with a </a:t>
            </a:r>
            <a:r>
              <a:rPr lang="en-US" b="1" dirty="0"/>
              <a:t>slightly different approach </a:t>
            </a:r>
            <a:r>
              <a:rPr lang="en-US" dirty="0"/>
              <a:t>to supporting the SUD workforce:</a:t>
            </a:r>
          </a:p>
          <a:p>
            <a:endParaRPr lang="en-US" dirty="0"/>
          </a:p>
          <a:p>
            <a:pPr fontAlgn="base"/>
            <a:r>
              <a:rPr lang="en-US" sz="1200" b="0" i="0" kern="1200" dirty="0">
                <a:solidFill>
                  <a:schemeClr val="tx1"/>
                </a:solidFill>
                <a:effectLst/>
                <a:latin typeface="+mn-lt"/>
                <a:ea typeface="+mn-ea"/>
                <a:cs typeface="+mn-cs"/>
              </a:rPr>
              <a:t>Promotes the Substance Use Disorder Treatment Workforce: By adding substance use disorder (SUD) providers to the list of providers eligible for loan repayment through the National Health Service Corps, the bill would increase access to care for individuals living with SUD.</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Bill would also reauthorize Opioid STR fund which expires this year and provides funding for NIH to develop new pain and addiction treatments</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A reminder about timeline -- Both chambers had hoped to have an opioid package to the President’s desk before they break for August recess, but that likely won’t happen. So we’re hoping to see them come back after August and after the election to finish their work.  </a:t>
            </a:r>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18</a:t>
            </a:fld>
            <a:endParaRPr lang="en-US"/>
          </a:p>
        </p:txBody>
      </p:sp>
    </p:spTree>
    <p:extLst>
      <p:ext uri="{BB962C8B-B14F-4D97-AF65-F5344CB8AC3E}">
        <p14:creationId xmlns:p14="http://schemas.microsoft.com/office/powerpoint/2010/main" val="2114922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bills spend money—we’re not going to address the many gaps in continuum of care without meaningful and long-term investment. </a:t>
            </a:r>
          </a:p>
          <a:p>
            <a:endParaRPr lang="en-US" dirty="0"/>
          </a:p>
          <a:p>
            <a:r>
              <a:rPr lang="en-US" dirty="0"/>
              <a:t>Opioid-specific response, where we no from the data the response should be broader to better address addiction as a whole</a:t>
            </a:r>
          </a:p>
          <a:p>
            <a:endParaRPr lang="en-US" dirty="0"/>
          </a:p>
          <a:p>
            <a:r>
              <a:rPr lang="en-US" dirty="0"/>
              <a:t>And grants are time-limited, not sustainable in the longer term and will only be received by certain communities. </a:t>
            </a:r>
          </a:p>
          <a:p>
            <a:endParaRPr lang="en-US" dirty="0"/>
          </a:p>
          <a:p>
            <a:r>
              <a:rPr lang="en-US" dirty="0"/>
              <a:t>At this point in the presentation, I’m want turn it over to Becca to talk about how we might achieve some of the more robust and sustainable solutions we want to see.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19</a:t>
            </a:fld>
            <a:endParaRPr lang="en-US"/>
          </a:p>
        </p:txBody>
      </p:sp>
    </p:spTree>
    <p:extLst>
      <p:ext uri="{BB962C8B-B14F-4D97-AF65-F5344CB8AC3E}">
        <p14:creationId xmlns:p14="http://schemas.microsoft.com/office/powerpoint/2010/main" val="3684170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ACBC5B10-1896-4066-B9AE-6E1BFD25E3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9E871320-3CF5-4515-9B8F-7F74342A8C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8916" name="Slide Number Placeholder 3">
            <a:extLst>
              <a:ext uri="{FF2B5EF4-FFF2-40B4-BE49-F238E27FC236}">
                <a16:creationId xmlns:a16="http://schemas.microsoft.com/office/drawing/2014/main" id="{5E5FAE8E-E89B-4140-AA54-CB6210B8AB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58255" indent="-291636">
              <a:defRPr>
                <a:solidFill>
                  <a:schemeClr val="tx1"/>
                </a:solidFill>
                <a:latin typeface="Calibri" panose="020F0502020204030204" pitchFamily="34" charset="0"/>
                <a:ea typeface="MS PGothic" panose="020B0600070205080204" pitchFamily="34" charset="-128"/>
              </a:defRPr>
            </a:lvl2pPr>
            <a:lvl3pPr marL="1166546" indent="-233309">
              <a:defRPr>
                <a:solidFill>
                  <a:schemeClr val="tx1"/>
                </a:solidFill>
                <a:latin typeface="Calibri" panose="020F0502020204030204" pitchFamily="34" charset="0"/>
                <a:ea typeface="MS PGothic" panose="020B0600070205080204" pitchFamily="34" charset="-128"/>
              </a:defRPr>
            </a:lvl3pPr>
            <a:lvl4pPr marL="1633164" indent="-233309">
              <a:defRPr>
                <a:solidFill>
                  <a:schemeClr val="tx1"/>
                </a:solidFill>
                <a:latin typeface="Calibri" panose="020F0502020204030204" pitchFamily="34" charset="0"/>
                <a:ea typeface="MS PGothic" panose="020B0600070205080204" pitchFamily="34" charset="-128"/>
              </a:defRPr>
            </a:lvl4pPr>
            <a:lvl5pPr marL="2099782" indent="-233309">
              <a:defRPr>
                <a:solidFill>
                  <a:schemeClr val="tx1"/>
                </a:solidFill>
                <a:latin typeface="Calibri" panose="020F0502020204030204" pitchFamily="34" charset="0"/>
                <a:ea typeface="MS PGothic" panose="020B0600070205080204" pitchFamily="34" charset="-128"/>
              </a:defRPr>
            </a:lvl5pPr>
            <a:lvl6pPr marL="2566401"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3033019"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99637"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966256"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466618" fontAlgn="base">
              <a:spcBef>
                <a:spcPct val="0"/>
              </a:spcBef>
              <a:spcAft>
                <a:spcPct val="0"/>
              </a:spcAft>
              <a:defRPr/>
            </a:pPr>
            <a:fld id="{2C29810C-F8F8-4F4E-A537-4D0E50896CBF}" type="slidenum">
              <a:rPr lang="en-US" altLang="en-US">
                <a:solidFill>
                  <a:prstClr val="black"/>
                </a:solidFill>
              </a:rPr>
              <a:pPr defTabSz="466618" fontAlgn="base">
                <a:spcBef>
                  <a:spcPct val="0"/>
                </a:spcBef>
                <a:spcAft>
                  <a:spcPct val="0"/>
                </a:spcAft>
                <a:defRPr/>
              </a:pPr>
              <a:t>21</a:t>
            </a:fld>
            <a:endParaRPr lang="en-US" altLang="en-US">
              <a:solidFill>
                <a:prstClr val="black"/>
              </a:solidFill>
            </a:endParaRPr>
          </a:p>
        </p:txBody>
      </p:sp>
    </p:spTree>
    <p:extLst>
      <p:ext uri="{BB962C8B-B14F-4D97-AF65-F5344CB8AC3E}">
        <p14:creationId xmlns:p14="http://schemas.microsoft.com/office/powerpoint/2010/main" val="2315415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6B00E8C9-E481-44F1-86E1-273CDFEC60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F592ED9-B8B1-4B27-A1CF-28B7570B3A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list is not exhaustive</a:t>
            </a:r>
          </a:p>
        </p:txBody>
      </p:sp>
      <p:sp>
        <p:nvSpPr>
          <p:cNvPr id="40964" name="Slide Number Placeholder 3">
            <a:extLst>
              <a:ext uri="{FF2B5EF4-FFF2-40B4-BE49-F238E27FC236}">
                <a16:creationId xmlns:a16="http://schemas.microsoft.com/office/drawing/2014/main" id="{D95CD792-5292-4366-806E-8377B71251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58255" indent="-291636">
              <a:defRPr>
                <a:solidFill>
                  <a:schemeClr val="tx1"/>
                </a:solidFill>
                <a:latin typeface="Calibri" panose="020F0502020204030204" pitchFamily="34" charset="0"/>
                <a:ea typeface="MS PGothic" panose="020B0600070205080204" pitchFamily="34" charset="-128"/>
              </a:defRPr>
            </a:lvl2pPr>
            <a:lvl3pPr marL="1166546" indent="-233309">
              <a:defRPr>
                <a:solidFill>
                  <a:schemeClr val="tx1"/>
                </a:solidFill>
                <a:latin typeface="Calibri" panose="020F0502020204030204" pitchFamily="34" charset="0"/>
                <a:ea typeface="MS PGothic" panose="020B0600070205080204" pitchFamily="34" charset="-128"/>
              </a:defRPr>
            </a:lvl3pPr>
            <a:lvl4pPr marL="1633164" indent="-233309">
              <a:defRPr>
                <a:solidFill>
                  <a:schemeClr val="tx1"/>
                </a:solidFill>
                <a:latin typeface="Calibri" panose="020F0502020204030204" pitchFamily="34" charset="0"/>
                <a:ea typeface="MS PGothic" panose="020B0600070205080204" pitchFamily="34" charset="-128"/>
              </a:defRPr>
            </a:lvl4pPr>
            <a:lvl5pPr marL="2099782" indent="-233309">
              <a:defRPr>
                <a:solidFill>
                  <a:schemeClr val="tx1"/>
                </a:solidFill>
                <a:latin typeface="Calibri" panose="020F0502020204030204" pitchFamily="34" charset="0"/>
                <a:ea typeface="MS PGothic" panose="020B0600070205080204" pitchFamily="34" charset="-128"/>
              </a:defRPr>
            </a:lvl5pPr>
            <a:lvl6pPr marL="2566401"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3033019"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99637"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966256"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466618" fontAlgn="base">
              <a:spcBef>
                <a:spcPct val="0"/>
              </a:spcBef>
              <a:spcAft>
                <a:spcPct val="0"/>
              </a:spcAft>
              <a:defRPr/>
            </a:pPr>
            <a:fld id="{BA71D1BF-D047-4EBE-A6CF-590D2F46B88B}" type="slidenum">
              <a:rPr lang="en-US" altLang="en-US">
                <a:solidFill>
                  <a:prstClr val="black"/>
                </a:solidFill>
              </a:rPr>
              <a:pPr defTabSz="466618" fontAlgn="base">
                <a:spcBef>
                  <a:spcPct val="0"/>
                </a:spcBef>
                <a:spcAft>
                  <a:spcPct val="0"/>
                </a:spcAft>
                <a:defRPr/>
              </a:pPr>
              <a:t>23</a:t>
            </a:fld>
            <a:endParaRPr lang="en-US" altLang="en-US">
              <a:solidFill>
                <a:prstClr val="black"/>
              </a:solidFill>
            </a:endParaRPr>
          </a:p>
        </p:txBody>
      </p:sp>
    </p:spTree>
    <p:extLst>
      <p:ext uri="{BB962C8B-B14F-4D97-AF65-F5344CB8AC3E}">
        <p14:creationId xmlns:p14="http://schemas.microsoft.com/office/powerpoint/2010/main" val="1500062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55B7976A-24CB-4C7D-B5BD-E05AB24A2C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A5CBF091-6C9F-4ED5-B56D-8F935270E1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3972" name="Slide Number Placeholder 3">
            <a:extLst>
              <a:ext uri="{FF2B5EF4-FFF2-40B4-BE49-F238E27FC236}">
                <a16:creationId xmlns:a16="http://schemas.microsoft.com/office/drawing/2014/main" id="{717D3C24-EE5F-49DB-A992-F10AA21729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58255" indent="-291636">
              <a:defRPr>
                <a:solidFill>
                  <a:schemeClr val="tx1"/>
                </a:solidFill>
                <a:latin typeface="Calibri" panose="020F0502020204030204" pitchFamily="34" charset="0"/>
                <a:ea typeface="MS PGothic" panose="020B0600070205080204" pitchFamily="34" charset="-128"/>
              </a:defRPr>
            </a:lvl2pPr>
            <a:lvl3pPr marL="1166546" indent="-233309">
              <a:defRPr>
                <a:solidFill>
                  <a:schemeClr val="tx1"/>
                </a:solidFill>
                <a:latin typeface="Calibri" panose="020F0502020204030204" pitchFamily="34" charset="0"/>
                <a:ea typeface="MS PGothic" panose="020B0600070205080204" pitchFamily="34" charset="-128"/>
              </a:defRPr>
            </a:lvl3pPr>
            <a:lvl4pPr marL="1633164" indent="-233309">
              <a:defRPr>
                <a:solidFill>
                  <a:schemeClr val="tx1"/>
                </a:solidFill>
                <a:latin typeface="Calibri" panose="020F0502020204030204" pitchFamily="34" charset="0"/>
                <a:ea typeface="MS PGothic" panose="020B0600070205080204" pitchFamily="34" charset="-128"/>
              </a:defRPr>
            </a:lvl4pPr>
            <a:lvl5pPr marL="2099782" indent="-233309">
              <a:defRPr>
                <a:solidFill>
                  <a:schemeClr val="tx1"/>
                </a:solidFill>
                <a:latin typeface="Calibri" panose="020F0502020204030204" pitchFamily="34" charset="0"/>
                <a:ea typeface="MS PGothic" panose="020B0600070205080204" pitchFamily="34" charset="-128"/>
              </a:defRPr>
            </a:lvl5pPr>
            <a:lvl6pPr marL="2566401"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3033019"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99637"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966256"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87E73B0-0FB9-405B-B3A3-AA320EAA88C3}" type="slidenum">
              <a:rPr lang="en-US" altLang="en-US" smtClean="0"/>
              <a:pPr/>
              <a:t>24</a:t>
            </a:fld>
            <a:endParaRPr lang="en-US" altLang="en-US"/>
          </a:p>
        </p:txBody>
      </p:sp>
    </p:spTree>
    <p:extLst>
      <p:ext uri="{BB962C8B-B14F-4D97-AF65-F5344CB8AC3E}">
        <p14:creationId xmlns:p14="http://schemas.microsoft.com/office/powerpoint/2010/main" val="158936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917E2807-20F1-4D69-913A-C4BFC33C8F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DED9EED9-2F16-4CD9-991C-7BC123C8D1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41/47 organizations </a:t>
            </a:r>
          </a:p>
        </p:txBody>
      </p:sp>
      <p:sp>
        <p:nvSpPr>
          <p:cNvPr id="87044" name="Slide Number Placeholder 3">
            <a:extLst>
              <a:ext uri="{FF2B5EF4-FFF2-40B4-BE49-F238E27FC236}">
                <a16:creationId xmlns:a16="http://schemas.microsoft.com/office/drawing/2014/main" id="{EED67C26-C165-4A39-B154-1758F251FFA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58255" indent="-291636">
              <a:defRPr>
                <a:solidFill>
                  <a:schemeClr val="tx1"/>
                </a:solidFill>
                <a:latin typeface="Calibri" panose="020F0502020204030204" pitchFamily="34" charset="0"/>
                <a:ea typeface="MS PGothic" panose="020B0600070205080204" pitchFamily="34" charset="-128"/>
              </a:defRPr>
            </a:lvl2pPr>
            <a:lvl3pPr marL="1166546" indent="-233309">
              <a:defRPr>
                <a:solidFill>
                  <a:schemeClr val="tx1"/>
                </a:solidFill>
                <a:latin typeface="Calibri" panose="020F0502020204030204" pitchFamily="34" charset="0"/>
                <a:ea typeface="MS PGothic" panose="020B0600070205080204" pitchFamily="34" charset="-128"/>
              </a:defRPr>
            </a:lvl3pPr>
            <a:lvl4pPr marL="1633164" indent="-233309">
              <a:defRPr>
                <a:solidFill>
                  <a:schemeClr val="tx1"/>
                </a:solidFill>
                <a:latin typeface="Calibri" panose="020F0502020204030204" pitchFamily="34" charset="0"/>
                <a:ea typeface="MS PGothic" panose="020B0600070205080204" pitchFamily="34" charset="-128"/>
              </a:defRPr>
            </a:lvl4pPr>
            <a:lvl5pPr marL="2099782" indent="-233309">
              <a:defRPr>
                <a:solidFill>
                  <a:schemeClr val="tx1"/>
                </a:solidFill>
                <a:latin typeface="Calibri" panose="020F0502020204030204" pitchFamily="34" charset="0"/>
                <a:ea typeface="MS PGothic" panose="020B0600070205080204" pitchFamily="34" charset="-128"/>
              </a:defRPr>
            </a:lvl5pPr>
            <a:lvl6pPr marL="2566401"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3033019"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99637"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966256" indent="-233309" defTabSz="466618"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DB418C2-8031-4741-A305-1327C3C1AED3}" type="slidenum">
              <a:rPr lang="en-US" altLang="en-US" smtClean="0"/>
              <a:pPr/>
              <a:t>26</a:t>
            </a:fld>
            <a:endParaRPr lang="en-US" altLang="en-US"/>
          </a:p>
        </p:txBody>
      </p:sp>
    </p:spTree>
    <p:extLst>
      <p:ext uri="{BB962C8B-B14F-4D97-AF65-F5344CB8AC3E}">
        <p14:creationId xmlns:p14="http://schemas.microsoft.com/office/powerpoint/2010/main" val="1984140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additional 30% have seen wait times hold steady despite increased in patient caseloads at most clinics</a:t>
            </a:r>
          </a:p>
        </p:txBody>
      </p:sp>
      <p:sp>
        <p:nvSpPr>
          <p:cNvPr id="4" name="Slide Number Placeholder 3"/>
          <p:cNvSpPr>
            <a:spLocks noGrp="1"/>
          </p:cNvSpPr>
          <p:nvPr>
            <p:ph type="sldNum" sz="quarter" idx="10"/>
          </p:nvPr>
        </p:nvSpPr>
        <p:spPr/>
        <p:txBody>
          <a:bodyPr/>
          <a:lstStyle/>
          <a:p>
            <a:fld id="{CF830512-99F6-D84B-940C-0E7E5449D752}" type="slidenum">
              <a:rPr lang="en-US" smtClean="0"/>
              <a:t>27</a:t>
            </a:fld>
            <a:endParaRPr lang="en-US"/>
          </a:p>
        </p:txBody>
      </p:sp>
    </p:spTree>
    <p:extLst>
      <p:ext uri="{BB962C8B-B14F-4D97-AF65-F5344CB8AC3E}">
        <p14:creationId xmlns:p14="http://schemas.microsoft.com/office/powerpoint/2010/main" val="3268127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of these payment models, there is very little downside risk</a:t>
            </a:r>
          </a:p>
          <a:p>
            <a:r>
              <a:rPr lang="en-US" dirty="0"/>
              <a:t>Understandable</a:t>
            </a:r>
            <a:r>
              <a:rPr lang="en-US" baseline="0" dirty="0"/>
              <a:t> for the early years of an experiment, need to get lots of people to participate</a:t>
            </a:r>
          </a:p>
          <a:p>
            <a:r>
              <a:rPr lang="en-US" baseline="0" dirty="0"/>
              <a:t>This is slowly changing</a:t>
            </a:r>
            <a:endParaRPr lang="en-US" dirty="0"/>
          </a:p>
        </p:txBody>
      </p:sp>
      <p:sp>
        <p:nvSpPr>
          <p:cNvPr id="4" name="Slide Number Placeholder 3"/>
          <p:cNvSpPr>
            <a:spLocks noGrp="1"/>
          </p:cNvSpPr>
          <p:nvPr>
            <p:ph type="sldNum" sz="quarter" idx="10"/>
          </p:nvPr>
        </p:nvSpPr>
        <p:spPr/>
        <p:txBody>
          <a:bodyPr/>
          <a:lstStyle/>
          <a:p>
            <a:fld id="{CF830512-99F6-D84B-940C-0E7E5449D752}" type="slidenum">
              <a:rPr lang="en-US" smtClean="0"/>
              <a:t>31</a:t>
            </a:fld>
            <a:endParaRPr lang="en-US"/>
          </a:p>
        </p:txBody>
      </p:sp>
    </p:spTree>
    <p:extLst>
      <p:ext uri="{BB962C8B-B14F-4D97-AF65-F5344CB8AC3E}">
        <p14:creationId xmlns:p14="http://schemas.microsoft.com/office/powerpoint/2010/main" val="1885673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32</a:t>
            </a:fld>
            <a:endParaRPr lang="en-US"/>
          </a:p>
        </p:txBody>
      </p:sp>
    </p:spTree>
    <p:extLst>
      <p:ext uri="{BB962C8B-B14F-4D97-AF65-F5344CB8AC3E}">
        <p14:creationId xmlns:p14="http://schemas.microsoft.com/office/powerpoint/2010/main" val="2386439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 staff from the National Council’s Policy and Advocacy team to learn more about the do’s and don’ts for registering your clients to vote, and hear from Robert Davison, CEO of Mental Health Association of Essex and Morris, Inc. on best practices and lessons learned from his organization’s voter registration initiatives.</a:t>
            </a:r>
          </a:p>
        </p:txBody>
      </p:sp>
      <p:sp>
        <p:nvSpPr>
          <p:cNvPr id="4" name="Slide Number Placeholder 3"/>
          <p:cNvSpPr>
            <a:spLocks noGrp="1"/>
          </p:cNvSpPr>
          <p:nvPr>
            <p:ph type="sldNum" sz="quarter" idx="10"/>
          </p:nvPr>
        </p:nvSpPr>
        <p:spPr/>
        <p:txBody>
          <a:bodyPr/>
          <a:lstStyle/>
          <a:p>
            <a:fld id="{6E47C2EA-18D3-4BA4-BD75-7775479E9772}" type="slidenum">
              <a:rPr lang="en-US" smtClean="0"/>
              <a:t>33</a:t>
            </a:fld>
            <a:endParaRPr lang="en-US"/>
          </a:p>
        </p:txBody>
      </p:sp>
    </p:spTree>
    <p:extLst>
      <p:ext uri="{BB962C8B-B14F-4D97-AF65-F5344CB8AC3E}">
        <p14:creationId xmlns:p14="http://schemas.microsoft.com/office/powerpoint/2010/main" val="3797974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1136504-F42C-4B3E-B519-2BBB8DE612C0}" type="slidenum">
              <a:rPr lang="en-US" smtClean="0"/>
              <a:pPr/>
              <a:t>34</a:t>
            </a:fld>
            <a:endParaRPr lang="en-US"/>
          </a:p>
        </p:txBody>
      </p:sp>
    </p:spTree>
    <p:extLst>
      <p:ext uri="{BB962C8B-B14F-4D97-AF65-F5344CB8AC3E}">
        <p14:creationId xmlns:p14="http://schemas.microsoft.com/office/powerpoint/2010/main" val="3062416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47C2EA-18D3-4BA4-BD75-7775479E9772}" type="slidenum">
              <a:rPr lang="en-US" smtClean="0"/>
              <a:t>35</a:t>
            </a:fld>
            <a:endParaRPr lang="en-US"/>
          </a:p>
        </p:txBody>
      </p:sp>
    </p:spTree>
    <p:extLst>
      <p:ext uri="{BB962C8B-B14F-4D97-AF65-F5344CB8AC3E}">
        <p14:creationId xmlns:p14="http://schemas.microsoft.com/office/powerpoint/2010/main" val="2747336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NatCon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03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65150" y="1361408"/>
            <a:ext cx="7893050" cy="664212"/>
          </a:xfrm>
        </p:spPr>
        <p:txBody>
          <a:bodyPr/>
          <a:lstStyle>
            <a:lvl1pPr marL="0" indent="0" algn="ctr">
              <a:buNone/>
              <a:defRPr b="1">
                <a:solidFill>
                  <a:srgbClr val="00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a:t>
            </a:r>
          </a:p>
        </p:txBody>
      </p:sp>
      <p:sp>
        <p:nvSpPr>
          <p:cNvPr id="7" name="Subtitle 2"/>
          <p:cNvSpPr txBox="1">
            <a:spLocks/>
          </p:cNvSpPr>
          <p:nvPr/>
        </p:nvSpPr>
        <p:spPr>
          <a:xfrm>
            <a:off x="565150" y="2453068"/>
            <a:ext cx="7893050" cy="281642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000"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910484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tCon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945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icture + Info">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368300" y="1334440"/>
            <a:ext cx="3842039" cy="4736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Content Placeholder 2"/>
          <p:cNvSpPr>
            <a:spLocks noGrp="1"/>
          </p:cNvSpPr>
          <p:nvPr>
            <p:ph idx="13"/>
          </p:nvPr>
        </p:nvSpPr>
        <p:spPr>
          <a:xfrm>
            <a:off x="4391448" y="1317680"/>
            <a:ext cx="4447275" cy="4752920"/>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37006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atCon Blank w/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963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368299" y="1280164"/>
            <a:ext cx="8470423" cy="47142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347478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atCon Slide Titl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2237148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fld id="{37FE7D3C-0CE4-48A8-A08B-3C1AC44DC39E}" type="datetimeFigureOut">
              <a:rPr lang="en-US" smtClean="0"/>
              <a:t>8/28/2018</a:t>
            </a:fld>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4645F287-EB3B-4C04-BF6A-E547B2C576C5}" type="slidenum">
              <a:rPr lang="en-US" smtClean="0"/>
              <a:t>‹#›</a:t>
            </a:fld>
            <a:endParaRPr lang="en-US"/>
          </a:p>
        </p:txBody>
      </p:sp>
    </p:spTree>
    <p:extLst>
      <p:ext uri="{BB962C8B-B14F-4D97-AF65-F5344CB8AC3E}">
        <p14:creationId xmlns:p14="http://schemas.microsoft.com/office/powerpoint/2010/main" val="188086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E0C8A2-6064-2A47-8547-D740BA7EB158}"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5698F-5D8C-6243-A976-502993315C5A}" type="slidenum">
              <a:rPr lang="en-US" smtClean="0"/>
              <a:t>‹#›</a:t>
            </a:fld>
            <a:endParaRPr lang="en-US"/>
          </a:p>
        </p:txBody>
      </p:sp>
    </p:spTree>
    <p:extLst>
      <p:ext uri="{BB962C8B-B14F-4D97-AF65-F5344CB8AC3E}">
        <p14:creationId xmlns:p14="http://schemas.microsoft.com/office/powerpoint/2010/main" val="196507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tCon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4146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65150" y="1361408"/>
            <a:ext cx="7893050" cy="664212"/>
          </a:xfrm>
        </p:spPr>
        <p:txBody>
          <a:bodyPr/>
          <a:lstStyle>
            <a:lvl1pPr marL="0" indent="0" algn="ctr">
              <a:buNone/>
              <a:defRPr b="1">
                <a:solidFill>
                  <a:srgbClr val="00000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Subheading</a:t>
            </a:r>
          </a:p>
        </p:txBody>
      </p:sp>
      <p:sp>
        <p:nvSpPr>
          <p:cNvPr id="7" name="Subtitle 2"/>
          <p:cNvSpPr txBox="1">
            <a:spLocks/>
          </p:cNvSpPr>
          <p:nvPr userDrawn="1"/>
        </p:nvSpPr>
        <p:spPr>
          <a:xfrm>
            <a:off x="565150" y="2453070"/>
            <a:ext cx="7893050" cy="2816429"/>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1500"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4133473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tCon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677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 Info">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368301" y="1334440"/>
            <a:ext cx="3842039" cy="473616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7" name="Content Placeholder 2"/>
          <p:cNvSpPr>
            <a:spLocks noGrp="1"/>
          </p:cNvSpPr>
          <p:nvPr>
            <p:ph idx="13"/>
          </p:nvPr>
        </p:nvSpPr>
        <p:spPr>
          <a:xfrm>
            <a:off x="4391449" y="1317680"/>
            <a:ext cx="4447275" cy="4752920"/>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502193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atCon Blank w/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987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368300" y="1280164"/>
            <a:ext cx="8470423" cy="47142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11"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2691740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atCon Slide Titl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240980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0677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2.jpe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5148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ctr" defTabSz="457200" rtl="0" eaLnBrk="1" latinLnBrk="0" hangingPunct="1">
        <a:spcBef>
          <a:spcPct val="0"/>
        </a:spcBef>
        <a:buNone/>
        <a:defRPr sz="4800" b="1" i="0" kern="1200" baseline="0">
          <a:solidFill>
            <a:srgbClr val="558ED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0"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92332"/>
            <a:ext cx="8229600" cy="690416"/>
          </a:xfrm>
          <a:prstGeom prst="rect">
            <a:avLst/>
          </a:prstGeom>
        </p:spPr>
        <p:txBody>
          <a:bodyPr vert="horz" lIns="91440" tIns="45720" rIns="91440" bIns="45720" rtlCol="0" anchor="ctr">
            <a:noAutofit/>
          </a:bodyPr>
          <a:lstStyle/>
          <a:p>
            <a:r>
              <a:rPr lang="en-US" dirty="0"/>
              <a:t>Slide Title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32020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Lst>
  <p:hf sldNum="0" hdr="0" ftr="0"/>
  <p:txStyles>
    <p:titleStyle>
      <a:lvl1pPr algn="ctr" defTabSz="342900" rtl="0" eaLnBrk="1" latinLnBrk="0" hangingPunct="1">
        <a:spcBef>
          <a:spcPct val="0"/>
        </a:spcBef>
        <a:buNone/>
        <a:defRPr sz="3600" b="1" i="0" kern="1200" baseline="0">
          <a:solidFill>
            <a:srgbClr val="558ED5"/>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1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8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5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35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2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ami.org/getattachment/About-NAMI/NAMI-News/2018/NAMI-And-Partners-Release-New-Report-on-Health-Pla/ACA_Mental-Health_Factsheet.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11.gif"/><Relationship Id="rId5" Type="http://schemas.openxmlformats.org/officeDocument/2006/relationships/image" Target="../media/image10.jp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hyperlink" Target="https://register.gotowebinar.com/register/7711408700439515650" TargetMode="External"/><Relationship Id="rId4" Type="http://schemas.openxmlformats.org/officeDocument/2006/relationships/hyperlink" Target="https://www.thenationalcouncil.org/wp-content/uploads/2018/07/FINAL-GOTV-Voter-Reg-Toolkit-2018.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hyperlink" Target="mailto:RebeccaD@thenationalcounci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344041"/>
            <a:ext cx="7772400" cy="1470025"/>
          </a:xfrm>
        </p:spPr>
        <p:txBody>
          <a:bodyPr/>
          <a:lstStyle/>
          <a:p>
            <a:r>
              <a:rPr lang="en-US" dirty="0"/>
              <a:t>Federal Policy Update</a:t>
            </a:r>
          </a:p>
        </p:txBody>
      </p:sp>
      <p:sp>
        <p:nvSpPr>
          <p:cNvPr id="6" name="Subtitle 5"/>
          <p:cNvSpPr>
            <a:spLocks noGrp="1"/>
          </p:cNvSpPr>
          <p:nvPr>
            <p:ph type="subTitle" idx="1"/>
          </p:nvPr>
        </p:nvSpPr>
        <p:spPr>
          <a:xfrm>
            <a:off x="1371600" y="3438144"/>
            <a:ext cx="6400800" cy="2200656"/>
          </a:xfrm>
        </p:spPr>
        <p:txBody>
          <a:bodyPr/>
          <a:lstStyle/>
          <a:p>
            <a:r>
              <a:rPr lang="en-US" dirty="0">
                <a:solidFill>
                  <a:schemeClr val="tx1"/>
                </a:solidFill>
              </a:rPr>
              <a:t>National Council for Behavioral Health</a:t>
            </a:r>
          </a:p>
        </p:txBody>
      </p:sp>
      <p:pic>
        <p:nvPicPr>
          <p:cNvPr id="4" name="Picture 3" descr="http://capitolmuseum.ca.gov/uploadedImages/Capitol_Museum/The_Museum/Virtual_Tours/History,_Restoration_and_Expansion/The_Building/Planning/us_capitol.gif">
            <a:extLst>
              <a:ext uri="{FF2B5EF4-FFF2-40B4-BE49-F238E27FC236}">
                <a16:creationId xmlns:a16="http://schemas.microsoft.com/office/drawing/2014/main" id="{0F9346E5-EECA-43C0-B444-DAA70B489F4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48306" y="2414413"/>
            <a:ext cx="1995694" cy="3949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758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ABA33E-0895-4461-8483-28817A129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9961"/>
            <a:ext cx="9144000" cy="2598725"/>
          </a:xfrm>
          <a:prstGeom prst="rect">
            <a:avLst/>
          </a:prstGeom>
        </p:spPr>
      </p:pic>
      <p:sp>
        <p:nvSpPr>
          <p:cNvPr id="4" name="Title 3"/>
          <p:cNvSpPr>
            <a:spLocks noGrp="1"/>
          </p:cNvSpPr>
          <p:nvPr>
            <p:ph type="title"/>
          </p:nvPr>
        </p:nvSpPr>
        <p:spPr/>
        <p:txBody>
          <a:bodyPr/>
          <a:lstStyle/>
          <a:p>
            <a:r>
              <a:rPr lang="en-US" sz="4000" dirty="0"/>
              <a:t> News From Washington</a:t>
            </a:r>
          </a:p>
        </p:txBody>
      </p:sp>
      <p:sp>
        <p:nvSpPr>
          <p:cNvPr id="3" name="Text Placeholder 2"/>
          <p:cNvSpPr>
            <a:spLocks noGrp="1"/>
          </p:cNvSpPr>
          <p:nvPr>
            <p:ph type="body" sz="quarter" idx="13"/>
          </p:nvPr>
        </p:nvSpPr>
        <p:spPr>
          <a:xfrm>
            <a:off x="650181" y="1158051"/>
            <a:ext cx="7843638" cy="3996576"/>
          </a:xfrm>
        </p:spPr>
        <p:txBody>
          <a:bodyPr>
            <a:noAutofit/>
          </a:bodyPr>
          <a:lstStyle/>
          <a:p>
            <a:pPr>
              <a:spcBef>
                <a:spcPts val="0"/>
              </a:spcBef>
              <a:spcAft>
                <a:spcPts val="1200"/>
              </a:spcAft>
              <a:buFont typeface="Arial" panose="020B0604020202020204" pitchFamily="34" charset="0"/>
              <a:buChar char="•"/>
            </a:pPr>
            <a:r>
              <a:rPr lang="en-US" b="1" dirty="0"/>
              <a:t>FY 2019 Appropriations </a:t>
            </a:r>
            <a:r>
              <a:rPr lang="en-US" dirty="0"/>
              <a:t>bills advance. </a:t>
            </a:r>
          </a:p>
          <a:p>
            <a:pPr>
              <a:spcBef>
                <a:spcPts val="0"/>
              </a:spcBef>
              <a:spcAft>
                <a:spcPts val="1200"/>
              </a:spcAft>
              <a:buFont typeface="Arial" panose="020B0604020202020204" pitchFamily="34" charset="0"/>
              <a:buChar char="•"/>
            </a:pPr>
            <a:r>
              <a:rPr lang="en-US" b="1" dirty="0"/>
              <a:t>Various executive and legislative actions </a:t>
            </a:r>
            <a:r>
              <a:rPr lang="en-US" dirty="0"/>
              <a:t>repeal or undercut portions of the ACA.</a:t>
            </a:r>
          </a:p>
          <a:p>
            <a:pPr>
              <a:spcBef>
                <a:spcPts val="0"/>
              </a:spcBef>
              <a:spcAft>
                <a:spcPts val="1200"/>
              </a:spcAft>
              <a:buFont typeface="Arial" panose="020B0604020202020204" pitchFamily="34" charset="0"/>
              <a:buChar char="•"/>
            </a:pPr>
            <a:r>
              <a:rPr lang="en-US" b="1" dirty="0"/>
              <a:t>CMS</a:t>
            </a:r>
            <a:r>
              <a:rPr lang="en-US" dirty="0"/>
              <a:t> moves to permit </a:t>
            </a:r>
            <a:r>
              <a:rPr lang="en-US" b="1" dirty="0"/>
              <a:t>work requirements</a:t>
            </a:r>
            <a:r>
              <a:rPr lang="en-US" dirty="0"/>
              <a:t>, other restrictions on Medicaid benefits.</a:t>
            </a:r>
          </a:p>
          <a:p>
            <a:pPr>
              <a:spcBef>
                <a:spcPts val="0"/>
              </a:spcBef>
              <a:spcAft>
                <a:spcPts val="1200"/>
              </a:spcAft>
              <a:buFont typeface="Arial" panose="020B0604020202020204" pitchFamily="34" charset="0"/>
              <a:buChar char="•"/>
            </a:pPr>
            <a:r>
              <a:rPr lang="en-US" dirty="0"/>
              <a:t>Congress considers </a:t>
            </a:r>
            <a:r>
              <a:rPr lang="en-US" b="1" dirty="0"/>
              <a:t>opioid legislation. </a:t>
            </a:r>
          </a:p>
        </p:txBody>
      </p:sp>
    </p:spTree>
    <p:extLst>
      <p:ext uri="{BB962C8B-B14F-4D97-AF65-F5344CB8AC3E}">
        <p14:creationId xmlns:p14="http://schemas.microsoft.com/office/powerpoint/2010/main" val="52139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FY 2018 Appropriations</a:t>
            </a:r>
          </a:p>
        </p:txBody>
      </p:sp>
      <p:sp>
        <p:nvSpPr>
          <p:cNvPr id="6" name="Content Placeholder 5"/>
          <p:cNvSpPr>
            <a:spLocks noGrp="1"/>
          </p:cNvSpPr>
          <p:nvPr>
            <p:ph idx="1"/>
          </p:nvPr>
        </p:nvSpPr>
        <p:spPr>
          <a:xfrm>
            <a:off x="637081" y="1054672"/>
            <a:ext cx="8049719" cy="5131017"/>
          </a:xfrm>
        </p:spPr>
        <p:txBody>
          <a:bodyPr>
            <a:normAutofit/>
          </a:bodyPr>
          <a:lstStyle/>
          <a:p>
            <a:r>
              <a:rPr lang="en-US" dirty="0"/>
              <a:t>Massive omnibus spending bill passed in March</a:t>
            </a:r>
          </a:p>
          <a:p>
            <a:pPr lvl="1"/>
            <a:r>
              <a:rPr lang="en-US" b="1" dirty="0"/>
              <a:t>+$10.1 billion </a:t>
            </a:r>
            <a:r>
              <a:rPr lang="en-US" dirty="0"/>
              <a:t>for federal health spending</a:t>
            </a:r>
          </a:p>
          <a:p>
            <a:pPr lvl="2"/>
            <a:r>
              <a:rPr lang="en-US" dirty="0"/>
              <a:t>SAMHSA, NIH, CDC receive increases</a:t>
            </a:r>
          </a:p>
          <a:p>
            <a:pPr lvl="2"/>
            <a:r>
              <a:rPr lang="en-US" dirty="0"/>
              <a:t>$4 billion dedicated to addressing opioid crisis</a:t>
            </a:r>
          </a:p>
          <a:p>
            <a:pPr lvl="1"/>
            <a:r>
              <a:rPr lang="en-US" dirty="0"/>
              <a:t>Key programs:</a:t>
            </a:r>
          </a:p>
          <a:p>
            <a:pPr lvl="2"/>
            <a:r>
              <a:rPr lang="en-US" b="1" dirty="0"/>
              <a:t>CCBHCs</a:t>
            </a:r>
            <a:r>
              <a:rPr lang="en-US" dirty="0"/>
              <a:t> (+$100 million)</a:t>
            </a:r>
          </a:p>
          <a:p>
            <a:pPr lvl="2"/>
            <a:r>
              <a:rPr lang="en-US" b="1" dirty="0"/>
              <a:t>Primary and Behavioral Health Care Integration (PIPBHC)</a:t>
            </a:r>
            <a:r>
              <a:rPr lang="en-US" dirty="0"/>
              <a:t> (level funding)</a:t>
            </a:r>
          </a:p>
          <a:p>
            <a:pPr lvl="2"/>
            <a:r>
              <a:rPr lang="en-US" b="1" dirty="0"/>
              <a:t>Mental Health First Aid </a:t>
            </a:r>
            <a:r>
              <a:rPr lang="en-US" dirty="0"/>
              <a:t>(+$5 million)</a:t>
            </a:r>
          </a:p>
          <a:p>
            <a:pPr lvl="2"/>
            <a:r>
              <a:rPr lang="en-US" b="1" dirty="0"/>
              <a:t>Opioid State Opioid Response(SOR) grants </a:t>
            </a:r>
            <a:r>
              <a:rPr lang="en-US" dirty="0"/>
              <a:t>(+$1 billion)</a:t>
            </a:r>
          </a:p>
          <a:p>
            <a:pPr lvl="2"/>
            <a:r>
              <a:rPr lang="en-US" b="1" dirty="0"/>
              <a:t>SAPT Block Grant </a:t>
            </a:r>
            <a:r>
              <a:rPr lang="en-US" dirty="0"/>
              <a:t>(level funding)</a:t>
            </a:r>
          </a:p>
        </p:txBody>
      </p:sp>
    </p:spTree>
    <p:extLst>
      <p:ext uri="{BB962C8B-B14F-4D97-AF65-F5344CB8AC3E}">
        <p14:creationId xmlns:p14="http://schemas.microsoft.com/office/powerpoint/2010/main" val="236727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E0854C-1F03-413A-9939-E868618EBF77}"/>
              </a:ext>
            </a:extLst>
          </p:cNvPr>
          <p:cNvSpPr>
            <a:spLocks noGrp="1"/>
          </p:cNvSpPr>
          <p:nvPr>
            <p:ph type="title"/>
          </p:nvPr>
        </p:nvSpPr>
        <p:spPr/>
        <p:txBody>
          <a:bodyPr/>
          <a:lstStyle/>
          <a:p>
            <a:r>
              <a:rPr lang="en-US" dirty="0"/>
              <a:t>FY 19 Labor-HHS Bills</a:t>
            </a:r>
          </a:p>
        </p:txBody>
      </p:sp>
      <p:graphicFrame>
        <p:nvGraphicFramePr>
          <p:cNvPr id="3" name="Table 2">
            <a:extLst>
              <a:ext uri="{FF2B5EF4-FFF2-40B4-BE49-F238E27FC236}">
                <a16:creationId xmlns:a16="http://schemas.microsoft.com/office/drawing/2014/main" id="{0EFBE7D0-4631-4223-885F-867DE7145280}"/>
              </a:ext>
            </a:extLst>
          </p:cNvPr>
          <p:cNvGraphicFramePr>
            <a:graphicFrameLocks noGrp="1"/>
          </p:cNvGraphicFramePr>
          <p:nvPr>
            <p:extLst>
              <p:ext uri="{D42A27DB-BD31-4B8C-83A1-F6EECF244321}">
                <p14:modId xmlns:p14="http://schemas.microsoft.com/office/powerpoint/2010/main" val="2667655003"/>
              </p:ext>
            </p:extLst>
          </p:nvPr>
        </p:nvGraphicFramePr>
        <p:xfrm>
          <a:off x="358816" y="1145894"/>
          <a:ext cx="8414795" cy="4391954"/>
        </p:xfrm>
        <a:graphic>
          <a:graphicData uri="http://schemas.openxmlformats.org/drawingml/2006/table">
            <a:tbl>
              <a:tblPr firstRow="1" firstCol="1" bandRow="1"/>
              <a:tblGrid>
                <a:gridCol w="2827126">
                  <a:extLst>
                    <a:ext uri="{9D8B030D-6E8A-4147-A177-3AD203B41FA5}">
                      <a16:colId xmlns:a16="http://schemas.microsoft.com/office/drawing/2014/main" val="1682583482"/>
                    </a:ext>
                  </a:extLst>
                </a:gridCol>
                <a:gridCol w="1376673">
                  <a:extLst>
                    <a:ext uri="{9D8B030D-6E8A-4147-A177-3AD203B41FA5}">
                      <a16:colId xmlns:a16="http://schemas.microsoft.com/office/drawing/2014/main" val="3621567737"/>
                    </a:ext>
                  </a:extLst>
                </a:gridCol>
                <a:gridCol w="1375198">
                  <a:extLst>
                    <a:ext uri="{9D8B030D-6E8A-4147-A177-3AD203B41FA5}">
                      <a16:colId xmlns:a16="http://schemas.microsoft.com/office/drawing/2014/main" val="1976306762"/>
                    </a:ext>
                  </a:extLst>
                </a:gridCol>
                <a:gridCol w="1481559">
                  <a:extLst>
                    <a:ext uri="{9D8B030D-6E8A-4147-A177-3AD203B41FA5}">
                      <a16:colId xmlns:a16="http://schemas.microsoft.com/office/drawing/2014/main" val="3258051116"/>
                    </a:ext>
                  </a:extLst>
                </a:gridCol>
                <a:gridCol w="1354239">
                  <a:extLst>
                    <a:ext uri="{9D8B030D-6E8A-4147-A177-3AD203B41FA5}">
                      <a16:colId xmlns:a16="http://schemas.microsoft.com/office/drawing/2014/main" val="988612684"/>
                    </a:ext>
                  </a:extLst>
                </a:gridCol>
              </a:tblGrid>
              <a:tr h="451434">
                <a:tc>
                  <a:txBody>
                    <a:bodyPr/>
                    <a:lstStyle/>
                    <a:p>
                      <a:pPr marL="0" marR="0" algn="ctr">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Agency/Program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FY 2019 House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 FY 19 vs FY 18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FY 2019 Senate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FY 19 vs FY 18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5256041"/>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SAMHSA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$5.6 billion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+$448 million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$5.7 billion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+$558 million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867208"/>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Mental Health Block Grant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$722.5 million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Level funding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$747 million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+$25 million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797396"/>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SAPT Block Grant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$2.4 billion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+$500 million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$1.9 billion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Level funding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7702662"/>
                  </a:ext>
                </a:extLst>
              </a:tr>
              <a:tr h="492565">
                <a:tc>
                  <a:txBody>
                    <a:bodyPr/>
                    <a:lstStyle/>
                    <a:p>
                      <a:pPr marL="0" marR="0" algn="ctr">
                        <a:lnSpc>
                          <a:spcPct val="107000"/>
                        </a:lnSpc>
                        <a:spcBef>
                          <a:spcPts val="0"/>
                        </a:spcBef>
                        <a:spcAft>
                          <a:spcPts val="0"/>
                        </a:spcAft>
                      </a:pPr>
                      <a:r>
                        <a:rPr lang="en-US" sz="1600" dirty="0">
                          <a:effectLst/>
                          <a:latin typeface="Calibri Light" panose="020F0302020204030204" pitchFamily="34" charset="0"/>
                          <a:ea typeface="Calibri" panose="020F0502020204030204" pitchFamily="34" charset="0"/>
                          <a:cs typeface="Times New Roman" panose="02020603050405020304" pitchFamily="18" charset="0"/>
                        </a:rPr>
                        <a:t>Primary/BH Integration (PBHCI)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$49.9 million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Level funding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$49.9 million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Level funding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67348"/>
                  </a:ext>
                </a:extLst>
              </a:tr>
              <a:tr h="492565">
                <a:tc>
                  <a:txBody>
                    <a:bodyPr/>
                    <a:lstStyle/>
                    <a:p>
                      <a:pPr marL="0" marR="0" algn="ctr">
                        <a:lnSpc>
                          <a:spcPct val="107000"/>
                        </a:lnSpc>
                        <a:spcBef>
                          <a:spcPts val="0"/>
                        </a:spcBef>
                        <a:spcAft>
                          <a:spcPts val="0"/>
                        </a:spcAft>
                      </a:pPr>
                      <a:r>
                        <a:rPr lang="en-US" sz="1600" dirty="0">
                          <a:effectLst/>
                          <a:latin typeface="Calibri Light" panose="020F0302020204030204" pitchFamily="34" charset="0"/>
                          <a:ea typeface="Calibri" panose="020F0502020204030204" pitchFamily="34" charset="0"/>
                          <a:cs typeface="Times New Roman" panose="02020603050405020304" pitchFamily="18" charset="0"/>
                        </a:rPr>
                        <a:t>Mental Health First Aid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$20 million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Level funding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$22 million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+$2 million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2714288"/>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State Opioid Response Grants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$1 billion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Level funding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$1.5 billion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+$500 million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0605922"/>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CCBHCs Expansion Grants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-$100 billion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$150 million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a:effectLst/>
                          <a:latin typeface="Calibri" panose="020F0502020204030204" pitchFamily="34" charset="0"/>
                          <a:ea typeface="Calibri" panose="020F0502020204030204" pitchFamily="34" charset="0"/>
                          <a:cs typeface="Times New Roman" panose="02020603050405020304" pitchFamily="18" charset="0"/>
                        </a:rPr>
                        <a:t>+$50 million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852414"/>
                  </a:ext>
                </a:extLst>
              </a:tr>
              <a:tr h="492565">
                <a:tc>
                  <a:txBody>
                    <a:bodyPr/>
                    <a:lstStyle/>
                    <a:p>
                      <a:pPr marL="0" marR="0" algn="ctr">
                        <a:lnSpc>
                          <a:spcPct val="107000"/>
                        </a:lnSpc>
                        <a:spcBef>
                          <a:spcPts val="0"/>
                        </a:spcBef>
                        <a:spcAft>
                          <a:spcPts val="0"/>
                        </a:spcAft>
                      </a:pPr>
                      <a:r>
                        <a:rPr lang="en-US" sz="1600">
                          <a:effectLst/>
                          <a:latin typeface="Calibri Light" panose="020F0302020204030204" pitchFamily="34" charset="0"/>
                          <a:ea typeface="Calibri" panose="020F0502020204030204" pitchFamily="34" charset="0"/>
                          <a:cs typeface="Times New Roman" panose="02020603050405020304" pitchFamily="18" charset="0"/>
                        </a:rPr>
                        <a:t>NIH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$38.3 billion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  +$1.3 billion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$39 billion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+$2 billion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4618627"/>
                  </a:ext>
                </a:extLst>
              </a:tr>
            </a:tbl>
          </a:graphicData>
        </a:graphic>
      </p:graphicFrame>
    </p:spTree>
    <p:extLst>
      <p:ext uri="{BB962C8B-B14F-4D97-AF65-F5344CB8AC3E}">
        <p14:creationId xmlns:p14="http://schemas.microsoft.com/office/powerpoint/2010/main" val="2988321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2197C4-C8EF-456E-9CA7-3ECE0D286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50" y="428263"/>
            <a:ext cx="8844900" cy="5403400"/>
          </a:xfrm>
          <a:prstGeom prst="rect">
            <a:avLst/>
          </a:prstGeom>
        </p:spPr>
      </p:pic>
    </p:spTree>
    <p:extLst>
      <p:ext uri="{BB962C8B-B14F-4D97-AF65-F5344CB8AC3E}">
        <p14:creationId xmlns:p14="http://schemas.microsoft.com/office/powerpoint/2010/main" val="334254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DB6F0-0703-4F2D-829D-3DDAFE7995C6}"/>
              </a:ext>
            </a:extLst>
          </p:cNvPr>
          <p:cNvSpPr>
            <a:spLocks noGrp="1"/>
          </p:cNvSpPr>
          <p:nvPr>
            <p:ph type="title"/>
          </p:nvPr>
        </p:nvSpPr>
        <p:spPr>
          <a:xfrm>
            <a:off x="457200" y="585871"/>
            <a:ext cx="8229600" cy="690416"/>
          </a:xfrm>
        </p:spPr>
        <p:txBody>
          <a:bodyPr/>
          <a:lstStyle/>
          <a:p>
            <a:r>
              <a:rPr lang="en-US" dirty="0"/>
              <a:t>State Opioid Response Grants</a:t>
            </a:r>
          </a:p>
        </p:txBody>
      </p:sp>
      <p:sp>
        <p:nvSpPr>
          <p:cNvPr id="3" name="TextBox 2">
            <a:extLst>
              <a:ext uri="{FF2B5EF4-FFF2-40B4-BE49-F238E27FC236}">
                <a16:creationId xmlns:a16="http://schemas.microsoft.com/office/drawing/2014/main" id="{F04E8595-174D-4B64-9433-3C47B82F5336}"/>
              </a:ext>
            </a:extLst>
          </p:cNvPr>
          <p:cNvSpPr txBox="1"/>
          <p:nvPr/>
        </p:nvSpPr>
        <p:spPr>
          <a:xfrm>
            <a:off x="266700" y="1805266"/>
            <a:ext cx="861060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Purpose: To support evidence-based prevention, treatment and recovery support services for opioid use disorders (OUD). </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Funding noncompetitive; distributed via a formula based on unmet need for OUD treatment and drug poisoning deaths in each state. 15% set-aside for 10 states hit hardest by opioid crisis. </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Funds are to be used to </a:t>
            </a:r>
            <a:r>
              <a:rPr lang="en-US" sz="2400" u="sng" dirty="0">
                <a:latin typeface="Arial" panose="020B0604020202020204" pitchFamily="34" charset="0"/>
                <a:cs typeface="Arial" panose="020B0604020202020204" pitchFamily="34" charset="0"/>
              </a:rPr>
              <a:t>supplement, not supplant</a:t>
            </a:r>
            <a:r>
              <a:rPr lang="en-US" sz="2400" dirty="0">
                <a:latin typeface="Arial" panose="020B0604020202020204" pitchFamily="34" charset="0"/>
                <a:cs typeface="Arial" panose="020B0604020202020204" pitchFamily="34" charset="0"/>
              </a:rPr>
              <a:t>, current state efforts to combat opioid abuse.</a:t>
            </a:r>
          </a:p>
        </p:txBody>
      </p:sp>
    </p:spTree>
    <p:extLst>
      <p:ext uri="{BB962C8B-B14F-4D97-AF65-F5344CB8AC3E}">
        <p14:creationId xmlns:p14="http://schemas.microsoft.com/office/powerpoint/2010/main" val="91362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61F1E-8E73-441C-B399-9E2B65230291}"/>
              </a:ext>
            </a:extLst>
          </p:cNvPr>
          <p:cNvSpPr>
            <a:spLocks noGrp="1"/>
          </p:cNvSpPr>
          <p:nvPr>
            <p:ph type="title"/>
          </p:nvPr>
        </p:nvSpPr>
        <p:spPr>
          <a:xfrm>
            <a:off x="457200" y="192331"/>
            <a:ext cx="8229600" cy="1416549"/>
          </a:xfrm>
        </p:spPr>
        <p:txBody>
          <a:bodyPr/>
          <a:lstStyle/>
          <a:p>
            <a:r>
              <a:rPr lang="en-US" dirty="0"/>
              <a:t>Addiction Treatment Quality </a:t>
            </a:r>
          </a:p>
        </p:txBody>
      </p:sp>
      <p:sp>
        <p:nvSpPr>
          <p:cNvPr id="3" name="Content Placeholder 2">
            <a:extLst>
              <a:ext uri="{FF2B5EF4-FFF2-40B4-BE49-F238E27FC236}">
                <a16:creationId xmlns:a16="http://schemas.microsoft.com/office/drawing/2014/main" id="{3482552F-6E00-448A-B5CB-75528CDEC76C}"/>
              </a:ext>
            </a:extLst>
          </p:cNvPr>
          <p:cNvSpPr txBox="1">
            <a:spLocks/>
          </p:cNvSpPr>
          <p:nvPr/>
        </p:nvSpPr>
        <p:spPr>
          <a:xfrm>
            <a:off x="107976" y="1232526"/>
            <a:ext cx="8873978" cy="4844183"/>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a:p>
            <a:r>
              <a:rPr lang="en-US" dirty="0"/>
              <a:t>House Energy and Commerce Subcommittee on Oversight and Investigations looking at:</a:t>
            </a:r>
          </a:p>
          <a:p>
            <a:pPr lvl="1"/>
            <a:r>
              <a:rPr lang="en-US" dirty="0"/>
              <a:t>Patient Brokering </a:t>
            </a:r>
          </a:p>
          <a:p>
            <a:pPr lvl="1"/>
            <a:r>
              <a:rPr lang="en-US" dirty="0"/>
              <a:t>Certification for facilities, including recovery homes</a:t>
            </a:r>
          </a:p>
          <a:p>
            <a:pPr lvl="1"/>
            <a:endParaRPr lang="en-US" dirty="0"/>
          </a:p>
          <a:p>
            <a:r>
              <a:rPr lang="en-US" dirty="0"/>
              <a:t>SAMHSA</a:t>
            </a:r>
            <a:r>
              <a:rPr lang="en-US" b="1" dirty="0"/>
              <a:t> </a:t>
            </a:r>
            <a:r>
              <a:rPr lang="en-US" dirty="0"/>
              <a:t>changing how agency evaluates evidence-based programs</a:t>
            </a:r>
          </a:p>
          <a:p>
            <a:pPr lvl="1"/>
            <a:r>
              <a:rPr lang="en-US" dirty="0"/>
              <a:t>National Registry of Evidence-Based Programs and Practices (NREPP) shut down </a:t>
            </a:r>
          </a:p>
          <a:p>
            <a:endParaRPr lang="en-US" dirty="0"/>
          </a:p>
        </p:txBody>
      </p:sp>
    </p:spTree>
    <p:extLst>
      <p:ext uri="{BB962C8B-B14F-4D97-AF65-F5344CB8AC3E}">
        <p14:creationId xmlns:p14="http://schemas.microsoft.com/office/powerpoint/2010/main" val="173478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7EAE1E8-C8A2-4EF4-9544-540C0856DC51}"/>
              </a:ext>
            </a:extLst>
          </p:cNvPr>
          <p:cNvSpPr>
            <a:spLocks noGrp="1"/>
          </p:cNvSpPr>
          <p:nvPr>
            <p:ph type="subTitle" idx="1"/>
          </p:nvPr>
        </p:nvSpPr>
        <p:spPr>
          <a:xfrm>
            <a:off x="565150" y="1044776"/>
            <a:ext cx="7893050" cy="484221"/>
          </a:xfrm>
        </p:spPr>
        <p:txBody>
          <a:bodyPr>
            <a:normAutofit fontScale="92500" lnSpcReduction="10000"/>
          </a:bodyPr>
          <a:lstStyle/>
          <a:p>
            <a:r>
              <a:rPr lang="en-US" dirty="0"/>
              <a:t>Impact on insurance markets</a:t>
            </a:r>
          </a:p>
        </p:txBody>
      </p:sp>
      <p:sp>
        <p:nvSpPr>
          <p:cNvPr id="4" name="Text Placeholder 3">
            <a:extLst>
              <a:ext uri="{FF2B5EF4-FFF2-40B4-BE49-F238E27FC236}">
                <a16:creationId xmlns:a16="http://schemas.microsoft.com/office/drawing/2014/main" id="{B361A452-1D15-488F-898E-A15B54A43184}"/>
              </a:ext>
            </a:extLst>
          </p:cNvPr>
          <p:cNvSpPr>
            <a:spLocks noGrp="1"/>
          </p:cNvSpPr>
          <p:nvPr>
            <p:ph type="body" sz="quarter" idx="13"/>
          </p:nvPr>
        </p:nvSpPr>
        <p:spPr>
          <a:xfrm>
            <a:off x="899410" y="1691026"/>
            <a:ext cx="7558790" cy="2456432"/>
          </a:xfrm>
        </p:spPr>
        <p:txBody>
          <a:bodyPr>
            <a:normAutofit lnSpcReduction="10000"/>
          </a:bodyPr>
          <a:lstStyle/>
          <a:p>
            <a:r>
              <a:rPr lang="en-US" sz="2400" dirty="0"/>
              <a:t>Repealed the ACA’s individual mandate</a:t>
            </a:r>
          </a:p>
          <a:p>
            <a:pPr lvl="1"/>
            <a:r>
              <a:rPr lang="en-US" sz="2000" dirty="0"/>
              <a:t>Little to no impact on premiums in CY 2018</a:t>
            </a:r>
          </a:p>
          <a:p>
            <a:pPr lvl="1"/>
            <a:r>
              <a:rPr lang="en-US" sz="2000" dirty="0"/>
              <a:t>Substantial premium increases expected in future years as healthy enrollees drop coverage</a:t>
            </a:r>
          </a:p>
          <a:p>
            <a:pPr lvl="2"/>
            <a:r>
              <a:rPr lang="en-US" sz="1600" dirty="0"/>
              <a:t>CBO estimates a 10% increase in premiums nationwide; Center for American Progress estimates a 16.40% increase nationwide (taking into account the individual mandate repeal </a:t>
            </a:r>
            <a:r>
              <a:rPr lang="en-US" sz="1600" u="sng" dirty="0"/>
              <a:t>and</a:t>
            </a:r>
            <a:r>
              <a:rPr lang="en-US" sz="1600" dirty="0"/>
              <a:t> short term health plan expansion) </a:t>
            </a:r>
          </a:p>
          <a:p>
            <a:pPr marL="0" indent="0">
              <a:buNone/>
            </a:pPr>
            <a:endParaRPr lang="en-US" sz="2400" dirty="0"/>
          </a:p>
        </p:txBody>
      </p:sp>
      <p:sp>
        <p:nvSpPr>
          <p:cNvPr id="2" name="Title 1">
            <a:extLst>
              <a:ext uri="{FF2B5EF4-FFF2-40B4-BE49-F238E27FC236}">
                <a16:creationId xmlns:a16="http://schemas.microsoft.com/office/drawing/2014/main" id="{6A2E8552-0B0A-4C33-AA2D-DF72B8F4737D}"/>
              </a:ext>
            </a:extLst>
          </p:cNvPr>
          <p:cNvSpPr>
            <a:spLocks noGrp="1"/>
          </p:cNvSpPr>
          <p:nvPr>
            <p:ph type="title"/>
          </p:nvPr>
        </p:nvSpPr>
        <p:spPr/>
        <p:txBody>
          <a:bodyPr/>
          <a:lstStyle/>
          <a:p>
            <a:r>
              <a:rPr lang="en-US" sz="4000" dirty="0"/>
              <a:t>Tax Cuts and Jobs Act of 2017</a:t>
            </a:r>
          </a:p>
        </p:txBody>
      </p:sp>
      <p:grpSp>
        <p:nvGrpSpPr>
          <p:cNvPr id="5" name="Group 4">
            <a:extLst>
              <a:ext uri="{FF2B5EF4-FFF2-40B4-BE49-F238E27FC236}">
                <a16:creationId xmlns:a16="http://schemas.microsoft.com/office/drawing/2014/main" id="{A8755ED1-8DDA-4BD0-B21A-A0BB85500141}"/>
              </a:ext>
            </a:extLst>
          </p:cNvPr>
          <p:cNvGrpSpPr/>
          <p:nvPr/>
        </p:nvGrpSpPr>
        <p:grpSpPr>
          <a:xfrm>
            <a:off x="952500" y="4447068"/>
            <a:ext cx="7239000" cy="1569660"/>
            <a:chOff x="952500" y="4856319"/>
            <a:chExt cx="7239000" cy="1569660"/>
          </a:xfrm>
        </p:grpSpPr>
        <p:sp>
          <p:nvSpPr>
            <p:cNvPr id="6" name="TextBox 6">
              <a:extLst>
                <a:ext uri="{FF2B5EF4-FFF2-40B4-BE49-F238E27FC236}">
                  <a16:creationId xmlns:a16="http://schemas.microsoft.com/office/drawing/2014/main" id="{F5619E0C-C44A-43A4-93AF-856FA0CEDC91}"/>
                </a:ext>
              </a:extLst>
            </p:cNvPr>
            <p:cNvSpPr txBox="1"/>
            <p:nvPr/>
          </p:nvSpPr>
          <p:spPr>
            <a:xfrm>
              <a:off x="952500" y="4856319"/>
              <a:ext cx="7239000" cy="1569660"/>
            </a:xfrm>
            <a:prstGeom prst="rect">
              <a:avLst/>
            </a:prstGeom>
            <a:solidFill>
              <a:schemeClr val="bg1">
                <a:lumMod val="85000"/>
              </a:schemeClr>
            </a:solidFill>
            <a:ln>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1371600"/>
              <a:r>
                <a:rPr lang="en-US" sz="2400" b="1" u="sng" dirty="0">
                  <a:solidFill>
                    <a:schemeClr val="tx2"/>
                  </a:solidFill>
                </a:rPr>
                <a:t>Did you know</a:t>
              </a:r>
              <a:r>
                <a:rPr lang="en-US" sz="2400" b="1" dirty="0">
                  <a:solidFill>
                    <a:schemeClr val="tx2"/>
                  </a:solidFill>
                </a:rPr>
                <a:t>: </a:t>
              </a:r>
              <a:r>
                <a:rPr lang="en-US" sz="2400" dirty="0">
                  <a:solidFill>
                    <a:schemeClr val="tx2"/>
                  </a:solidFill>
                </a:rPr>
                <a:t>The tax bill also doubled the standard deduction, shifting incentives away from charitable giving, resulting in an projected $13.1 billion loss in giving.</a:t>
              </a:r>
            </a:p>
          </p:txBody>
        </p:sp>
        <p:pic>
          <p:nvPicPr>
            <p:cNvPr id="7" name="Picture 6" descr="Related image">
              <a:extLst>
                <a:ext uri="{FF2B5EF4-FFF2-40B4-BE49-F238E27FC236}">
                  <a16:creationId xmlns:a16="http://schemas.microsoft.com/office/drawing/2014/main" id="{5350985D-1C8C-4A3F-9A69-3198AC26B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162158"/>
              <a:ext cx="981075" cy="9810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39188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69CA1F2-FBA5-4FEE-B729-F746C143AD25}"/>
              </a:ext>
            </a:extLst>
          </p:cNvPr>
          <p:cNvSpPr>
            <a:spLocks noGrp="1"/>
          </p:cNvSpPr>
          <p:nvPr>
            <p:ph type="subTitle" idx="1"/>
          </p:nvPr>
        </p:nvSpPr>
        <p:spPr>
          <a:xfrm>
            <a:off x="565150" y="911705"/>
            <a:ext cx="7893050" cy="664212"/>
          </a:xfrm>
        </p:spPr>
        <p:txBody>
          <a:bodyPr>
            <a:normAutofit/>
          </a:bodyPr>
          <a:lstStyle/>
          <a:p>
            <a:r>
              <a:rPr lang="en-US" sz="2400" dirty="0"/>
              <a:t>Action on EHBs, AHPs and STLD policies</a:t>
            </a:r>
          </a:p>
        </p:txBody>
      </p:sp>
      <p:sp>
        <p:nvSpPr>
          <p:cNvPr id="4" name="Title 3">
            <a:extLst>
              <a:ext uri="{FF2B5EF4-FFF2-40B4-BE49-F238E27FC236}">
                <a16:creationId xmlns:a16="http://schemas.microsoft.com/office/drawing/2014/main" id="{3948F5E3-9EA7-436E-91E4-816E4A819366}"/>
              </a:ext>
            </a:extLst>
          </p:cNvPr>
          <p:cNvSpPr>
            <a:spLocks noGrp="1"/>
          </p:cNvSpPr>
          <p:nvPr>
            <p:ph type="title"/>
          </p:nvPr>
        </p:nvSpPr>
        <p:spPr/>
        <p:txBody>
          <a:bodyPr/>
          <a:lstStyle/>
          <a:p>
            <a:r>
              <a:rPr lang="en-US" sz="4000" dirty="0"/>
              <a:t>Meanwhile, at the White House…</a:t>
            </a:r>
          </a:p>
        </p:txBody>
      </p:sp>
      <p:grpSp>
        <p:nvGrpSpPr>
          <p:cNvPr id="14" name="Group 13">
            <a:extLst>
              <a:ext uri="{FF2B5EF4-FFF2-40B4-BE49-F238E27FC236}">
                <a16:creationId xmlns:a16="http://schemas.microsoft.com/office/drawing/2014/main" id="{5CA143A5-BC79-4D3D-A8F2-E949AAC53F62}"/>
              </a:ext>
            </a:extLst>
          </p:cNvPr>
          <p:cNvGrpSpPr/>
          <p:nvPr/>
        </p:nvGrpSpPr>
        <p:grpSpPr>
          <a:xfrm>
            <a:off x="287142" y="2070990"/>
            <a:ext cx="8679439" cy="2949466"/>
            <a:chOff x="347225" y="1604295"/>
            <a:chExt cx="8679439" cy="2949466"/>
          </a:xfrm>
        </p:grpSpPr>
        <p:sp>
          <p:nvSpPr>
            <p:cNvPr id="15" name="Freeform: Shape 14">
              <a:extLst>
                <a:ext uri="{FF2B5EF4-FFF2-40B4-BE49-F238E27FC236}">
                  <a16:creationId xmlns:a16="http://schemas.microsoft.com/office/drawing/2014/main" id="{25DA6E1F-21D4-4CDB-9AF4-9A17B9B0D09A}"/>
                </a:ext>
              </a:extLst>
            </p:cNvPr>
            <p:cNvSpPr/>
            <p:nvPr/>
          </p:nvSpPr>
          <p:spPr>
            <a:xfrm>
              <a:off x="347227" y="1604295"/>
              <a:ext cx="3716440" cy="993600"/>
            </a:xfrm>
            <a:custGeom>
              <a:avLst/>
              <a:gdLst>
                <a:gd name="connsiteX0" fmla="*/ 0 w 3716440"/>
                <a:gd name="connsiteY0" fmla="*/ 99360 h 993600"/>
                <a:gd name="connsiteX1" fmla="*/ 99360 w 3716440"/>
                <a:gd name="connsiteY1" fmla="*/ 0 h 993600"/>
                <a:gd name="connsiteX2" fmla="*/ 3617080 w 3716440"/>
                <a:gd name="connsiteY2" fmla="*/ 0 h 993600"/>
                <a:gd name="connsiteX3" fmla="*/ 3716440 w 3716440"/>
                <a:gd name="connsiteY3" fmla="*/ 99360 h 993600"/>
                <a:gd name="connsiteX4" fmla="*/ 3716440 w 3716440"/>
                <a:gd name="connsiteY4" fmla="*/ 894240 h 993600"/>
                <a:gd name="connsiteX5" fmla="*/ 3617080 w 3716440"/>
                <a:gd name="connsiteY5" fmla="*/ 993600 h 993600"/>
                <a:gd name="connsiteX6" fmla="*/ 99360 w 3716440"/>
                <a:gd name="connsiteY6" fmla="*/ 993600 h 993600"/>
                <a:gd name="connsiteX7" fmla="*/ 0 w 3716440"/>
                <a:gd name="connsiteY7" fmla="*/ 894240 h 993600"/>
                <a:gd name="connsiteX8" fmla="*/ 0 w 3716440"/>
                <a:gd name="connsiteY8" fmla="*/ 99360 h 99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993600">
                  <a:moveTo>
                    <a:pt x="0" y="99360"/>
                  </a:moveTo>
                  <a:cubicBezTo>
                    <a:pt x="0" y="44485"/>
                    <a:pt x="44485" y="0"/>
                    <a:pt x="99360" y="0"/>
                  </a:cubicBezTo>
                  <a:lnTo>
                    <a:pt x="3617080" y="0"/>
                  </a:lnTo>
                  <a:cubicBezTo>
                    <a:pt x="3671955" y="0"/>
                    <a:pt x="3716440" y="44485"/>
                    <a:pt x="3716440" y="99360"/>
                  </a:cubicBezTo>
                  <a:lnTo>
                    <a:pt x="3716440" y="894240"/>
                  </a:lnTo>
                  <a:cubicBezTo>
                    <a:pt x="3716440" y="949115"/>
                    <a:pt x="3671955" y="993600"/>
                    <a:pt x="3617080" y="993600"/>
                  </a:cubicBezTo>
                  <a:lnTo>
                    <a:pt x="99360" y="993600"/>
                  </a:lnTo>
                  <a:cubicBezTo>
                    <a:pt x="44485" y="993600"/>
                    <a:pt x="0" y="949115"/>
                    <a:pt x="0" y="894240"/>
                  </a:cubicBezTo>
                  <a:lnTo>
                    <a:pt x="0" y="9936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76" tIns="163576" rIns="163576" bIns="418830" numCol="1" spcCol="1270" anchor="t" anchorCtr="0">
              <a:noAutofit/>
            </a:bodyPr>
            <a:lstStyle/>
            <a:p>
              <a:pPr marL="0" lvl="0" indent="0" algn="l" defTabSz="1022350">
                <a:lnSpc>
                  <a:spcPct val="90000"/>
                </a:lnSpc>
                <a:spcBef>
                  <a:spcPct val="0"/>
                </a:spcBef>
                <a:spcAft>
                  <a:spcPct val="35000"/>
                </a:spcAft>
                <a:buNone/>
              </a:pPr>
              <a:r>
                <a:rPr lang="en-US" sz="2300" b="1" dirty="0"/>
                <a:t>New Essential Health Benefits Selection Process</a:t>
              </a:r>
              <a:endParaRPr lang="en-US" sz="2300" b="1" kern="1200" dirty="0"/>
            </a:p>
          </p:txBody>
        </p:sp>
        <p:sp>
          <p:nvSpPr>
            <p:cNvPr id="18" name="Freeform: Shape 17">
              <a:extLst>
                <a:ext uri="{FF2B5EF4-FFF2-40B4-BE49-F238E27FC236}">
                  <a16:creationId xmlns:a16="http://schemas.microsoft.com/office/drawing/2014/main" id="{95BFE0D3-1BA2-43C6-9D36-B765A57AE0BD}"/>
                </a:ext>
              </a:extLst>
            </p:cNvPr>
            <p:cNvSpPr/>
            <p:nvPr/>
          </p:nvSpPr>
          <p:spPr>
            <a:xfrm>
              <a:off x="347225" y="3009450"/>
              <a:ext cx="3716440" cy="993600"/>
            </a:xfrm>
            <a:custGeom>
              <a:avLst/>
              <a:gdLst>
                <a:gd name="connsiteX0" fmla="*/ 0 w 3716440"/>
                <a:gd name="connsiteY0" fmla="*/ 99360 h 993600"/>
                <a:gd name="connsiteX1" fmla="*/ 99360 w 3716440"/>
                <a:gd name="connsiteY1" fmla="*/ 0 h 993600"/>
                <a:gd name="connsiteX2" fmla="*/ 3617080 w 3716440"/>
                <a:gd name="connsiteY2" fmla="*/ 0 h 993600"/>
                <a:gd name="connsiteX3" fmla="*/ 3716440 w 3716440"/>
                <a:gd name="connsiteY3" fmla="*/ 99360 h 993600"/>
                <a:gd name="connsiteX4" fmla="*/ 3716440 w 3716440"/>
                <a:gd name="connsiteY4" fmla="*/ 894240 h 993600"/>
                <a:gd name="connsiteX5" fmla="*/ 3617080 w 3716440"/>
                <a:gd name="connsiteY5" fmla="*/ 993600 h 993600"/>
                <a:gd name="connsiteX6" fmla="*/ 99360 w 3716440"/>
                <a:gd name="connsiteY6" fmla="*/ 993600 h 993600"/>
                <a:gd name="connsiteX7" fmla="*/ 0 w 3716440"/>
                <a:gd name="connsiteY7" fmla="*/ 894240 h 993600"/>
                <a:gd name="connsiteX8" fmla="*/ 0 w 3716440"/>
                <a:gd name="connsiteY8" fmla="*/ 99360 h 99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993600">
                  <a:moveTo>
                    <a:pt x="0" y="99360"/>
                  </a:moveTo>
                  <a:cubicBezTo>
                    <a:pt x="0" y="44485"/>
                    <a:pt x="44485" y="0"/>
                    <a:pt x="99360" y="0"/>
                  </a:cubicBezTo>
                  <a:lnTo>
                    <a:pt x="3617080" y="0"/>
                  </a:lnTo>
                  <a:cubicBezTo>
                    <a:pt x="3671955" y="0"/>
                    <a:pt x="3716440" y="44485"/>
                    <a:pt x="3716440" y="99360"/>
                  </a:cubicBezTo>
                  <a:lnTo>
                    <a:pt x="3716440" y="894240"/>
                  </a:lnTo>
                  <a:cubicBezTo>
                    <a:pt x="3716440" y="949115"/>
                    <a:pt x="3671955" y="993600"/>
                    <a:pt x="3617080" y="993600"/>
                  </a:cubicBezTo>
                  <a:lnTo>
                    <a:pt x="99360" y="993600"/>
                  </a:lnTo>
                  <a:cubicBezTo>
                    <a:pt x="44485" y="993600"/>
                    <a:pt x="0" y="949115"/>
                    <a:pt x="0" y="894240"/>
                  </a:cubicBezTo>
                  <a:lnTo>
                    <a:pt x="0" y="99360"/>
                  </a:lnTo>
                  <a:close/>
                </a:path>
              </a:pathLst>
            </a:custGeom>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163576" tIns="163576" rIns="163576" bIns="418830" numCol="1" spcCol="1270" anchor="t" anchorCtr="0">
              <a:noAutofit/>
            </a:bodyPr>
            <a:lstStyle/>
            <a:p>
              <a:pPr marL="0" lvl="0" indent="0" algn="l" defTabSz="1022350">
                <a:lnSpc>
                  <a:spcPct val="90000"/>
                </a:lnSpc>
                <a:spcBef>
                  <a:spcPct val="0"/>
                </a:spcBef>
                <a:spcAft>
                  <a:spcPct val="35000"/>
                </a:spcAft>
                <a:buNone/>
              </a:pPr>
              <a:r>
                <a:rPr lang="en-US" sz="2300" b="1" kern="1200" dirty="0"/>
                <a:t>Association Health Plans (AHPs)</a:t>
              </a:r>
            </a:p>
          </p:txBody>
        </p:sp>
        <p:sp>
          <p:nvSpPr>
            <p:cNvPr id="19" name="Freeform: Shape 18">
              <a:extLst>
                <a:ext uri="{FF2B5EF4-FFF2-40B4-BE49-F238E27FC236}">
                  <a16:creationId xmlns:a16="http://schemas.microsoft.com/office/drawing/2014/main" id="{CBCD1A94-7AC4-47F1-B8FD-F81F9B5EDC44}"/>
                </a:ext>
              </a:extLst>
            </p:cNvPr>
            <p:cNvSpPr/>
            <p:nvPr/>
          </p:nvSpPr>
          <p:spPr>
            <a:xfrm>
              <a:off x="5214151" y="2458738"/>
              <a:ext cx="3812513" cy="2095023"/>
            </a:xfrm>
            <a:custGeom>
              <a:avLst/>
              <a:gdLst>
                <a:gd name="connsiteX0" fmla="*/ 0 w 3716440"/>
                <a:gd name="connsiteY0" fmla="*/ 371644 h 3894187"/>
                <a:gd name="connsiteX1" fmla="*/ 371644 w 3716440"/>
                <a:gd name="connsiteY1" fmla="*/ 0 h 3894187"/>
                <a:gd name="connsiteX2" fmla="*/ 3344796 w 3716440"/>
                <a:gd name="connsiteY2" fmla="*/ 0 h 3894187"/>
                <a:gd name="connsiteX3" fmla="*/ 3716440 w 3716440"/>
                <a:gd name="connsiteY3" fmla="*/ 371644 h 3894187"/>
                <a:gd name="connsiteX4" fmla="*/ 3716440 w 3716440"/>
                <a:gd name="connsiteY4" fmla="*/ 3522543 h 3894187"/>
                <a:gd name="connsiteX5" fmla="*/ 3344796 w 3716440"/>
                <a:gd name="connsiteY5" fmla="*/ 3894187 h 3894187"/>
                <a:gd name="connsiteX6" fmla="*/ 371644 w 3716440"/>
                <a:gd name="connsiteY6" fmla="*/ 3894187 h 3894187"/>
                <a:gd name="connsiteX7" fmla="*/ 0 w 3716440"/>
                <a:gd name="connsiteY7" fmla="*/ 3522543 h 3894187"/>
                <a:gd name="connsiteX8" fmla="*/ 0 w 3716440"/>
                <a:gd name="connsiteY8" fmla="*/ 371644 h 3894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3894187">
                  <a:moveTo>
                    <a:pt x="0" y="371644"/>
                  </a:moveTo>
                  <a:cubicBezTo>
                    <a:pt x="0" y="166391"/>
                    <a:pt x="166391" y="0"/>
                    <a:pt x="371644" y="0"/>
                  </a:cubicBezTo>
                  <a:lnTo>
                    <a:pt x="3344796" y="0"/>
                  </a:lnTo>
                  <a:cubicBezTo>
                    <a:pt x="3550049" y="0"/>
                    <a:pt x="3716440" y="166391"/>
                    <a:pt x="3716440" y="371644"/>
                  </a:cubicBezTo>
                  <a:lnTo>
                    <a:pt x="3716440" y="3522543"/>
                  </a:lnTo>
                  <a:cubicBezTo>
                    <a:pt x="3716440" y="3727796"/>
                    <a:pt x="3550049" y="3894187"/>
                    <a:pt x="3344796" y="3894187"/>
                  </a:cubicBezTo>
                  <a:lnTo>
                    <a:pt x="371644" y="3894187"/>
                  </a:lnTo>
                  <a:cubicBezTo>
                    <a:pt x="166391" y="3894187"/>
                    <a:pt x="0" y="3727796"/>
                    <a:pt x="0" y="3522543"/>
                  </a:cubicBezTo>
                  <a:lnTo>
                    <a:pt x="0" y="371644"/>
                  </a:lnTo>
                  <a:close/>
                </a:path>
              </a:pathLst>
            </a:custGeom>
            <a:ln>
              <a:solidFill>
                <a:schemeClr val="tx1"/>
              </a:solidFill>
            </a:ln>
          </p:spPr>
          <p:style>
            <a:lnRef idx="2">
              <a:schemeClr val="accent5">
                <a:hueOff val="-9933876"/>
                <a:satOff val="39811"/>
                <a:lumOff val="862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427" tIns="272427" rIns="272427" bIns="272427" numCol="1" spcCol="1270" anchor="t" anchorCtr="0">
              <a:noAutofit/>
            </a:bodyPr>
            <a:lstStyle/>
            <a:p>
              <a:pPr marL="0" lvl="1" algn="l" defTabSz="1022350">
                <a:lnSpc>
                  <a:spcPct val="90000"/>
                </a:lnSpc>
                <a:spcBef>
                  <a:spcPct val="0"/>
                </a:spcBef>
                <a:spcAft>
                  <a:spcPct val="15000"/>
                </a:spcAft>
              </a:pPr>
              <a:r>
                <a:rPr lang="en-US" sz="2800" kern="1200" dirty="0"/>
                <a:t>Less comprehensive health plans, including plans lacking </a:t>
              </a:r>
              <a:r>
                <a:rPr lang="en-US" sz="2800" dirty="0"/>
                <a:t>strong </a:t>
              </a:r>
              <a:r>
                <a:rPr lang="en-US" sz="2800" kern="1200" dirty="0"/>
                <a:t>MH/SUD coverage</a:t>
              </a:r>
            </a:p>
          </p:txBody>
        </p:sp>
      </p:grpSp>
      <p:sp>
        <p:nvSpPr>
          <p:cNvPr id="9" name="Freeform: Shape 8">
            <a:extLst>
              <a:ext uri="{FF2B5EF4-FFF2-40B4-BE49-F238E27FC236}">
                <a16:creationId xmlns:a16="http://schemas.microsoft.com/office/drawing/2014/main" id="{CA658169-6E22-4B45-B4E7-E6640A7D0F87}"/>
              </a:ext>
            </a:extLst>
          </p:cNvPr>
          <p:cNvSpPr/>
          <p:nvPr/>
        </p:nvSpPr>
        <p:spPr>
          <a:xfrm>
            <a:off x="333577" y="4898103"/>
            <a:ext cx="3656357" cy="993600"/>
          </a:xfrm>
          <a:custGeom>
            <a:avLst/>
            <a:gdLst>
              <a:gd name="connsiteX0" fmla="*/ 0 w 3716440"/>
              <a:gd name="connsiteY0" fmla="*/ 99360 h 993600"/>
              <a:gd name="connsiteX1" fmla="*/ 99360 w 3716440"/>
              <a:gd name="connsiteY1" fmla="*/ 0 h 993600"/>
              <a:gd name="connsiteX2" fmla="*/ 3617080 w 3716440"/>
              <a:gd name="connsiteY2" fmla="*/ 0 h 993600"/>
              <a:gd name="connsiteX3" fmla="*/ 3716440 w 3716440"/>
              <a:gd name="connsiteY3" fmla="*/ 99360 h 993600"/>
              <a:gd name="connsiteX4" fmla="*/ 3716440 w 3716440"/>
              <a:gd name="connsiteY4" fmla="*/ 894240 h 993600"/>
              <a:gd name="connsiteX5" fmla="*/ 3617080 w 3716440"/>
              <a:gd name="connsiteY5" fmla="*/ 993600 h 993600"/>
              <a:gd name="connsiteX6" fmla="*/ 99360 w 3716440"/>
              <a:gd name="connsiteY6" fmla="*/ 993600 h 993600"/>
              <a:gd name="connsiteX7" fmla="*/ 0 w 3716440"/>
              <a:gd name="connsiteY7" fmla="*/ 894240 h 993600"/>
              <a:gd name="connsiteX8" fmla="*/ 0 w 3716440"/>
              <a:gd name="connsiteY8" fmla="*/ 99360 h 99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440" h="993600">
                <a:moveTo>
                  <a:pt x="0" y="99360"/>
                </a:moveTo>
                <a:cubicBezTo>
                  <a:pt x="0" y="44485"/>
                  <a:pt x="44485" y="0"/>
                  <a:pt x="99360" y="0"/>
                </a:cubicBezTo>
                <a:lnTo>
                  <a:pt x="3617080" y="0"/>
                </a:lnTo>
                <a:cubicBezTo>
                  <a:pt x="3671955" y="0"/>
                  <a:pt x="3716440" y="44485"/>
                  <a:pt x="3716440" y="99360"/>
                </a:cubicBezTo>
                <a:lnTo>
                  <a:pt x="3716440" y="894240"/>
                </a:lnTo>
                <a:cubicBezTo>
                  <a:pt x="3716440" y="949115"/>
                  <a:pt x="3671955" y="993600"/>
                  <a:pt x="3617080" y="993600"/>
                </a:cubicBezTo>
                <a:lnTo>
                  <a:pt x="99360" y="993600"/>
                </a:lnTo>
                <a:cubicBezTo>
                  <a:pt x="44485" y="993600"/>
                  <a:pt x="0" y="949115"/>
                  <a:pt x="0" y="894240"/>
                </a:cubicBezTo>
                <a:lnTo>
                  <a:pt x="0" y="99360"/>
                </a:lnTo>
                <a:close/>
              </a:path>
            </a:pathLst>
          </a:custGeom>
          <a:solidFill>
            <a:schemeClr val="accent3">
              <a:lumMod val="75000"/>
            </a:schemeClr>
          </a:solidFill>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163576" tIns="163576" rIns="163576" bIns="418830" numCol="1" spcCol="1270" anchor="t" anchorCtr="0">
            <a:noAutofit/>
          </a:bodyPr>
          <a:lstStyle/>
          <a:p>
            <a:pPr lvl="0" defTabSz="1022350">
              <a:lnSpc>
                <a:spcPct val="90000"/>
              </a:lnSpc>
              <a:spcBef>
                <a:spcPct val="0"/>
              </a:spcBef>
              <a:spcAft>
                <a:spcPct val="35000"/>
              </a:spcAft>
            </a:pPr>
            <a:r>
              <a:rPr lang="en-US" sz="2300" b="1" dirty="0"/>
              <a:t>Short Term Health </a:t>
            </a:r>
            <a:r>
              <a:rPr lang="en-US" sz="2300" b="1" kern="1200" dirty="0"/>
              <a:t>Plans (STLD plans) </a:t>
            </a:r>
            <a:r>
              <a:rPr lang="en-US" sz="2300" b="1" dirty="0">
                <a:hlinkClick r:id="rId3"/>
              </a:rPr>
              <a:t>Fact Sheet</a:t>
            </a:r>
            <a:endParaRPr lang="en-US" sz="2300" b="1" kern="1200" dirty="0"/>
          </a:p>
        </p:txBody>
      </p:sp>
      <p:sp>
        <p:nvSpPr>
          <p:cNvPr id="3" name="Equals 2">
            <a:extLst>
              <a:ext uri="{FF2B5EF4-FFF2-40B4-BE49-F238E27FC236}">
                <a16:creationId xmlns:a16="http://schemas.microsoft.com/office/drawing/2014/main" id="{24A4768A-666C-4965-9F80-AF081E87CC59}"/>
              </a:ext>
            </a:extLst>
          </p:cNvPr>
          <p:cNvSpPr/>
          <p:nvPr/>
        </p:nvSpPr>
        <p:spPr>
          <a:xfrm>
            <a:off x="4226020" y="3363447"/>
            <a:ext cx="914400" cy="914400"/>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5890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2362200"/>
          </a:xfrm>
        </p:spPr>
        <p:txBody>
          <a:bodyPr/>
          <a:lstStyle/>
          <a:p>
            <a:pPr marL="0" indent="0">
              <a:buNone/>
            </a:pPr>
            <a:r>
              <a:rPr lang="en-US" dirty="0"/>
              <a:t>“Today, we commit to ushering in </a:t>
            </a:r>
            <a:r>
              <a:rPr lang="en-US" b="1" dirty="0"/>
              <a:t>a new era </a:t>
            </a:r>
            <a:r>
              <a:rPr lang="en-US" dirty="0"/>
              <a:t>for the federal and state Medicaid partnership where </a:t>
            </a:r>
            <a:r>
              <a:rPr lang="en-US" b="1" dirty="0"/>
              <a:t>states have more freedom</a:t>
            </a:r>
            <a:r>
              <a:rPr lang="en-US" dirty="0"/>
              <a:t> to design programs that meet the spectrum of diverse needs of their Medicaid population…”</a:t>
            </a:r>
          </a:p>
        </p:txBody>
      </p:sp>
      <p:sp>
        <p:nvSpPr>
          <p:cNvPr id="4" name="Content Placeholder 2"/>
          <p:cNvSpPr txBox="1">
            <a:spLocks/>
          </p:cNvSpPr>
          <p:nvPr/>
        </p:nvSpPr>
        <p:spPr>
          <a:xfrm>
            <a:off x="685800" y="3962401"/>
            <a:ext cx="8229600" cy="609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Arial"/>
              </a:rPr>
              <a:t>–Former Sec. Tom Price &amp; Administrator Seema </a:t>
            </a:r>
            <a:r>
              <a:rPr kumimoji="0" lang="en-US" sz="2400" b="0" i="0" u="none" strike="noStrike" kern="1200" cap="none" spc="0" normalizeH="0" baseline="0" noProof="0" dirty="0" err="1">
                <a:ln>
                  <a:noFill/>
                </a:ln>
                <a:solidFill>
                  <a:prstClr val="black"/>
                </a:solidFill>
                <a:effectLst/>
                <a:uLnTx/>
                <a:uFillTx/>
                <a:latin typeface="Arial"/>
                <a:ea typeface="+mn-ea"/>
                <a:cs typeface="Arial"/>
              </a:rPr>
              <a:t>Verma</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Title 1">
            <a:extLst>
              <a:ext uri="{FF2B5EF4-FFF2-40B4-BE49-F238E27FC236}">
                <a16:creationId xmlns:a16="http://schemas.microsoft.com/office/drawing/2014/main" id="{5A95DA57-C8D3-444B-A0AB-CCAEAC5D3317}"/>
              </a:ext>
            </a:extLst>
          </p:cNvPr>
          <p:cNvSpPr>
            <a:spLocks noGrp="1"/>
          </p:cNvSpPr>
          <p:nvPr>
            <p:ph type="title"/>
          </p:nvPr>
        </p:nvSpPr>
        <p:spPr>
          <a:xfrm>
            <a:off x="457200" y="446310"/>
            <a:ext cx="8229600" cy="690416"/>
          </a:xfrm>
        </p:spPr>
        <p:txBody>
          <a:bodyPr/>
          <a:lstStyle/>
          <a:p>
            <a:r>
              <a:rPr lang="en-US" sz="4000" dirty="0">
                <a:latin typeface="Arial" panose="020B0604020202020204" pitchFamily="34" charset="0"/>
                <a:cs typeface="Arial" panose="020B0604020202020204" pitchFamily="34" charset="0"/>
              </a:rPr>
              <a:t>Emphasis on “Flexibility”</a:t>
            </a:r>
          </a:p>
        </p:txBody>
      </p:sp>
    </p:spTree>
    <p:extLst>
      <p:ext uri="{BB962C8B-B14F-4D97-AF65-F5344CB8AC3E}">
        <p14:creationId xmlns:p14="http://schemas.microsoft.com/office/powerpoint/2010/main" val="1986648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Likely Medicaid waiver proposals</a:t>
            </a:r>
          </a:p>
        </p:txBody>
      </p:sp>
      <p:sp>
        <p:nvSpPr>
          <p:cNvPr id="3" name="Content Placeholder 2"/>
          <p:cNvSpPr>
            <a:spLocks noGrp="1"/>
          </p:cNvSpPr>
          <p:nvPr>
            <p:ph idx="1"/>
          </p:nvPr>
        </p:nvSpPr>
        <p:spPr>
          <a:xfrm>
            <a:off x="457200" y="1464938"/>
            <a:ext cx="8093121" cy="4752993"/>
          </a:xfrm>
        </p:spPr>
        <p:txBody>
          <a:bodyPr>
            <a:normAutofit/>
          </a:bodyPr>
          <a:lstStyle/>
          <a:p>
            <a:r>
              <a:rPr lang="en-US" dirty="0"/>
              <a:t>Work requirements</a:t>
            </a:r>
          </a:p>
          <a:p>
            <a:pPr lvl="1"/>
            <a:r>
              <a:rPr lang="en-US" dirty="0">
                <a:solidFill>
                  <a:srgbClr val="FF0000"/>
                </a:solidFill>
              </a:rPr>
              <a:t>KY decision has put these waivers under scrutiny</a:t>
            </a:r>
          </a:p>
          <a:p>
            <a:r>
              <a:rPr lang="en-US" dirty="0"/>
              <a:t>Drug testing</a:t>
            </a:r>
          </a:p>
          <a:p>
            <a:r>
              <a:rPr lang="en-US" dirty="0"/>
              <a:t>Higher cost sharing </a:t>
            </a:r>
          </a:p>
          <a:p>
            <a:r>
              <a:rPr lang="en-US" dirty="0"/>
              <a:t>Use of HSAs</a:t>
            </a:r>
          </a:p>
          <a:p>
            <a:r>
              <a:rPr lang="en-US" dirty="0"/>
              <a:t>Special enrollment &amp; lockout periods</a:t>
            </a:r>
          </a:p>
          <a:p>
            <a:r>
              <a:rPr lang="en-US" dirty="0"/>
              <a:t>Time limit on coverage</a:t>
            </a:r>
          </a:p>
          <a:p>
            <a:pPr lvl="1"/>
            <a:r>
              <a:rPr lang="en-US" dirty="0">
                <a:solidFill>
                  <a:srgbClr val="FF0000"/>
                </a:solidFill>
              </a:rPr>
              <a:t>CMS rejected KS lifetime limit on coverage</a:t>
            </a:r>
          </a:p>
        </p:txBody>
      </p:sp>
    </p:spTree>
    <p:extLst>
      <p:ext uri="{BB962C8B-B14F-4D97-AF65-F5344CB8AC3E}">
        <p14:creationId xmlns:p14="http://schemas.microsoft.com/office/powerpoint/2010/main" val="892510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5FCB-B0A8-4EAE-952C-EE2F86C441F9}"/>
              </a:ext>
            </a:extLst>
          </p:cNvPr>
          <p:cNvSpPr>
            <a:spLocks noGrp="1"/>
          </p:cNvSpPr>
          <p:nvPr>
            <p:ph type="title"/>
          </p:nvPr>
        </p:nvSpPr>
        <p:spPr/>
        <p:txBody>
          <a:bodyPr/>
          <a:lstStyle/>
          <a:p>
            <a:r>
              <a:rPr lang="en-US" dirty="0"/>
              <a:t>Exemptions? </a:t>
            </a:r>
          </a:p>
        </p:txBody>
      </p:sp>
      <p:pic>
        <p:nvPicPr>
          <p:cNvPr id="4" name="Picture 2" descr="Image result for not all disabilities are visible">
            <a:extLst>
              <a:ext uri="{FF2B5EF4-FFF2-40B4-BE49-F238E27FC236}">
                <a16:creationId xmlns:a16="http://schemas.microsoft.com/office/drawing/2014/main" id="{B542E45B-2755-4B72-B7A2-73B5C1D8E16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063" y="1528762"/>
            <a:ext cx="5715000" cy="38004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F43BA25-151D-4C57-BF87-85179EDCEACA}"/>
              </a:ext>
            </a:extLst>
          </p:cNvPr>
          <p:cNvSpPr/>
          <p:nvPr/>
        </p:nvSpPr>
        <p:spPr>
          <a:xfrm>
            <a:off x="5249333" y="2644169"/>
            <a:ext cx="3437467"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a:t>
            </a:r>
            <a:r>
              <a:rPr kumimoji="0" lang="en-US" sz="2400" b="0" i="1" u="none" strike="noStrike" kern="1200" cap="none" spc="0" normalizeH="0" baseline="0" noProof="0" dirty="0">
                <a:ln>
                  <a:noFill/>
                </a:ln>
                <a:solidFill>
                  <a:prstClr val="black"/>
                </a:solidFill>
                <a:effectLst/>
                <a:uLnTx/>
                <a:uFillTx/>
                <a:latin typeface="Calibri"/>
                <a:ea typeface="+mn-ea"/>
                <a:cs typeface="+mn-cs"/>
              </a:rPr>
              <a:t>Disability” is often touted as a category of exemption from new waiver requirements.</a:t>
            </a: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8130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2A409EA-3993-48B5-85C0-C4EBB464C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361" y="4735773"/>
            <a:ext cx="2033045" cy="1355363"/>
          </a:xfrm>
          <a:prstGeom prst="rect">
            <a:avLst/>
          </a:prstGeom>
        </p:spPr>
      </p:pic>
      <p:pic>
        <p:nvPicPr>
          <p:cNvPr id="6" name="Picture 5">
            <a:extLst>
              <a:ext uri="{FF2B5EF4-FFF2-40B4-BE49-F238E27FC236}">
                <a16:creationId xmlns:a16="http://schemas.microsoft.com/office/drawing/2014/main" id="{3414E909-6348-4B51-8579-E0A1B8D3454D}"/>
              </a:ext>
            </a:extLst>
          </p:cNvPr>
          <p:cNvPicPr>
            <a:picLocks noChangeAspect="1"/>
          </p:cNvPicPr>
          <p:nvPr/>
        </p:nvPicPr>
        <p:blipFill rotWithShape="1">
          <a:blip r:embed="rId4">
            <a:extLst>
              <a:ext uri="{28A0092B-C50C-407E-A947-70E740481C1C}">
                <a14:useLocalDpi xmlns:a14="http://schemas.microsoft.com/office/drawing/2010/main" val="0"/>
              </a:ext>
            </a:extLst>
          </a:blip>
          <a:srcRect l="2527" t="10030" r="1544" b="10842"/>
          <a:stretch/>
        </p:blipFill>
        <p:spPr>
          <a:xfrm>
            <a:off x="341395" y="3565476"/>
            <a:ext cx="1913703" cy="1262830"/>
          </a:xfrm>
          <a:prstGeom prst="rect">
            <a:avLst/>
          </a:prstGeom>
        </p:spPr>
      </p:pic>
      <p:sp>
        <p:nvSpPr>
          <p:cNvPr id="2" name="Title 1">
            <a:extLst>
              <a:ext uri="{FF2B5EF4-FFF2-40B4-BE49-F238E27FC236}">
                <a16:creationId xmlns:a16="http://schemas.microsoft.com/office/drawing/2014/main" id="{6F53336E-5E67-4411-8E93-06B5695AEF24}"/>
              </a:ext>
            </a:extLst>
          </p:cNvPr>
          <p:cNvSpPr>
            <a:spLocks noGrp="1"/>
          </p:cNvSpPr>
          <p:nvPr>
            <p:ph type="title"/>
          </p:nvPr>
        </p:nvSpPr>
        <p:spPr>
          <a:xfrm>
            <a:off x="457198" y="126168"/>
            <a:ext cx="8229600" cy="690416"/>
          </a:xfrm>
        </p:spPr>
        <p:txBody>
          <a:bodyPr/>
          <a:lstStyle/>
          <a:p>
            <a:r>
              <a:rPr lang="en-US" sz="4000" dirty="0"/>
              <a:t>Medicaid Work Requirements</a:t>
            </a:r>
          </a:p>
        </p:txBody>
      </p:sp>
      <p:sp>
        <p:nvSpPr>
          <p:cNvPr id="3" name="Content Placeholder 2">
            <a:extLst>
              <a:ext uri="{FF2B5EF4-FFF2-40B4-BE49-F238E27FC236}">
                <a16:creationId xmlns:a16="http://schemas.microsoft.com/office/drawing/2014/main" id="{00275172-DF19-4EB8-9C94-D28297E6A053}"/>
              </a:ext>
            </a:extLst>
          </p:cNvPr>
          <p:cNvSpPr>
            <a:spLocks noGrp="1"/>
          </p:cNvSpPr>
          <p:nvPr>
            <p:ph idx="1"/>
          </p:nvPr>
        </p:nvSpPr>
        <p:spPr>
          <a:xfrm>
            <a:off x="463835" y="1166018"/>
            <a:ext cx="8121650" cy="4525963"/>
          </a:xfrm>
        </p:spPr>
        <p:txBody>
          <a:bodyPr>
            <a:normAutofit/>
          </a:bodyPr>
          <a:lstStyle/>
          <a:p>
            <a:r>
              <a:rPr lang="en-US" dirty="0"/>
              <a:t>CMS released guidelines for states to create work requirements</a:t>
            </a:r>
          </a:p>
          <a:p>
            <a:pPr lvl="1"/>
            <a:r>
              <a:rPr lang="en-US" dirty="0"/>
              <a:t>Proposals approved in Kentucky, Indiana, Arkansas, New Hampshire; seven other states have applications under review</a:t>
            </a:r>
          </a:p>
        </p:txBody>
      </p:sp>
      <p:pic>
        <p:nvPicPr>
          <p:cNvPr id="13" name="Picture 12">
            <a:extLst>
              <a:ext uri="{FF2B5EF4-FFF2-40B4-BE49-F238E27FC236}">
                <a16:creationId xmlns:a16="http://schemas.microsoft.com/office/drawing/2014/main" id="{A777AAF2-78DB-4265-8498-300C874B39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9019" y="3565476"/>
            <a:ext cx="1894244" cy="1262830"/>
          </a:xfrm>
          <a:prstGeom prst="rect">
            <a:avLst/>
          </a:prstGeom>
        </p:spPr>
      </p:pic>
      <p:pic>
        <p:nvPicPr>
          <p:cNvPr id="7" name="Picture 6">
            <a:extLst>
              <a:ext uri="{FF2B5EF4-FFF2-40B4-BE49-F238E27FC236}">
                <a16:creationId xmlns:a16="http://schemas.microsoft.com/office/drawing/2014/main" id="{D0C84223-4AFB-44A6-9C3D-CE86DDCD5F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62143" y="4735773"/>
            <a:ext cx="1894245" cy="1262830"/>
          </a:xfrm>
          <a:prstGeom prst="rect">
            <a:avLst/>
          </a:prstGeom>
        </p:spPr>
      </p:pic>
    </p:spTree>
    <p:extLst>
      <p:ext uri="{BB962C8B-B14F-4D97-AF65-F5344CB8AC3E}">
        <p14:creationId xmlns:p14="http://schemas.microsoft.com/office/powerpoint/2010/main" val="420410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AFA9A2-FE32-4E8E-84EB-48A62C8B6EA8}"/>
              </a:ext>
            </a:extLst>
          </p:cNvPr>
          <p:cNvSpPr>
            <a:spLocks noGrp="1"/>
          </p:cNvSpPr>
          <p:nvPr>
            <p:ph idx="1"/>
          </p:nvPr>
        </p:nvSpPr>
        <p:spPr>
          <a:xfrm>
            <a:off x="457200" y="1343438"/>
            <a:ext cx="8229600" cy="4525963"/>
          </a:xfrm>
        </p:spPr>
        <p:txBody>
          <a:bodyPr>
            <a:normAutofit/>
          </a:bodyPr>
          <a:lstStyle/>
          <a:p>
            <a:pPr marL="457200" lvl="1" indent="0">
              <a:buNone/>
            </a:pPr>
            <a:r>
              <a:rPr lang="en-US" sz="2800" b="1" dirty="0"/>
              <a:t>Key Takeaways on Court Decision:</a:t>
            </a:r>
          </a:p>
          <a:p>
            <a:pPr lvl="1">
              <a:buFont typeface="Arial" panose="020B0604020202020204" pitchFamily="34" charset="0"/>
              <a:buChar char="•"/>
            </a:pPr>
            <a:r>
              <a:rPr lang="en-US" sz="3200" dirty="0"/>
              <a:t>Did not overturn work requirements outright</a:t>
            </a:r>
          </a:p>
          <a:p>
            <a:pPr lvl="1">
              <a:buFont typeface="Arial" panose="020B0604020202020204" pitchFamily="34" charset="0"/>
              <a:buChar char="•"/>
            </a:pPr>
            <a:r>
              <a:rPr lang="en-US" sz="3200" dirty="0"/>
              <a:t>Sets two important precedents:</a:t>
            </a:r>
          </a:p>
          <a:p>
            <a:pPr marL="1371600" lvl="2" indent="-457200">
              <a:buFont typeface="+mj-lt"/>
              <a:buAutoNum type="arabicPeriod"/>
            </a:pPr>
            <a:r>
              <a:rPr lang="en-US" sz="2400" dirty="0"/>
              <a:t>States must evaluate waiver’s impact on coverage</a:t>
            </a:r>
          </a:p>
          <a:p>
            <a:pPr marL="1371600" lvl="2" indent="-457200">
              <a:buFont typeface="+mj-lt"/>
              <a:buAutoNum type="arabicPeriod"/>
            </a:pPr>
            <a:r>
              <a:rPr lang="en-US" sz="2400" dirty="0"/>
              <a:t>Medicaid provides equal treatment of all groups covered by its statute, including Medicaid expansion populations.</a:t>
            </a:r>
          </a:p>
          <a:p>
            <a:pPr marL="1371600" lvl="2" indent="-457200">
              <a:buFont typeface="+mj-lt"/>
              <a:buAutoNum type="arabicPeriod"/>
            </a:pPr>
            <a:endParaRPr lang="en-US" sz="2400" dirty="0"/>
          </a:p>
        </p:txBody>
      </p:sp>
      <p:sp>
        <p:nvSpPr>
          <p:cNvPr id="4" name="Title 1">
            <a:extLst>
              <a:ext uri="{FF2B5EF4-FFF2-40B4-BE49-F238E27FC236}">
                <a16:creationId xmlns:a16="http://schemas.microsoft.com/office/drawing/2014/main" id="{73772EAC-7957-4A55-8506-6F9EB870BEEC}"/>
              </a:ext>
            </a:extLst>
          </p:cNvPr>
          <p:cNvSpPr>
            <a:spLocks noGrp="1"/>
          </p:cNvSpPr>
          <p:nvPr>
            <p:ph type="title"/>
          </p:nvPr>
        </p:nvSpPr>
        <p:spPr/>
        <p:txBody>
          <a:bodyPr/>
          <a:lstStyle/>
          <a:p>
            <a:r>
              <a:rPr lang="en-US" sz="4000" dirty="0"/>
              <a:t>Work Requirements Halted </a:t>
            </a:r>
          </a:p>
        </p:txBody>
      </p:sp>
    </p:spTree>
    <p:extLst>
      <p:ext uri="{BB962C8B-B14F-4D97-AF65-F5344CB8AC3E}">
        <p14:creationId xmlns:p14="http://schemas.microsoft.com/office/powerpoint/2010/main" val="1888029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2B69-3078-4317-9867-A97DECF76594}"/>
              </a:ext>
            </a:extLst>
          </p:cNvPr>
          <p:cNvSpPr>
            <a:spLocks noGrp="1"/>
          </p:cNvSpPr>
          <p:nvPr>
            <p:ph type="title"/>
          </p:nvPr>
        </p:nvSpPr>
        <p:spPr/>
        <p:txBody>
          <a:bodyPr/>
          <a:lstStyle/>
          <a:p>
            <a:r>
              <a:rPr lang="en-US" dirty="0"/>
              <a:t>Opioid Legislation</a:t>
            </a:r>
          </a:p>
        </p:txBody>
      </p:sp>
      <p:sp>
        <p:nvSpPr>
          <p:cNvPr id="3" name="Content Placeholder 2">
            <a:extLst>
              <a:ext uri="{FF2B5EF4-FFF2-40B4-BE49-F238E27FC236}">
                <a16:creationId xmlns:a16="http://schemas.microsoft.com/office/drawing/2014/main" id="{E05918C7-D085-4621-8079-5ADC4D29EF47}"/>
              </a:ext>
            </a:extLst>
          </p:cNvPr>
          <p:cNvSpPr>
            <a:spLocks noGrp="1"/>
          </p:cNvSpPr>
          <p:nvPr>
            <p:ph idx="1"/>
          </p:nvPr>
        </p:nvSpPr>
        <p:spPr>
          <a:xfrm>
            <a:off x="80818" y="1342321"/>
            <a:ext cx="8982364" cy="3268571"/>
          </a:xfrm>
        </p:spPr>
        <p:txBody>
          <a:bodyPr>
            <a:normAutofit/>
          </a:bodyPr>
          <a:lstStyle/>
          <a:p>
            <a:pPr marL="0" indent="0">
              <a:lnSpc>
                <a:spcPct val="134000"/>
              </a:lnSpc>
              <a:spcBef>
                <a:spcPts val="0"/>
              </a:spcBef>
              <a:buNone/>
            </a:pPr>
            <a:r>
              <a:rPr lang="en-US" b="1" dirty="0">
                <a:latin typeface="Arial" panose="020B0604020202020204" pitchFamily="34" charset="0"/>
                <a:cs typeface="Arial" panose="020B0604020202020204" pitchFamily="34" charset="0"/>
              </a:rPr>
              <a:t>Breakout potential for 2018: </a:t>
            </a:r>
            <a:r>
              <a:rPr lang="en-US" dirty="0">
                <a:latin typeface="Arial" panose="020B0604020202020204" pitchFamily="34" charset="0"/>
                <a:cs typeface="Arial" panose="020B0604020202020204" pitchFamily="34" charset="0"/>
              </a:rPr>
              <a:t>Opioid-related legislation</a:t>
            </a:r>
          </a:p>
          <a:p>
            <a:pPr lvl="1">
              <a:lnSpc>
                <a:spcPct val="134000"/>
              </a:lnSpc>
              <a:spcBef>
                <a:spcPts val="0"/>
              </a:spcBef>
            </a:pPr>
            <a:r>
              <a:rPr lang="en-US" dirty="0">
                <a:latin typeface="Arial" panose="020B0604020202020204" pitchFamily="34" charset="0"/>
                <a:cs typeface="Arial" panose="020B0604020202020204" pitchFamily="34" charset="0"/>
              </a:rPr>
              <a:t>House and Senate have been working on packages for months</a:t>
            </a:r>
          </a:p>
          <a:p>
            <a:pPr lvl="1">
              <a:lnSpc>
                <a:spcPct val="134000"/>
              </a:lnSpc>
              <a:spcBef>
                <a:spcPts val="0"/>
              </a:spcBef>
            </a:pPr>
            <a:r>
              <a:rPr lang="en-US" dirty="0">
                <a:latin typeface="Arial" panose="020B0604020202020204" pitchFamily="34" charset="0"/>
                <a:cs typeface="Arial" panose="020B0604020202020204" pitchFamily="34" charset="0"/>
              </a:rPr>
              <a:t>Timeline: In flux </a:t>
            </a:r>
          </a:p>
        </p:txBody>
      </p:sp>
      <p:sp>
        <p:nvSpPr>
          <p:cNvPr id="4" name="AutoShape 2" descr="https://www.thenationalcouncil.org/capitol-connector/files/2018/05/senate-opioids-activity.jpg">
            <a:extLst>
              <a:ext uri="{FF2B5EF4-FFF2-40B4-BE49-F238E27FC236}">
                <a16:creationId xmlns:a16="http://schemas.microsoft.com/office/drawing/2014/main" id="{75FF4FF6-3F4E-46E0-9B77-E19182F6F18C}"/>
              </a:ext>
            </a:extLst>
          </p:cNvPr>
          <p:cNvSpPr>
            <a:spLocks noChangeAspect="1" noChangeArrowheads="1"/>
          </p:cNvSpPr>
          <p:nvPr/>
        </p:nvSpPr>
        <p:spPr bwMode="auto">
          <a:xfrm>
            <a:off x="2079914" y="2635289"/>
            <a:ext cx="4762500" cy="3181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80B0E552-2943-4549-A64C-583704FD0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0818" y="2976607"/>
            <a:ext cx="4466880" cy="2983876"/>
          </a:xfrm>
          <a:prstGeom prst="rect">
            <a:avLst/>
          </a:prstGeom>
          <a:effectLst>
            <a:softEdge rad="63500"/>
          </a:effectLst>
        </p:spPr>
      </p:pic>
    </p:spTree>
    <p:extLst>
      <p:ext uri="{BB962C8B-B14F-4D97-AF65-F5344CB8AC3E}">
        <p14:creationId xmlns:p14="http://schemas.microsoft.com/office/powerpoint/2010/main" val="1194506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a:xfrm>
            <a:off x="543190" y="199381"/>
            <a:ext cx="8229600" cy="690416"/>
          </a:xfrm>
        </p:spPr>
        <p:txBody>
          <a:bodyPr/>
          <a:lstStyle/>
          <a:p>
            <a:r>
              <a:rPr lang="en-US" sz="4400" dirty="0"/>
              <a:t>House Response </a:t>
            </a:r>
          </a:p>
        </p:txBody>
      </p:sp>
      <p:sp>
        <p:nvSpPr>
          <p:cNvPr id="3" name="Content Placeholder 2">
            <a:extLst>
              <a:ext uri="{FF2B5EF4-FFF2-40B4-BE49-F238E27FC236}">
                <a16:creationId xmlns:a16="http://schemas.microsoft.com/office/drawing/2014/main" id="{1B99B55A-0918-4254-903E-C60108575351}"/>
              </a:ext>
            </a:extLst>
          </p:cNvPr>
          <p:cNvSpPr txBox="1">
            <a:spLocks/>
          </p:cNvSpPr>
          <p:nvPr/>
        </p:nvSpPr>
        <p:spPr>
          <a:xfrm>
            <a:off x="627888" y="1394026"/>
            <a:ext cx="7930896" cy="495112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5F5D403C-9659-49D9-918F-B70FEC906C4E}"/>
              </a:ext>
            </a:extLst>
          </p:cNvPr>
          <p:cNvSpPr txBox="1">
            <a:spLocks/>
          </p:cNvSpPr>
          <p:nvPr/>
        </p:nvSpPr>
        <p:spPr>
          <a:xfrm>
            <a:off x="68164" y="349135"/>
            <a:ext cx="8833935" cy="5302691"/>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a:p>
            <a:r>
              <a:rPr lang="en-US" dirty="0"/>
              <a:t>Substance Use-Disorder Prevention that Promotes Opioid Recovery and Treatment for Patients and Communities (SUPPORT) Act (H.R. 6) includes measures to:</a:t>
            </a:r>
          </a:p>
          <a:p>
            <a:pPr lvl="1"/>
            <a:r>
              <a:rPr lang="en-US" dirty="0"/>
              <a:t>Expand Telehealth</a:t>
            </a:r>
          </a:p>
          <a:p>
            <a:pPr lvl="1"/>
            <a:r>
              <a:rPr lang="en-US" dirty="0"/>
              <a:t>Disseminate Recovery Housing Best Practices</a:t>
            </a:r>
          </a:p>
          <a:p>
            <a:pPr lvl="1"/>
            <a:r>
              <a:rPr lang="en-US" dirty="0"/>
              <a:t>Strengthen SUD Workforce </a:t>
            </a:r>
          </a:p>
          <a:p>
            <a:pPr lvl="1"/>
            <a:r>
              <a:rPr lang="en-US" dirty="0"/>
              <a:t>Incentivize EHR use</a:t>
            </a:r>
          </a:p>
          <a:p>
            <a:pPr lvl="1"/>
            <a:r>
              <a:rPr lang="en-US" dirty="0"/>
              <a:t>Preserve MAT prescribing expansions</a:t>
            </a:r>
          </a:p>
          <a:p>
            <a:pPr lvl="1"/>
            <a:r>
              <a:rPr lang="en-US" dirty="0"/>
              <a:t>Extend Parity to CHIP</a:t>
            </a:r>
          </a:p>
          <a:p>
            <a:pPr lvl="1"/>
            <a:endParaRPr lang="en-US" dirty="0"/>
          </a:p>
          <a:p>
            <a:pPr lvl="1"/>
            <a:endParaRPr lang="en-US" dirty="0"/>
          </a:p>
          <a:p>
            <a:pPr lvl="1"/>
            <a:endParaRPr lang="en-US" dirty="0"/>
          </a:p>
        </p:txBody>
      </p:sp>
      <p:pic>
        <p:nvPicPr>
          <p:cNvPr id="6" name="Picture 5">
            <a:extLst>
              <a:ext uri="{FF2B5EF4-FFF2-40B4-BE49-F238E27FC236}">
                <a16:creationId xmlns:a16="http://schemas.microsoft.com/office/drawing/2014/main" id="{C404A735-584F-45A1-9FDE-C9E5609B2B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1361" y="4123112"/>
            <a:ext cx="2790738" cy="1875376"/>
          </a:xfrm>
          <a:prstGeom prst="rect">
            <a:avLst/>
          </a:prstGeom>
        </p:spPr>
      </p:pic>
    </p:spTree>
    <p:extLst>
      <p:ext uri="{BB962C8B-B14F-4D97-AF65-F5344CB8AC3E}">
        <p14:creationId xmlns:p14="http://schemas.microsoft.com/office/powerpoint/2010/main" val="481263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64820-C394-4634-88DA-96EE406C20DF}"/>
              </a:ext>
            </a:extLst>
          </p:cNvPr>
          <p:cNvSpPr>
            <a:spLocks noGrp="1"/>
          </p:cNvSpPr>
          <p:nvPr>
            <p:ph type="title"/>
          </p:nvPr>
        </p:nvSpPr>
        <p:spPr/>
        <p:txBody>
          <a:bodyPr/>
          <a:lstStyle/>
          <a:p>
            <a:r>
              <a:rPr lang="en-US" dirty="0"/>
              <a:t>Other House Measures </a:t>
            </a:r>
          </a:p>
        </p:txBody>
      </p:sp>
      <p:sp>
        <p:nvSpPr>
          <p:cNvPr id="3" name="Content Placeholder 2">
            <a:extLst>
              <a:ext uri="{FF2B5EF4-FFF2-40B4-BE49-F238E27FC236}">
                <a16:creationId xmlns:a16="http://schemas.microsoft.com/office/drawing/2014/main" id="{754876F9-593A-465A-BE1F-B0E0EE67F51F}"/>
              </a:ext>
            </a:extLst>
          </p:cNvPr>
          <p:cNvSpPr txBox="1">
            <a:spLocks/>
          </p:cNvSpPr>
          <p:nvPr/>
        </p:nvSpPr>
        <p:spPr>
          <a:xfrm>
            <a:off x="155032" y="777654"/>
            <a:ext cx="8833935" cy="5302691"/>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a:p>
            <a:pPr fontAlgn="base"/>
            <a:r>
              <a:rPr lang="en-US" dirty="0"/>
              <a:t>IMD CARE Act: In-patient OUD treatment for individuals for up to 30 days</a:t>
            </a:r>
          </a:p>
          <a:p>
            <a:pPr fontAlgn="base"/>
            <a:endParaRPr lang="en-US" dirty="0"/>
          </a:p>
          <a:p>
            <a:pPr fontAlgn="base"/>
            <a:r>
              <a:rPr lang="en-US" dirty="0"/>
              <a:t>The Overdose Prevention and Patient Safety Act: Would align 42 CFR Part 2 with HIPAA </a:t>
            </a:r>
          </a:p>
          <a:p>
            <a:pPr fontAlgn="base"/>
            <a:endParaRPr lang="en-US" dirty="0"/>
          </a:p>
        </p:txBody>
      </p:sp>
    </p:spTree>
    <p:extLst>
      <p:ext uri="{BB962C8B-B14F-4D97-AF65-F5344CB8AC3E}">
        <p14:creationId xmlns:p14="http://schemas.microsoft.com/office/powerpoint/2010/main" val="3595549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A89B-859D-4211-A8BD-490C58CCBF18}"/>
              </a:ext>
            </a:extLst>
          </p:cNvPr>
          <p:cNvSpPr>
            <a:spLocks noGrp="1"/>
          </p:cNvSpPr>
          <p:nvPr>
            <p:ph type="title"/>
          </p:nvPr>
        </p:nvSpPr>
        <p:spPr>
          <a:xfrm>
            <a:off x="132173" y="259970"/>
            <a:ext cx="8922326" cy="690416"/>
          </a:xfrm>
        </p:spPr>
        <p:txBody>
          <a:bodyPr/>
          <a:lstStyle/>
          <a:p>
            <a:r>
              <a:rPr lang="en-US" sz="4400" dirty="0"/>
              <a:t>Senate Response</a:t>
            </a:r>
          </a:p>
        </p:txBody>
      </p:sp>
      <p:sp>
        <p:nvSpPr>
          <p:cNvPr id="3" name="Content Placeholder 2">
            <a:extLst>
              <a:ext uri="{FF2B5EF4-FFF2-40B4-BE49-F238E27FC236}">
                <a16:creationId xmlns:a16="http://schemas.microsoft.com/office/drawing/2014/main" id="{1B99B55A-0918-4254-903E-C60108575351}"/>
              </a:ext>
            </a:extLst>
          </p:cNvPr>
          <p:cNvSpPr txBox="1">
            <a:spLocks/>
          </p:cNvSpPr>
          <p:nvPr/>
        </p:nvSpPr>
        <p:spPr>
          <a:xfrm>
            <a:off x="627888" y="1394026"/>
            <a:ext cx="7930896" cy="495112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B921FB54-84F2-464A-A345-5F63E8DC0A54}"/>
              </a:ext>
            </a:extLst>
          </p:cNvPr>
          <p:cNvSpPr txBox="1">
            <a:spLocks/>
          </p:cNvSpPr>
          <p:nvPr/>
        </p:nvSpPr>
        <p:spPr>
          <a:xfrm>
            <a:off x="18475" y="422298"/>
            <a:ext cx="9036024" cy="5162204"/>
          </a:xfrm>
          <a:prstGeom prst="rect">
            <a:avLst/>
          </a:prstGeom>
        </p:spPr>
        <p:txBody>
          <a:bodyPr>
            <a:norm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a:p>
            <a:r>
              <a:rPr lang="en-US" dirty="0"/>
              <a:t>Senate Health, Education, Labor, &amp; Pensions (HELP) Committee passed the Opioid Crisis Response Act (S. 2680) that would include many of same initiatives:</a:t>
            </a:r>
          </a:p>
          <a:p>
            <a:pPr lvl="1"/>
            <a:r>
              <a:rPr lang="en-US" dirty="0"/>
              <a:t>Expand Telehealth</a:t>
            </a:r>
          </a:p>
          <a:p>
            <a:pPr lvl="1"/>
            <a:r>
              <a:rPr lang="en-US" dirty="0"/>
              <a:t>Disseminate Recovery Housing Best Practices</a:t>
            </a:r>
          </a:p>
          <a:p>
            <a:pPr lvl="1"/>
            <a:r>
              <a:rPr lang="en-US" dirty="0"/>
              <a:t>Strengthen SUD Workforce – NHSC bills </a:t>
            </a:r>
          </a:p>
          <a:p>
            <a:pPr lvl="1"/>
            <a:r>
              <a:rPr lang="en-US" dirty="0"/>
              <a:t>Preserve MAT prescribing expansions</a:t>
            </a:r>
          </a:p>
          <a:p>
            <a:pPr lvl="1">
              <a:spcAft>
                <a:spcPts val="600"/>
              </a:spcAft>
            </a:pPr>
            <a:r>
              <a:rPr lang="en-US" dirty="0"/>
              <a:t>Reauthorize the Opioid State Targeted Response Grant Program</a:t>
            </a:r>
          </a:p>
          <a:p>
            <a:pPr lvl="1">
              <a:spcAft>
                <a:spcPts val="600"/>
              </a:spcAft>
            </a:pPr>
            <a:r>
              <a:rPr lang="en-US" dirty="0"/>
              <a:t>Spur development for new pain &amp; addiction treatments</a:t>
            </a:r>
          </a:p>
        </p:txBody>
      </p:sp>
    </p:spTree>
    <p:extLst>
      <p:ext uri="{BB962C8B-B14F-4D97-AF65-F5344CB8AC3E}">
        <p14:creationId xmlns:p14="http://schemas.microsoft.com/office/powerpoint/2010/main" val="3658595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7006" y="173089"/>
            <a:ext cx="8229600" cy="690416"/>
          </a:xfrm>
        </p:spPr>
        <p:txBody>
          <a:bodyPr/>
          <a:lstStyle/>
          <a:p>
            <a:r>
              <a:rPr lang="en-US" sz="4000" dirty="0"/>
              <a:t>Caveats</a:t>
            </a:r>
          </a:p>
        </p:txBody>
      </p:sp>
      <p:sp>
        <p:nvSpPr>
          <p:cNvPr id="5" name="Content Placeholder 4"/>
          <p:cNvSpPr>
            <a:spLocks noGrp="1"/>
          </p:cNvSpPr>
          <p:nvPr>
            <p:ph idx="1"/>
          </p:nvPr>
        </p:nvSpPr>
        <p:spPr>
          <a:xfrm>
            <a:off x="447261" y="1228145"/>
            <a:ext cx="8249478" cy="4746542"/>
          </a:xfrm>
        </p:spPr>
        <p:txBody>
          <a:bodyPr/>
          <a:lstStyle/>
          <a:p>
            <a:r>
              <a:rPr lang="en-US" dirty="0"/>
              <a:t>Few bills spend money</a:t>
            </a:r>
          </a:p>
          <a:p>
            <a:r>
              <a:rPr lang="en-US" dirty="0"/>
              <a:t>Not a comprehensive response</a:t>
            </a:r>
          </a:p>
          <a:p>
            <a:r>
              <a:rPr lang="en-US" dirty="0"/>
              <a:t>Investment via grants, not coverage</a:t>
            </a:r>
          </a:p>
        </p:txBody>
      </p:sp>
      <p:pic>
        <p:nvPicPr>
          <p:cNvPr id="18434" name="Picture 2" descr="Image result for cave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522" y="3429000"/>
            <a:ext cx="1908715" cy="1685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624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172AEAE-4E68-4921-89DF-F032759D7CAA}"/>
              </a:ext>
            </a:extLst>
          </p:cNvPr>
          <p:cNvSpPr>
            <a:spLocks noGrp="1"/>
          </p:cNvSpPr>
          <p:nvPr>
            <p:ph type="subTitle" idx="1"/>
          </p:nvPr>
        </p:nvSpPr>
        <p:spPr>
          <a:xfrm>
            <a:off x="457200" y="1319464"/>
            <a:ext cx="7893050" cy="918715"/>
          </a:xfrm>
        </p:spPr>
        <p:txBody>
          <a:bodyPr>
            <a:normAutofit lnSpcReduction="10000"/>
          </a:bodyPr>
          <a:lstStyle/>
          <a:p>
            <a:r>
              <a:rPr lang="en-US" dirty="0"/>
              <a:t>Built on the concept that the way to expand care is to pay for it</a:t>
            </a:r>
          </a:p>
        </p:txBody>
      </p:sp>
      <p:sp>
        <p:nvSpPr>
          <p:cNvPr id="3" name="Text Placeholder 2">
            <a:extLst>
              <a:ext uri="{FF2B5EF4-FFF2-40B4-BE49-F238E27FC236}">
                <a16:creationId xmlns:a16="http://schemas.microsoft.com/office/drawing/2014/main" id="{56B17095-7895-46E3-8121-05CE7FF0A145}"/>
              </a:ext>
            </a:extLst>
          </p:cNvPr>
          <p:cNvSpPr>
            <a:spLocks noGrp="1"/>
          </p:cNvSpPr>
          <p:nvPr>
            <p:ph type="body" sz="quarter" idx="13"/>
          </p:nvPr>
        </p:nvSpPr>
        <p:spPr>
          <a:xfrm>
            <a:off x="565150" y="2327656"/>
            <a:ext cx="7893050" cy="3832512"/>
          </a:xfrm>
        </p:spPr>
        <p:txBody>
          <a:bodyPr>
            <a:normAutofit/>
          </a:bodyPr>
          <a:lstStyle/>
          <a:p>
            <a:r>
              <a:rPr lang="en-US" b="1" dirty="0"/>
              <a:t>National definition </a:t>
            </a:r>
            <a:r>
              <a:rPr lang="en-US" dirty="0"/>
              <a:t>re: scope of services, timeliness of access, etc.</a:t>
            </a:r>
          </a:p>
          <a:p>
            <a:r>
              <a:rPr lang="en-US" dirty="0"/>
              <a:t>Standardized </a:t>
            </a:r>
            <a:r>
              <a:rPr lang="en-US" b="1" dirty="0"/>
              <a:t>data and quality reporting</a:t>
            </a:r>
          </a:p>
          <a:p>
            <a:r>
              <a:rPr lang="en-US" b="1" dirty="0"/>
              <a:t>Payment rate </a:t>
            </a:r>
            <a:r>
              <a:rPr lang="en-US" dirty="0"/>
              <a:t>that covers the real cost of opening access to new patients and new services…</a:t>
            </a:r>
          </a:p>
          <a:p>
            <a:pPr lvl="1"/>
            <a:r>
              <a:rPr lang="en-US" dirty="0"/>
              <a:t>…including non-billable activities like outreach, care coordination, and more…</a:t>
            </a:r>
          </a:p>
        </p:txBody>
      </p:sp>
      <p:sp>
        <p:nvSpPr>
          <p:cNvPr id="4" name="Title 3">
            <a:extLst>
              <a:ext uri="{FF2B5EF4-FFF2-40B4-BE49-F238E27FC236}">
                <a16:creationId xmlns:a16="http://schemas.microsoft.com/office/drawing/2014/main" id="{C081041E-92A0-475D-BA45-8B732B7DF75B}"/>
              </a:ext>
            </a:extLst>
          </p:cNvPr>
          <p:cNvSpPr>
            <a:spLocks noGrp="1"/>
          </p:cNvSpPr>
          <p:nvPr>
            <p:ph type="title"/>
          </p:nvPr>
        </p:nvSpPr>
        <p:spPr>
          <a:xfrm>
            <a:off x="457200" y="323880"/>
            <a:ext cx="8229600" cy="690416"/>
          </a:xfrm>
        </p:spPr>
        <p:txBody>
          <a:bodyPr/>
          <a:lstStyle/>
          <a:p>
            <a:r>
              <a:rPr lang="en-US" sz="4000" dirty="0"/>
              <a:t>Potential Solution: </a:t>
            </a:r>
            <a:br>
              <a:rPr lang="en-US" sz="4000" dirty="0"/>
            </a:br>
            <a:r>
              <a:rPr lang="en-US" sz="4000" dirty="0"/>
              <a:t>CCBHCs</a:t>
            </a:r>
          </a:p>
        </p:txBody>
      </p:sp>
    </p:spTree>
    <p:extLst>
      <p:ext uri="{BB962C8B-B14F-4D97-AF65-F5344CB8AC3E}">
        <p14:creationId xmlns:p14="http://schemas.microsoft.com/office/powerpoint/2010/main" val="2076605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a:extLst>
              <a:ext uri="{FF2B5EF4-FFF2-40B4-BE49-F238E27FC236}">
                <a16:creationId xmlns:a16="http://schemas.microsoft.com/office/drawing/2014/main" id="{AD4ED28E-7A7F-4BE4-AA53-EDDFBEBA68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893763"/>
            <a:ext cx="67437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le 1">
            <a:extLst>
              <a:ext uri="{FF2B5EF4-FFF2-40B4-BE49-F238E27FC236}">
                <a16:creationId xmlns:a16="http://schemas.microsoft.com/office/drawing/2014/main" id="{356A415A-0D12-4AD8-A2B9-ED2D483310DF}"/>
              </a:ext>
            </a:extLst>
          </p:cNvPr>
          <p:cNvSpPr>
            <a:spLocks noGrp="1" noChangeArrowheads="1"/>
          </p:cNvSpPr>
          <p:nvPr>
            <p:ph type="title"/>
          </p:nvPr>
        </p:nvSpPr>
        <p:spPr>
          <a:xfrm>
            <a:off x="628650" y="315913"/>
            <a:ext cx="7886700" cy="579437"/>
          </a:xfrm>
        </p:spPr>
        <p:txBody>
          <a:bodyPr/>
          <a:lstStyle/>
          <a:p>
            <a:pPr eaLnBrk="1" hangingPunct="1"/>
            <a:r>
              <a:rPr lang="en-US" altLang="en-US" sz="4000">
                <a:latin typeface="Arial" panose="020B0604020202020204" pitchFamily="34" charset="0"/>
                <a:cs typeface="Arial" panose="020B0604020202020204" pitchFamily="34" charset="0"/>
              </a:rPr>
              <a:t>CCBHC Scope of Services</a:t>
            </a:r>
          </a:p>
        </p:txBody>
      </p:sp>
      <p:sp>
        <p:nvSpPr>
          <p:cNvPr id="37892" name="TextBox 2">
            <a:extLst>
              <a:ext uri="{FF2B5EF4-FFF2-40B4-BE49-F238E27FC236}">
                <a16:creationId xmlns:a16="http://schemas.microsoft.com/office/drawing/2014/main" id="{E88A1D08-7E1D-48E7-A498-385E7E4843C1}"/>
              </a:ext>
            </a:extLst>
          </p:cNvPr>
          <p:cNvSpPr txBox="1">
            <a:spLocks noChangeArrowheads="1"/>
          </p:cNvSpPr>
          <p:nvPr/>
        </p:nvSpPr>
        <p:spPr bwMode="auto">
          <a:xfrm>
            <a:off x="3048000" y="5819775"/>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Open Sans" pitchFamily="34" charset="0"/>
                <a:ea typeface="MS PGothic" panose="020B0600070205080204" pitchFamily="34" charset="-128"/>
                <a:cs typeface="Open Sans" pitchFamily="34" charset="0"/>
              </a:rPr>
              <a:t>Must be delivered directly by CCBHC</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Open Sans" pitchFamily="34" charset="0"/>
                <a:ea typeface="MS PGothic" panose="020B0600070205080204" pitchFamily="34" charset="-128"/>
                <a:cs typeface="Open Sans" pitchFamily="34" charset="0"/>
              </a:rPr>
              <a:t>Delivered by CCBHC or a Designated Collaborating Organization (DCO)</a:t>
            </a:r>
          </a:p>
        </p:txBody>
      </p:sp>
      <p:sp>
        <p:nvSpPr>
          <p:cNvPr id="4" name="Oval 3">
            <a:extLst>
              <a:ext uri="{FF2B5EF4-FFF2-40B4-BE49-F238E27FC236}">
                <a16:creationId xmlns:a16="http://schemas.microsoft.com/office/drawing/2014/main" id="{C3F43F7A-2D57-4AFB-BBF2-30CF69117A23}"/>
              </a:ext>
            </a:extLst>
          </p:cNvPr>
          <p:cNvSpPr/>
          <p:nvPr/>
        </p:nvSpPr>
        <p:spPr>
          <a:xfrm>
            <a:off x="2743200" y="6096000"/>
            <a:ext cx="304800" cy="185738"/>
          </a:xfrm>
          <a:prstGeom prst="ellipse">
            <a:avLst/>
          </a:prstGeom>
          <a:solidFill>
            <a:srgbClr val="BDDEE3"/>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2CE9F12E-1077-4079-A85D-A2BC7A45CF80}"/>
              </a:ext>
            </a:extLst>
          </p:cNvPr>
          <p:cNvSpPr/>
          <p:nvPr/>
        </p:nvSpPr>
        <p:spPr>
          <a:xfrm>
            <a:off x="2743200" y="5878513"/>
            <a:ext cx="304800" cy="184150"/>
          </a:xfrm>
          <a:prstGeom prst="ellipse">
            <a:avLst/>
          </a:prstGeom>
          <a:solidFill>
            <a:srgbClr val="5D9578"/>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14812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a:extLst>
              <a:ext uri="{FF2B5EF4-FFF2-40B4-BE49-F238E27FC236}">
                <a16:creationId xmlns:a16="http://schemas.microsoft.com/office/drawing/2014/main" id="{57CB0226-6FFA-43A6-9E0E-1FEE38601F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06600"/>
            <a:ext cx="8693150" cy="40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itle 2">
            <a:extLst>
              <a:ext uri="{FF2B5EF4-FFF2-40B4-BE49-F238E27FC236}">
                <a16:creationId xmlns:a16="http://schemas.microsoft.com/office/drawing/2014/main" id="{F12C4F32-1F43-468F-B967-4098844854BB}"/>
              </a:ext>
            </a:extLst>
          </p:cNvPr>
          <p:cNvSpPr>
            <a:spLocks noGrp="1" noChangeArrowheads="1"/>
          </p:cNvSpPr>
          <p:nvPr>
            <p:ph type="ctrTitle"/>
          </p:nvPr>
        </p:nvSpPr>
        <p:spPr>
          <a:xfrm>
            <a:off x="685800" y="0"/>
            <a:ext cx="7772400" cy="1470025"/>
          </a:xfrm>
        </p:spPr>
        <p:txBody>
          <a:bodyPr/>
          <a:lstStyle/>
          <a:p>
            <a:pPr eaLnBrk="1" hangingPunct="1"/>
            <a:r>
              <a:rPr lang="en-US" altLang="en-US">
                <a:latin typeface="Open Sans Extrabold" pitchFamily="34" charset="0"/>
                <a:cs typeface="Open Sans" pitchFamily="34" charset="0"/>
              </a:rPr>
              <a:t>CCBHC Payment</a:t>
            </a:r>
          </a:p>
        </p:txBody>
      </p:sp>
      <p:sp>
        <p:nvSpPr>
          <p:cNvPr id="67588" name="Subtitle 3">
            <a:extLst>
              <a:ext uri="{FF2B5EF4-FFF2-40B4-BE49-F238E27FC236}">
                <a16:creationId xmlns:a16="http://schemas.microsoft.com/office/drawing/2014/main" id="{F997A118-1EF9-40AD-B52E-47F10D63D30B}"/>
              </a:ext>
            </a:extLst>
          </p:cNvPr>
          <p:cNvSpPr>
            <a:spLocks noGrp="1" noChangeArrowheads="1"/>
          </p:cNvSpPr>
          <p:nvPr>
            <p:ph type="subTitle" idx="1"/>
          </p:nvPr>
        </p:nvSpPr>
        <p:spPr>
          <a:xfrm>
            <a:off x="1371600" y="1130300"/>
            <a:ext cx="6400800" cy="1752600"/>
          </a:xfrm>
        </p:spPr>
        <p:txBody>
          <a:bodyPr/>
          <a:lstStyle/>
          <a:p>
            <a:pPr eaLnBrk="1" hangingPunct="1"/>
            <a:r>
              <a:rPr lang="en-US" altLang="en-US">
                <a:solidFill>
                  <a:srgbClr val="578ACA"/>
                </a:solidFill>
                <a:latin typeface="Open Sans Extrabold" pitchFamily="34" charset="0"/>
                <a:cs typeface="Open Sans" pitchFamily="34" charset="0"/>
              </a:rPr>
              <a:t>Establishment of a Prospective Payment System</a:t>
            </a:r>
          </a:p>
        </p:txBody>
      </p:sp>
    </p:spTree>
    <p:extLst>
      <p:ext uri="{BB962C8B-B14F-4D97-AF65-F5344CB8AC3E}">
        <p14:creationId xmlns:p14="http://schemas.microsoft.com/office/powerpoint/2010/main" val="3709074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E8126BD7-14E6-4552-A175-5BF0616CDAFA}"/>
              </a:ext>
            </a:extLst>
          </p:cNvPr>
          <p:cNvSpPr>
            <a:spLocks noGrp="1" noChangeArrowheads="1"/>
          </p:cNvSpPr>
          <p:nvPr>
            <p:ph type="title"/>
          </p:nvPr>
        </p:nvSpPr>
        <p:spPr>
          <a:xfrm>
            <a:off x="457200" y="295275"/>
            <a:ext cx="8229600" cy="690563"/>
          </a:xfrm>
        </p:spPr>
        <p:txBody>
          <a:bodyPr/>
          <a:lstStyle/>
          <a:p>
            <a:pPr eaLnBrk="1" hangingPunct="1"/>
            <a:r>
              <a:rPr lang="en-US" altLang="en-US" sz="4000">
                <a:latin typeface="Arial" panose="020B0604020202020204" pitchFamily="34" charset="0"/>
                <a:cs typeface="Arial" panose="020B0604020202020204" pitchFamily="34" charset="0"/>
              </a:rPr>
              <a:t>Evidence-based practices</a:t>
            </a:r>
          </a:p>
        </p:txBody>
      </p:sp>
      <p:sp>
        <p:nvSpPr>
          <p:cNvPr id="3" name="Content Placeholder 2">
            <a:extLst>
              <a:ext uri="{FF2B5EF4-FFF2-40B4-BE49-F238E27FC236}">
                <a16:creationId xmlns:a16="http://schemas.microsoft.com/office/drawing/2014/main" id="{09D8E5E5-2AC9-40DA-8494-ECA5CCA44EE3}"/>
              </a:ext>
            </a:extLst>
          </p:cNvPr>
          <p:cNvSpPr>
            <a:spLocks noGrp="1"/>
          </p:cNvSpPr>
          <p:nvPr>
            <p:ph idx="1"/>
          </p:nvPr>
        </p:nvSpPr>
        <p:spPr>
          <a:xfrm>
            <a:off x="457200" y="1271588"/>
            <a:ext cx="8229600" cy="4789487"/>
          </a:xfrm>
        </p:spPr>
        <p:txBody>
          <a:bodyPr rtlCol="0">
            <a:normAutofit fontScale="92500" lnSpcReduction="10000"/>
          </a:bodyPr>
          <a:lstStyle/>
          <a:p>
            <a:pPr eaLnBrk="1" fontAlgn="auto" hangingPunct="1">
              <a:spcAft>
                <a:spcPts val="0"/>
              </a:spcAft>
              <a:buFont typeface="Arial"/>
              <a:buChar char="•"/>
              <a:defRPr/>
            </a:pPr>
            <a:r>
              <a:rPr lang="en-US" b="1" dirty="0">
                <a:latin typeface="Arial" panose="020B0604020202020204" pitchFamily="34" charset="0"/>
                <a:ea typeface="Open Sans" panose="020B0606030504020204" pitchFamily="34" charset="0"/>
                <a:cs typeface="Arial" panose="020B0604020202020204" pitchFamily="34" charset="0"/>
              </a:rPr>
              <a:t>Based on community needs assessment</a:t>
            </a:r>
            <a:r>
              <a:rPr lang="en-US" dirty="0">
                <a:latin typeface="Arial" panose="020B0604020202020204" pitchFamily="34" charset="0"/>
                <a:ea typeface="Open Sans" panose="020B0606030504020204" pitchFamily="34" charset="0"/>
                <a:cs typeface="Arial" panose="020B0604020202020204" pitchFamily="34" charset="0"/>
              </a:rPr>
              <a:t>, states must establish a minimum set of required evidence based practices, </a:t>
            </a:r>
            <a:r>
              <a:rPr lang="en-US" b="1" u="sng" dirty="0">
                <a:latin typeface="Arial" panose="020B0604020202020204" pitchFamily="34" charset="0"/>
                <a:ea typeface="Open Sans" panose="020B0606030504020204" pitchFamily="34" charset="0"/>
                <a:cs typeface="Arial" panose="020B0604020202020204" pitchFamily="34" charset="0"/>
              </a:rPr>
              <a:t>such as</a:t>
            </a:r>
            <a:r>
              <a:rPr lang="en-US" dirty="0">
                <a:latin typeface="Arial" panose="020B0604020202020204" pitchFamily="34" charset="0"/>
                <a:ea typeface="Open Sans" panose="020B0606030504020204" pitchFamily="34" charset="0"/>
                <a:cs typeface="Arial" panose="020B0604020202020204" pitchFamily="34" charset="0"/>
              </a:rPr>
              <a:t>:</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Motivational Interviewing</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Cognitive Behavioral individual, group, and on-line therapies (CBT)</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Dialectical Behavioral Therapy (DBT)</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First episode early intervention for psychosis</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Multi-systemic therapy</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Assertive Community Treatment (ACT)</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Forensic Assertive Community Treatment (F-ACT)</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Community wrap-around services for youth and children </a:t>
            </a:r>
          </a:p>
          <a:p>
            <a:pPr lvl="1" eaLnBrk="1" fontAlgn="auto" hangingPunct="1">
              <a:spcAft>
                <a:spcPts val="0"/>
              </a:spcAft>
              <a:buFont typeface="Courier New" panose="02070309020205020404" pitchFamily="49" charset="0"/>
              <a:buChar char="o"/>
              <a:defRPr/>
            </a:pPr>
            <a:r>
              <a:rPr lang="en-US" dirty="0">
                <a:latin typeface="Arial" panose="020B0604020202020204" pitchFamily="34" charset="0"/>
                <a:ea typeface="Open Sans" panose="020B0606030504020204" pitchFamily="34" charset="0"/>
                <a:cs typeface="Arial" panose="020B0604020202020204" pitchFamily="34" charset="0"/>
              </a:rPr>
              <a:t>And more…</a:t>
            </a:r>
          </a:p>
        </p:txBody>
      </p:sp>
    </p:spTree>
    <p:extLst>
      <p:ext uri="{BB962C8B-B14F-4D97-AF65-F5344CB8AC3E}">
        <p14:creationId xmlns:p14="http://schemas.microsoft.com/office/powerpoint/2010/main" val="1742803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mage result for happy businesswoman on phone">
            <a:extLst>
              <a:ext uri="{FF2B5EF4-FFF2-40B4-BE49-F238E27FC236}">
                <a16:creationId xmlns:a16="http://schemas.microsoft.com/office/drawing/2014/main" id="{9DFA61A5-2365-4C34-8496-DC7B10523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9034"/>
          <a:stretch>
            <a:fillRect/>
          </a:stretch>
        </p:blipFill>
        <p:spPr bwMode="auto">
          <a:xfrm>
            <a:off x="3367924" y="4350728"/>
            <a:ext cx="21844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itle 3">
            <a:extLst>
              <a:ext uri="{FF2B5EF4-FFF2-40B4-BE49-F238E27FC236}">
                <a16:creationId xmlns:a16="http://schemas.microsoft.com/office/drawing/2014/main" id="{A0B7ED32-1789-4981-8E49-1F4AE5C28E44}"/>
              </a:ext>
            </a:extLst>
          </p:cNvPr>
          <p:cNvSpPr>
            <a:spLocks noGrp="1" noChangeArrowheads="1"/>
          </p:cNvSpPr>
          <p:nvPr>
            <p:ph type="title"/>
          </p:nvPr>
        </p:nvSpPr>
        <p:spPr>
          <a:xfrm>
            <a:off x="457200" y="192087"/>
            <a:ext cx="8229600" cy="834941"/>
          </a:xfrm>
        </p:spPr>
        <p:txBody>
          <a:bodyPr/>
          <a:lstStyle/>
          <a:p>
            <a:pPr eaLnBrk="1" hangingPunct="1"/>
            <a:r>
              <a:rPr lang="en-US" altLang="en-US" sz="4000" dirty="0">
                <a:latin typeface="Arial" panose="020B0604020202020204" pitchFamily="34" charset="0"/>
                <a:cs typeface="Arial" panose="020B0604020202020204" pitchFamily="34" charset="0"/>
              </a:rPr>
              <a:t>In the first 6 months of implementation…</a:t>
            </a:r>
          </a:p>
        </p:txBody>
      </p:sp>
      <p:sp>
        <p:nvSpPr>
          <p:cNvPr id="5" name="TextBox 4">
            <a:extLst>
              <a:ext uri="{FF2B5EF4-FFF2-40B4-BE49-F238E27FC236}">
                <a16:creationId xmlns:a16="http://schemas.microsoft.com/office/drawing/2014/main" id="{4B4FDB94-368D-45D6-A166-97012CDB6AC5}"/>
              </a:ext>
            </a:extLst>
          </p:cNvPr>
          <p:cNvSpPr txBox="1"/>
          <p:nvPr/>
        </p:nvSpPr>
        <p:spPr>
          <a:xfrm>
            <a:off x="404478" y="1456319"/>
            <a:ext cx="4987424" cy="2894409"/>
          </a:xfrm>
          <a:prstGeom prst="roundRect">
            <a:avLst/>
          </a:prstGeom>
          <a:solidFill>
            <a:srgbClr val="F3F9FB"/>
          </a:solidFill>
          <a:ln>
            <a:solidFill>
              <a:schemeClr val="accent5">
                <a:lumMod val="50000"/>
              </a:schemeClr>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n-US" sz="2800" dirty="0">
                <a:latin typeface="Arial" panose="020B0604020202020204" pitchFamily="34" charset="0"/>
                <a:cs typeface="Arial" panose="020B0604020202020204" pitchFamily="34" charset="0"/>
              </a:rPr>
              <a:t>CCBHCs added </a:t>
            </a:r>
            <a:r>
              <a:rPr lang="en-US" sz="8000" b="1" dirty="0">
                <a:solidFill>
                  <a:schemeClr val="accent2"/>
                </a:solidFill>
                <a:latin typeface="Arial" panose="020B0604020202020204" pitchFamily="34" charset="0"/>
                <a:cs typeface="Arial" panose="020B0604020202020204" pitchFamily="34" charset="0"/>
              </a:rPr>
              <a:t>1160+</a:t>
            </a:r>
            <a:r>
              <a:rPr lang="en-US" sz="2800" dirty="0">
                <a:solidFill>
                  <a:schemeClr val="accent2">
                    <a:lumMod val="60000"/>
                    <a:lumOff val="40000"/>
                  </a:schemeClr>
                </a:solidFill>
                <a:latin typeface="Arial" panose="020B0604020202020204" pitchFamily="34" charset="0"/>
                <a:cs typeface="Arial" panose="020B0604020202020204" pitchFamily="34" charset="0"/>
              </a:rPr>
              <a:t>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new positions to their staff… and mass hiring continues!</a:t>
            </a:r>
          </a:p>
        </p:txBody>
      </p:sp>
      <p:sp>
        <p:nvSpPr>
          <p:cNvPr id="11" name="Rounded Rectangular Callout 5">
            <a:extLst>
              <a:ext uri="{FF2B5EF4-FFF2-40B4-BE49-F238E27FC236}">
                <a16:creationId xmlns:a16="http://schemas.microsoft.com/office/drawing/2014/main" id="{DEF9CFA6-AC6C-4907-882A-14E1BC4F7153}"/>
              </a:ext>
            </a:extLst>
          </p:cNvPr>
          <p:cNvSpPr/>
          <p:nvPr/>
        </p:nvSpPr>
        <p:spPr>
          <a:xfrm>
            <a:off x="5871411" y="2323927"/>
            <a:ext cx="3104147" cy="3677155"/>
          </a:xfrm>
          <a:prstGeom prst="wedgeRoundRectCallout">
            <a:avLst>
              <a:gd name="adj1" fmla="val -72738"/>
              <a:gd name="adj2" fmla="val 2558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i="1" dirty="0">
                <a:solidFill>
                  <a:prstClr val="white"/>
                </a:solidFill>
              </a:rPr>
              <a:t>“</a:t>
            </a:r>
            <a:r>
              <a:rPr lang="en-US" sz="2400" i="1" dirty="0">
                <a:solidFill>
                  <a:prstClr val="white"/>
                </a:solidFill>
              </a:rPr>
              <a:t>CCBHC status has allowed us to court and hire more highly qualified candidates, </a:t>
            </a:r>
            <a:r>
              <a:rPr lang="en-US" sz="2400" b="1" i="1" dirty="0">
                <a:solidFill>
                  <a:prstClr val="white"/>
                </a:solidFill>
              </a:rPr>
              <a:t>because we can now offer more competitive salaries.”</a:t>
            </a:r>
          </a:p>
        </p:txBody>
      </p:sp>
    </p:spTree>
    <p:extLst>
      <p:ext uri="{BB962C8B-B14F-4D97-AF65-F5344CB8AC3E}">
        <p14:creationId xmlns:p14="http://schemas.microsoft.com/office/powerpoint/2010/main" val="278556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F722F1-EA94-42CD-B49E-544F6100DD5C}"/>
              </a:ext>
            </a:extLst>
          </p:cNvPr>
          <p:cNvSpPr>
            <a:spLocks noGrp="1"/>
          </p:cNvSpPr>
          <p:nvPr>
            <p:ph type="title"/>
          </p:nvPr>
        </p:nvSpPr>
        <p:spPr/>
        <p:txBody>
          <a:bodyPr/>
          <a:lstStyle/>
          <a:p>
            <a:r>
              <a:rPr lang="en-US" sz="4000" dirty="0"/>
              <a:t>Key staff expansions</a:t>
            </a:r>
          </a:p>
        </p:txBody>
      </p:sp>
      <p:sp>
        <p:nvSpPr>
          <p:cNvPr id="5" name="TextBox 4">
            <a:extLst>
              <a:ext uri="{FF2B5EF4-FFF2-40B4-BE49-F238E27FC236}">
                <a16:creationId xmlns:a16="http://schemas.microsoft.com/office/drawing/2014/main" id="{2376728B-6B79-4E0C-A6E0-AF683B76A4CC}"/>
              </a:ext>
            </a:extLst>
          </p:cNvPr>
          <p:cNvSpPr txBox="1"/>
          <p:nvPr/>
        </p:nvSpPr>
        <p:spPr>
          <a:xfrm>
            <a:off x="684379" y="1816408"/>
            <a:ext cx="3261979" cy="1600438"/>
          </a:xfrm>
          <a:prstGeom prst="roundRect">
            <a:avLst/>
          </a:prstGeom>
          <a:noFill/>
          <a:ln>
            <a:solidFill>
              <a:schemeClr val="accent5">
                <a:lumMod val="50000"/>
              </a:schemeClr>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n-US" sz="6000" b="1" dirty="0">
                <a:solidFill>
                  <a:schemeClr val="accent2"/>
                </a:solidFill>
                <a:latin typeface="Arial" panose="020B0604020202020204" pitchFamily="34" charset="0"/>
                <a:cs typeface="Arial" panose="020B0604020202020204" pitchFamily="34" charset="0"/>
              </a:rPr>
              <a:t>72 </a:t>
            </a:r>
            <a:r>
              <a:rPr lang="en-US" sz="2800" dirty="0">
                <a:latin typeface="Arial" panose="020B0604020202020204" pitchFamily="34" charset="0"/>
                <a:cs typeface="Arial" panose="020B0604020202020204" pitchFamily="34" charset="0"/>
              </a:rPr>
              <a:t>psychiatrists</a:t>
            </a:r>
          </a:p>
        </p:txBody>
      </p:sp>
      <p:pic>
        <p:nvPicPr>
          <p:cNvPr id="6" name="Picture 3">
            <a:extLst>
              <a:ext uri="{FF2B5EF4-FFF2-40B4-BE49-F238E27FC236}">
                <a16:creationId xmlns:a16="http://schemas.microsoft.com/office/drawing/2014/main" id="{9FECF89F-410A-4D95-8BD0-A4F5DEC7E367}"/>
              </a:ext>
            </a:extLst>
          </p:cNvPr>
          <p:cNvPicPr>
            <a:picLocks noChangeAspect="1"/>
          </p:cNvPicPr>
          <p:nvPr/>
        </p:nvPicPr>
        <p:blipFill>
          <a:blip r:embed="rId2">
            <a:extLst>
              <a:ext uri="{28A0092B-C50C-407E-A947-70E740481C1C}">
                <a14:useLocalDpi xmlns:a14="http://schemas.microsoft.com/office/drawing/2010/main" val="0"/>
              </a:ext>
            </a:extLst>
          </a:blip>
          <a:srcRect l="60353" t="33788" b="42747"/>
          <a:stretch>
            <a:fillRect/>
          </a:stretch>
        </p:blipFill>
        <p:spPr bwMode="auto">
          <a:xfrm>
            <a:off x="457200" y="3669090"/>
            <a:ext cx="2328862"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E2E0C1C0-3961-449F-B3F0-150B04D3EC93}"/>
              </a:ext>
            </a:extLst>
          </p:cNvPr>
          <p:cNvSpPr txBox="1"/>
          <p:nvPr/>
        </p:nvSpPr>
        <p:spPr>
          <a:xfrm>
            <a:off x="4572000" y="1816408"/>
            <a:ext cx="3933825" cy="1600438"/>
          </a:xfrm>
          <a:prstGeom prst="roundRect">
            <a:avLst/>
          </a:prstGeom>
          <a:noFill/>
          <a:ln>
            <a:solidFill>
              <a:schemeClr val="accent5">
                <a:lumMod val="50000"/>
              </a:schemeClr>
            </a:solidFill>
          </a:ln>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6000" b="1" dirty="0">
                <a:solidFill>
                  <a:schemeClr val="accent2"/>
                </a:solidFill>
                <a:latin typeface="Arial" panose="020B0604020202020204" pitchFamily="34" charset="0"/>
                <a:cs typeface="Arial" panose="020B0604020202020204" pitchFamily="34" charset="0"/>
              </a:rPr>
              <a:t>64% </a:t>
            </a:r>
            <a:r>
              <a:rPr lang="en-US" sz="2800" dirty="0">
                <a:latin typeface="Arial" panose="020B0604020202020204" pitchFamily="34" charset="0"/>
                <a:cs typeface="Arial" panose="020B0604020202020204" pitchFamily="34" charset="0"/>
              </a:rPr>
              <a:t>hired peer recovery specialists</a:t>
            </a:r>
          </a:p>
        </p:txBody>
      </p:sp>
      <p:sp>
        <p:nvSpPr>
          <p:cNvPr id="8" name="TextBox 7">
            <a:extLst>
              <a:ext uri="{FF2B5EF4-FFF2-40B4-BE49-F238E27FC236}">
                <a16:creationId xmlns:a16="http://schemas.microsoft.com/office/drawing/2014/main" id="{395261D6-1360-432F-9467-6012C9043E41}"/>
              </a:ext>
            </a:extLst>
          </p:cNvPr>
          <p:cNvSpPr txBox="1"/>
          <p:nvPr/>
        </p:nvSpPr>
        <p:spPr>
          <a:xfrm>
            <a:off x="684379" y="1138989"/>
            <a:ext cx="7529179"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Within the first 6 months, CCBHCs hired:</a:t>
            </a:r>
          </a:p>
        </p:txBody>
      </p:sp>
      <p:sp>
        <p:nvSpPr>
          <p:cNvPr id="9" name="TextBox 8">
            <a:extLst>
              <a:ext uri="{FF2B5EF4-FFF2-40B4-BE49-F238E27FC236}">
                <a16:creationId xmlns:a16="http://schemas.microsoft.com/office/drawing/2014/main" id="{C2571F86-B38C-4B60-B13D-61CBDF49ED14}"/>
              </a:ext>
            </a:extLst>
          </p:cNvPr>
          <p:cNvSpPr txBox="1"/>
          <p:nvPr/>
        </p:nvSpPr>
        <p:spPr>
          <a:xfrm>
            <a:off x="3245810" y="3827286"/>
            <a:ext cx="5122863"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Within the first year:</a:t>
            </a:r>
          </a:p>
        </p:txBody>
      </p:sp>
      <p:sp>
        <p:nvSpPr>
          <p:cNvPr id="10" name="TextBox 9">
            <a:extLst>
              <a:ext uri="{FF2B5EF4-FFF2-40B4-BE49-F238E27FC236}">
                <a16:creationId xmlns:a16="http://schemas.microsoft.com/office/drawing/2014/main" id="{8190A3F0-3C29-4758-9AF0-9F5137F11597}"/>
              </a:ext>
            </a:extLst>
          </p:cNvPr>
          <p:cNvSpPr txBox="1"/>
          <p:nvPr/>
        </p:nvSpPr>
        <p:spPr>
          <a:xfrm>
            <a:off x="3822533" y="4500006"/>
            <a:ext cx="4864267" cy="1600438"/>
          </a:xfrm>
          <a:prstGeom prst="roundRect">
            <a:avLst/>
          </a:prstGeom>
          <a:noFill/>
          <a:ln>
            <a:solidFill>
              <a:schemeClr val="accent5">
                <a:lumMod val="50000"/>
              </a:schemeClr>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n-US" sz="6000" b="1" dirty="0">
                <a:solidFill>
                  <a:schemeClr val="accent2"/>
                </a:solidFill>
                <a:latin typeface="Arial" panose="020B0604020202020204" pitchFamily="34" charset="0"/>
                <a:cs typeface="Arial" panose="020B0604020202020204" pitchFamily="34" charset="0"/>
              </a:rPr>
              <a:t>398 </a:t>
            </a:r>
            <a:r>
              <a:rPr lang="en-US" sz="2800" b="1" u="sng" dirty="0">
                <a:latin typeface="Arial" panose="020B0604020202020204" pitchFamily="34" charset="0"/>
                <a:cs typeface="Arial" panose="020B0604020202020204" pitchFamily="34" charset="0"/>
              </a:rPr>
              <a:t>new</a:t>
            </a:r>
            <a:r>
              <a:rPr lang="en-US" sz="2800" dirty="0">
                <a:latin typeface="Arial" panose="020B0604020202020204" pitchFamily="34" charset="0"/>
                <a:cs typeface="Arial" panose="020B0604020202020204" pitchFamily="34" charset="0"/>
              </a:rPr>
              <a:t> staff with an addiction specialty or focus</a:t>
            </a:r>
          </a:p>
        </p:txBody>
      </p:sp>
      <p:sp>
        <p:nvSpPr>
          <p:cNvPr id="11" name="Rectangle 10">
            <a:extLst>
              <a:ext uri="{FF2B5EF4-FFF2-40B4-BE49-F238E27FC236}">
                <a16:creationId xmlns:a16="http://schemas.microsoft.com/office/drawing/2014/main" id="{7E7818F3-06C1-4AD3-AB35-3C0C9E0B267D}"/>
              </a:ext>
            </a:extLst>
          </p:cNvPr>
          <p:cNvSpPr/>
          <p:nvPr/>
        </p:nvSpPr>
        <p:spPr>
          <a:xfrm>
            <a:off x="457199" y="5027925"/>
            <a:ext cx="3365333" cy="1107996"/>
          </a:xfrm>
          <a:prstGeom prst="rect">
            <a:avLst/>
          </a:prstGeom>
        </p:spPr>
        <p:txBody>
          <a:bodyPr wrap="square">
            <a:spAutoFit/>
          </a:bodyPr>
          <a:lstStyle/>
          <a:p>
            <a:r>
              <a:rPr lang="en-US" sz="2200" b="1" dirty="0"/>
              <a:t>90% </a:t>
            </a:r>
            <a:r>
              <a:rPr lang="en-US" sz="2200" dirty="0"/>
              <a:t>of CCBHCs have a psychiatrist on staff with an addiction specialty/focus</a:t>
            </a:r>
          </a:p>
        </p:txBody>
      </p:sp>
    </p:spTree>
    <p:extLst>
      <p:ext uri="{BB962C8B-B14F-4D97-AF65-F5344CB8AC3E}">
        <p14:creationId xmlns:p14="http://schemas.microsoft.com/office/powerpoint/2010/main" val="4102956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Placeholder 2">
            <a:extLst>
              <a:ext uri="{FF2B5EF4-FFF2-40B4-BE49-F238E27FC236}">
                <a16:creationId xmlns:a16="http://schemas.microsoft.com/office/drawing/2014/main" id="{8D7A1304-0777-45DD-B427-3AD760B60049}"/>
              </a:ext>
            </a:extLst>
          </p:cNvPr>
          <p:cNvSpPr>
            <a:spLocks noGrp="1" noChangeArrowheads="1"/>
          </p:cNvSpPr>
          <p:nvPr>
            <p:ph type="body" sz="quarter" idx="13"/>
          </p:nvPr>
        </p:nvSpPr>
        <p:spPr>
          <a:xfrm>
            <a:off x="563563" y="3827463"/>
            <a:ext cx="6010275" cy="2308225"/>
          </a:xfrm>
        </p:spPr>
        <p:txBody>
          <a:bodyPr/>
          <a:lstStyle/>
          <a:p>
            <a:pPr marL="0" indent="0" eaLnBrk="1" hangingPunct="1">
              <a:buFont typeface="Arial" panose="020B0604020202020204" pitchFamily="34" charset="0"/>
              <a:buNone/>
            </a:pPr>
            <a:r>
              <a:rPr lang="en-US" altLang="en-US" dirty="0">
                <a:latin typeface="Arial" panose="020B0604020202020204" pitchFamily="34" charset="0"/>
                <a:cs typeface="Arial" panose="020B0604020202020204" pitchFamily="34" charset="0"/>
              </a:rPr>
              <a:t>of CCBHCs report an increased number of patients served, representing up to a </a:t>
            </a:r>
            <a:r>
              <a:rPr lang="en-US" altLang="en-US" b="1" dirty="0">
                <a:latin typeface="Arial" panose="020B0604020202020204" pitchFamily="34" charset="0"/>
                <a:cs typeface="Arial" panose="020B0604020202020204" pitchFamily="34" charset="0"/>
              </a:rPr>
              <a:t>25% increase </a:t>
            </a:r>
            <a:r>
              <a:rPr lang="en-US" altLang="en-US" dirty="0">
                <a:latin typeface="Arial" panose="020B0604020202020204" pitchFamily="34" charset="0"/>
                <a:cs typeface="Arial" panose="020B0604020202020204" pitchFamily="34" charset="0"/>
              </a:rPr>
              <a:t>in total patient caseloads for most clinics</a:t>
            </a:r>
          </a:p>
        </p:txBody>
      </p:sp>
      <p:sp>
        <p:nvSpPr>
          <p:cNvPr id="86019" name="Title 3">
            <a:extLst>
              <a:ext uri="{FF2B5EF4-FFF2-40B4-BE49-F238E27FC236}">
                <a16:creationId xmlns:a16="http://schemas.microsoft.com/office/drawing/2014/main" id="{7F5A0C65-7DD2-4CB3-BE86-157F4DF8B96C}"/>
              </a:ext>
            </a:extLst>
          </p:cNvPr>
          <p:cNvSpPr>
            <a:spLocks noGrp="1" noChangeArrowheads="1"/>
          </p:cNvSpPr>
          <p:nvPr>
            <p:ph type="title"/>
          </p:nvPr>
        </p:nvSpPr>
        <p:spPr>
          <a:xfrm>
            <a:off x="457200" y="455474"/>
            <a:ext cx="8229600" cy="619346"/>
          </a:xfrm>
        </p:spPr>
        <p:txBody>
          <a:bodyPr/>
          <a:lstStyle/>
          <a:p>
            <a:pPr eaLnBrk="1" hangingPunct="1"/>
            <a:r>
              <a:rPr lang="en-US" altLang="en-US" sz="4000" dirty="0">
                <a:latin typeface="Arial" panose="020B0604020202020204" pitchFamily="34" charset="0"/>
                <a:cs typeface="Arial" panose="020B0604020202020204" pitchFamily="34" charset="0"/>
              </a:rPr>
              <a:t>In the first 6 months of implementation:</a:t>
            </a:r>
          </a:p>
        </p:txBody>
      </p:sp>
      <p:sp>
        <p:nvSpPr>
          <p:cNvPr id="5" name="Rectangle 4">
            <a:extLst>
              <a:ext uri="{FF2B5EF4-FFF2-40B4-BE49-F238E27FC236}">
                <a16:creationId xmlns:a16="http://schemas.microsoft.com/office/drawing/2014/main" id="{D46298C1-9235-4094-81A2-94466537AF1F}"/>
              </a:ext>
            </a:extLst>
          </p:cNvPr>
          <p:cNvSpPr/>
          <p:nvPr/>
        </p:nvSpPr>
        <p:spPr>
          <a:xfrm>
            <a:off x="2018861" y="882650"/>
            <a:ext cx="4653839" cy="3170099"/>
          </a:xfrm>
          <a:prstGeom prst="rect">
            <a:avLst/>
          </a:prstGeom>
          <a:noFill/>
        </p:spPr>
        <p:txBody>
          <a:bodyPr wrap="none">
            <a:spAutoFit/>
          </a:bodyPr>
          <a:lstStyle/>
          <a:p>
            <a:pPr algn="ctr">
              <a:defRPr/>
            </a:pPr>
            <a:r>
              <a:rPr lang="en-US" sz="20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87%</a:t>
            </a:r>
          </a:p>
        </p:txBody>
      </p:sp>
      <p:pic>
        <p:nvPicPr>
          <p:cNvPr id="86021" name="Picture 7">
            <a:extLst>
              <a:ext uri="{FF2B5EF4-FFF2-40B4-BE49-F238E27FC236}">
                <a16:creationId xmlns:a16="http://schemas.microsoft.com/office/drawing/2014/main" id="{EBAD673B-DB90-4065-B8DA-90E384180F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73838" y="4479925"/>
            <a:ext cx="220186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4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00826E0-70FD-4437-9160-7D1F75129917}"/>
              </a:ext>
            </a:extLst>
          </p:cNvPr>
          <p:cNvSpPr>
            <a:spLocks noGrp="1"/>
          </p:cNvSpPr>
          <p:nvPr>
            <p:ph type="subTitle" idx="1"/>
          </p:nvPr>
        </p:nvSpPr>
        <p:spPr>
          <a:xfrm>
            <a:off x="565150" y="1088694"/>
            <a:ext cx="7893050" cy="664212"/>
          </a:xfrm>
        </p:spPr>
        <p:txBody>
          <a:bodyPr>
            <a:normAutofit fontScale="85000" lnSpcReduction="10000"/>
          </a:bodyPr>
          <a:lstStyle/>
          <a:p>
            <a:r>
              <a:rPr lang="en-US" dirty="0"/>
              <a:t>68% of CCBHCs have </a:t>
            </a:r>
            <a:r>
              <a:rPr lang="en-US" i="1" dirty="0"/>
              <a:t>decreased </a:t>
            </a:r>
            <a:r>
              <a:rPr lang="en-US" dirty="0"/>
              <a:t>patient wait times</a:t>
            </a:r>
          </a:p>
        </p:txBody>
      </p:sp>
      <p:sp>
        <p:nvSpPr>
          <p:cNvPr id="4" name="Title 3">
            <a:extLst>
              <a:ext uri="{FF2B5EF4-FFF2-40B4-BE49-F238E27FC236}">
                <a16:creationId xmlns:a16="http://schemas.microsoft.com/office/drawing/2014/main" id="{2F614052-FE62-4DDA-8AA0-84FD470B20A6}"/>
              </a:ext>
            </a:extLst>
          </p:cNvPr>
          <p:cNvSpPr>
            <a:spLocks noGrp="1"/>
          </p:cNvSpPr>
          <p:nvPr>
            <p:ph type="title"/>
          </p:nvPr>
        </p:nvSpPr>
        <p:spPr/>
        <p:txBody>
          <a:bodyPr/>
          <a:lstStyle/>
          <a:p>
            <a:r>
              <a:rPr lang="en-US" sz="4000" dirty="0"/>
              <a:t>By end of Year 1:</a:t>
            </a:r>
          </a:p>
        </p:txBody>
      </p:sp>
      <p:pic>
        <p:nvPicPr>
          <p:cNvPr id="5" name="Picture 4">
            <a:extLst>
              <a:ext uri="{FF2B5EF4-FFF2-40B4-BE49-F238E27FC236}">
                <a16:creationId xmlns:a16="http://schemas.microsoft.com/office/drawing/2014/main" id="{27C46BDA-9C9B-4945-A39D-734612CE5342}"/>
              </a:ext>
            </a:extLst>
          </p:cNvPr>
          <p:cNvPicPr>
            <a:picLocks noChangeAspect="1"/>
          </p:cNvPicPr>
          <p:nvPr/>
        </p:nvPicPr>
        <p:blipFill>
          <a:blip r:embed="rId3"/>
          <a:stretch>
            <a:fillRect/>
          </a:stretch>
        </p:blipFill>
        <p:spPr>
          <a:xfrm>
            <a:off x="628651" y="1801032"/>
            <a:ext cx="7913504" cy="4118506"/>
          </a:xfrm>
          <a:prstGeom prst="rect">
            <a:avLst/>
          </a:prstGeom>
        </p:spPr>
      </p:pic>
    </p:spTree>
    <p:extLst>
      <p:ext uri="{BB962C8B-B14F-4D97-AF65-F5344CB8AC3E}">
        <p14:creationId xmlns:p14="http://schemas.microsoft.com/office/powerpoint/2010/main" val="487377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5574EA-DEBF-4357-89E6-47CEE0CDB755}"/>
              </a:ext>
            </a:extLst>
          </p:cNvPr>
          <p:cNvSpPr>
            <a:spLocks noGrp="1"/>
          </p:cNvSpPr>
          <p:nvPr>
            <p:ph type="body" sz="quarter" idx="13"/>
          </p:nvPr>
        </p:nvSpPr>
        <p:spPr>
          <a:xfrm>
            <a:off x="548481" y="2211791"/>
            <a:ext cx="8047038" cy="3914274"/>
          </a:xfrm>
        </p:spPr>
        <p:txBody>
          <a:bodyPr>
            <a:normAutofit lnSpcReduction="10000"/>
          </a:bodyPr>
          <a:lstStyle/>
          <a:p>
            <a:pPr marL="514350" indent="-514350">
              <a:buFont typeface="+mj-lt"/>
              <a:buAutoNum type="arabicPeriod"/>
              <a:defRPr/>
            </a:pPr>
            <a:r>
              <a:rPr lang="en-US" sz="2400" b="1" dirty="0"/>
              <a:t>Access to care: </a:t>
            </a:r>
            <a:r>
              <a:rPr lang="en-US" sz="2400" dirty="0"/>
              <a:t>How has access increased? </a:t>
            </a:r>
          </a:p>
          <a:p>
            <a:pPr marL="514350" indent="-514350">
              <a:buFont typeface="+mj-lt"/>
              <a:buAutoNum type="arabicPeriod"/>
              <a:defRPr/>
            </a:pPr>
            <a:r>
              <a:rPr lang="en-US" sz="2400" b="1" dirty="0"/>
              <a:t>Scope of services: </a:t>
            </a:r>
            <a:r>
              <a:rPr lang="en-US" sz="2400" dirty="0"/>
              <a:t>Are CCBHCs able to fully implement the scope of services? </a:t>
            </a:r>
          </a:p>
          <a:p>
            <a:pPr marL="514350" indent="-514350">
              <a:buFont typeface="+mj-lt"/>
              <a:buAutoNum type="arabicPeriod"/>
              <a:defRPr/>
            </a:pPr>
            <a:r>
              <a:rPr lang="en-US" sz="2400" b="1" dirty="0"/>
              <a:t>Quality: </a:t>
            </a:r>
            <a:r>
              <a:rPr lang="en-US" sz="2400" dirty="0"/>
              <a:t>what is the quality of care provided to CCBHC clients?  </a:t>
            </a:r>
          </a:p>
          <a:p>
            <a:pPr marL="514350" indent="-514350">
              <a:buFont typeface="+mj-lt"/>
              <a:buAutoNum type="arabicPeriod"/>
              <a:defRPr/>
            </a:pPr>
            <a:r>
              <a:rPr lang="en-US" sz="2400" b="1" dirty="0"/>
              <a:t>Costs:</a:t>
            </a:r>
            <a:r>
              <a:rPr lang="en-US" sz="2400" dirty="0"/>
              <a:t> Do the PPS rates cover the full cost of care for the CCBHCs?</a:t>
            </a:r>
          </a:p>
          <a:p>
            <a:pPr marL="514350" indent="-514350">
              <a:buFont typeface="+mj-lt"/>
              <a:buAutoNum type="arabicPeriod"/>
              <a:defRPr/>
            </a:pPr>
            <a:r>
              <a:rPr lang="en-US" sz="2400" b="1" dirty="0"/>
              <a:t>Savings: </a:t>
            </a:r>
            <a:r>
              <a:rPr lang="en-US" sz="2400" dirty="0"/>
              <a:t>What is CCBHCs’ impact on inpatient, emergency, and ambulatory service utilization rates as well as state and federal Medicaid costs?  </a:t>
            </a:r>
          </a:p>
          <a:p>
            <a:pPr>
              <a:defRPr/>
            </a:pPr>
            <a:endParaRPr lang="en-US" dirty="0"/>
          </a:p>
        </p:txBody>
      </p:sp>
      <p:sp>
        <p:nvSpPr>
          <p:cNvPr id="23556" name="Title 3">
            <a:extLst>
              <a:ext uri="{FF2B5EF4-FFF2-40B4-BE49-F238E27FC236}">
                <a16:creationId xmlns:a16="http://schemas.microsoft.com/office/drawing/2014/main" id="{87E7A99E-5293-40C0-9AA6-AE00DCBE85A4}"/>
              </a:ext>
            </a:extLst>
          </p:cNvPr>
          <p:cNvSpPr>
            <a:spLocks noGrp="1"/>
          </p:cNvSpPr>
          <p:nvPr>
            <p:ph type="title"/>
          </p:nvPr>
        </p:nvSpPr>
        <p:spPr>
          <a:xfrm>
            <a:off x="457200" y="192088"/>
            <a:ext cx="8229600" cy="1025092"/>
          </a:xfrm>
        </p:spPr>
        <p:txBody>
          <a:bodyPr/>
          <a:lstStyle/>
          <a:p>
            <a:r>
              <a:rPr lang="en-US" altLang="en-US" sz="4000" dirty="0">
                <a:latin typeface="Arial" panose="020B0604020202020204" pitchFamily="34" charset="0"/>
                <a:cs typeface="Arial" panose="020B0604020202020204" pitchFamily="34" charset="0"/>
              </a:rPr>
              <a:t>National evaluation study topics</a:t>
            </a:r>
          </a:p>
        </p:txBody>
      </p:sp>
      <p:sp>
        <p:nvSpPr>
          <p:cNvPr id="6" name="Subtitle 1">
            <a:extLst>
              <a:ext uri="{FF2B5EF4-FFF2-40B4-BE49-F238E27FC236}">
                <a16:creationId xmlns:a16="http://schemas.microsoft.com/office/drawing/2014/main" id="{832B45E7-74BD-416F-B5DD-3C5512CE8B1E}"/>
              </a:ext>
            </a:extLst>
          </p:cNvPr>
          <p:cNvSpPr>
            <a:spLocks noGrp="1"/>
          </p:cNvSpPr>
          <p:nvPr>
            <p:ph type="subTitle" idx="1"/>
          </p:nvPr>
        </p:nvSpPr>
        <p:spPr>
          <a:xfrm>
            <a:off x="642144" y="1104887"/>
            <a:ext cx="7893050" cy="852250"/>
          </a:xfrm>
          <a:solidFill>
            <a:schemeClr val="tx2"/>
          </a:solidFill>
        </p:spPr>
        <p:txBody>
          <a:bodyPr>
            <a:noAutofit/>
          </a:bodyPr>
          <a:lstStyle/>
          <a:p>
            <a:r>
              <a:rPr lang="en-US" altLang="en-US" sz="2200" dirty="0">
                <a:solidFill>
                  <a:schemeClr val="bg1"/>
                </a:solidFill>
                <a:latin typeface="Arial" panose="020B0604020202020204" pitchFamily="34" charset="0"/>
                <a:cs typeface="Arial" panose="020B0604020202020204" pitchFamily="34" charset="0"/>
              </a:rPr>
              <a:t>Mathematica/RAND evaluation holds the keys to sustaining &amp; expanding CCBHCs</a:t>
            </a:r>
          </a:p>
        </p:txBody>
      </p:sp>
    </p:spTree>
    <p:extLst>
      <p:ext uri="{BB962C8B-B14F-4D97-AF65-F5344CB8AC3E}">
        <p14:creationId xmlns:p14="http://schemas.microsoft.com/office/powerpoint/2010/main" val="1805197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9964E31-9369-4CB1-B909-2E92453854FA}"/>
              </a:ext>
            </a:extLst>
          </p:cNvPr>
          <p:cNvSpPr>
            <a:spLocks noGrp="1"/>
          </p:cNvSpPr>
          <p:nvPr>
            <p:ph type="subTitle" idx="1"/>
          </p:nvPr>
        </p:nvSpPr>
        <p:spPr>
          <a:xfrm>
            <a:off x="565150" y="1029302"/>
            <a:ext cx="7893050" cy="664212"/>
          </a:xfrm>
        </p:spPr>
        <p:txBody>
          <a:bodyPr/>
          <a:lstStyle/>
          <a:p>
            <a:r>
              <a:rPr lang="en-US" dirty="0"/>
              <a:t>Funding and Awardees</a:t>
            </a:r>
          </a:p>
        </p:txBody>
      </p:sp>
      <p:sp>
        <p:nvSpPr>
          <p:cNvPr id="3" name="Text Placeholder 2">
            <a:extLst>
              <a:ext uri="{FF2B5EF4-FFF2-40B4-BE49-F238E27FC236}">
                <a16:creationId xmlns:a16="http://schemas.microsoft.com/office/drawing/2014/main" id="{0B0F0D11-E525-417E-86FE-8D506B1D36B0}"/>
              </a:ext>
            </a:extLst>
          </p:cNvPr>
          <p:cNvSpPr>
            <a:spLocks noGrp="1"/>
          </p:cNvSpPr>
          <p:nvPr>
            <p:ph type="body" sz="quarter" idx="13"/>
          </p:nvPr>
        </p:nvSpPr>
        <p:spPr>
          <a:xfrm>
            <a:off x="565150" y="1724869"/>
            <a:ext cx="7893050" cy="3277364"/>
          </a:xfrm>
        </p:spPr>
        <p:txBody>
          <a:bodyPr>
            <a:normAutofit/>
          </a:bodyPr>
          <a:lstStyle/>
          <a:p>
            <a:r>
              <a:rPr lang="en-US" sz="2600" dirty="0"/>
              <a:t>Up to </a:t>
            </a:r>
            <a:r>
              <a:rPr lang="en-US" sz="2600" b="1" dirty="0"/>
              <a:t>$2 million </a:t>
            </a:r>
            <a:r>
              <a:rPr lang="en-US" sz="2600" dirty="0"/>
              <a:t>per grantee, per year for </a:t>
            </a:r>
            <a:r>
              <a:rPr lang="en-US" sz="2600" b="1" dirty="0"/>
              <a:t>2 years </a:t>
            </a:r>
            <a:r>
              <a:rPr lang="en-US" sz="2600" dirty="0"/>
              <a:t>(Total = $4 million)</a:t>
            </a:r>
          </a:p>
          <a:p>
            <a:r>
              <a:rPr lang="en-US" sz="2600" dirty="0"/>
              <a:t>Up to </a:t>
            </a:r>
            <a:r>
              <a:rPr lang="en-US" sz="2600" b="1" dirty="0"/>
              <a:t>25 clinics </a:t>
            </a:r>
            <a:r>
              <a:rPr lang="en-US" sz="2600" dirty="0"/>
              <a:t>will be selected</a:t>
            </a:r>
          </a:p>
          <a:p>
            <a:r>
              <a:rPr lang="en-US" sz="2600" dirty="0"/>
              <a:t>Total available funding ~$48 million</a:t>
            </a:r>
          </a:p>
          <a:p>
            <a:r>
              <a:rPr lang="en-US" sz="2600" dirty="0"/>
              <a:t>Grant terms begin Sept 30, 2018 and extend through Sept. 30, 2020 (6 months after end of CCBHC demo in Oregon)</a:t>
            </a:r>
          </a:p>
        </p:txBody>
      </p:sp>
      <p:sp>
        <p:nvSpPr>
          <p:cNvPr id="4" name="Title 3">
            <a:extLst>
              <a:ext uri="{FF2B5EF4-FFF2-40B4-BE49-F238E27FC236}">
                <a16:creationId xmlns:a16="http://schemas.microsoft.com/office/drawing/2014/main" id="{1F1E2007-A953-4776-9991-1EE0783FFED0}"/>
              </a:ext>
            </a:extLst>
          </p:cNvPr>
          <p:cNvSpPr>
            <a:spLocks noGrp="1"/>
          </p:cNvSpPr>
          <p:nvPr>
            <p:ph type="title"/>
          </p:nvPr>
        </p:nvSpPr>
        <p:spPr/>
        <p:txBody>
          <a:bodyPr/>
          <a:lstStyle/>
          <a:p>
            <a:r>
              <a:rPr lang="en-US" sz="4000" dirty="0"/>
              <a:t>CCBHC Expansion Grants</a:t>
            </a:r>
          </a:p>
        </p:txBody>
      </p:sp>
    </p:spTree>
    <p:extLst>
      <p:ext uri="{BB962C8B-B14F-4D97-AF65-F5344CB8AC3E}">
        <p14:creationId xmlns:p14="http://schemas.microsoft.com/office/powerpoint/2010/main" val="245219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30BD0C-DD72-4AE6-94A4-E0D7E6A86D1D}"/>
              </a:ext>
            </a:extLst>
          </p:cNvPr>
          <p:cNvSpPr>
            <a:spLocks noGrp="1"/>
          </p:cNvSpPr>
          <p:nvPr>
            <p:ph type="title"/>
          </p:nvPr>
        </p:nvSpPr>
        <p:spPr>
          <a:xfrm>
            <a:off x="457200" y="192331"/>
            <a:ext cx="8229600" cy="943317"/>
          </a:xfrm>
        </p:spPr>
        <p:txBody>
          <a:bodyPr/>
          <a:lstStyle/>
          <a:p>
            <a:r>
              <a:rPr lang="en-US" sz="4000" dirty="0"/>
              <a:t>Excellence Act Expansion: </a:t>
            </a:r>
            <a:br>
              <a:rPr lang="en-US" sz="4000" dirty="0"/>
            </a:br>
            <a:r>
              <a:rPr lang="en-US" sz="4000" dirty="0"/>
              <a:t>S. 1905/H.R. 3931</a:t>
            </a:r>
          </a:p>
        </p:txBody>
      </p:sp>
      <p:pic>
        <p:nvPicPr>
          <p:cNvPr id="6" name="Picture 5">
            <a:extLst>
              <a:ext uri="{FF2B5EF4-FFF2-40B4-BE49-F238E27FC236}">
                <a16:creationId xmlns:a16="http://schemas.microsoft.com/office/drawing/2014/main" id="{89FFBD85-E6CD-40BB-A33E-03672BEF80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3531" y="1485884"/>
            <a:ext cx="11858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6DDD407-A11E-4372-94AE-764373AA91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3994" y="1495409"/>
            <a:ext cx="1204913"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a:extLst>
              <a:ext uri="{FF2B5EF4-FFF2-40B4-BE49-F238E27FC236}">
                <a16:creationId xmlns:a16="http://schemas.microsoft.com/office/drawing/2014/main" id="{461AB78C-BD24-4DF1-9AAE-DDAC6AE5BA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32744" y="4010994"/>
            <a:ext cx="1000125"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9">
            <a:extLst>
              <a:ext uri="{FF2B5EF4-FFF2-40B4-BE49-F238E27FC236}">
                <a16:creationId xmlns:a16="http://schemas.microsoft.com/office/drawing/2014/main" id="{D779C951-5237-4854-82BE-DF4C44CACA05}"/>
              </a:ext>
            </a:extLst>
          </p:cNvPr>
          <p:cNvSpPr txBox="1">
            <a:spLocks noChangeArrowheads="1"/>
          </p:cNvSpPr>
          <p:nvPr/>
        </p:nvSpPr>
        <p:spPr bwMode="auto">
          <a:xfrm>
            <a:off x="1234157" y="5511182"/>
            <a:ext cx="25352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latin typeface="Open Sans Semibold" pitchFamily="34" charset="0"/>
                <a:cs typeface="Open Sans" pitchFamily="34" charset="0"/>
              </a:rPr>
              <a:t>Reps. Leonard Lance and Doris Matsui </a:t>
            </a:r>
          </a:p>
        </p:txBody>
      </p:sp>
      <p:sp>
        <p:nvSpPr>
          <p:cNvPr id="10" name="TextBox 10">
            <a:extLst>
              <a:ext uri="{FF2B5EF4-FFF2-40B4-BE49-F238E27FC236}">
                <a16:creationId xmlns:a16="http://schemas.microsoft.com/office/drawing/2014/main" id="{028732E1-7E29-4330-B378-05E0EDDE8CB1}"/>
              </a:ext>
            </a:extLst>
          </p:cNvPr>
          <p:cNvSpPr txBox="1">
            <a:spLocks noChangeArrowheads="1"/>
          </p:cNvSpPr>
          <p:nvPr/>
        </p:nvSpPr>
        <p:spPr bwMode="auto">
          <a:xfrm>
            <a:off x="791243" y="2994009"/>
            <a:ext cx="3422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latin typeface="Open Sans Semibold" pitchFamily="34" charset="0"/>
                <a:cs typeface="Open Sans" pitchFamily="34" charset="0"/>
              </a:rPr>
              <a:t>Sens. Roy Blunt and Debbie Stabenow </a:t>
            </a:r>
          </a:p>
        </p:txBody>
      </p:sp>
      <p:pic>
        <p:nvPicPr>
          <p:cNvPr id="11" name="Picture 12" descr="https://www.oceanchampions.org/wp-content/uploads/2015/06/leonard.lance_.jpg">
            <a:extLst>
              <a:ext uri="{FF2B5EF4-FFF2-40B4-BE49-F238E27FC236}">
                <a16:creationId xmlns:a16="http://schemas.microsoft.com/office/drawing/2014/main" id="{08B0EF55-3689-48FE-AC5F-E1840CB5F8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1105" r="10645" b="-2"/>
          <a:stretch>
            <a:fillRect/>
          </a:stretch>
        </p:blipFill>
        <p:spPr bwMode="auto">
          <a:xfrm>
            <a:off x="1311944" y="3999881"/>
            <a:ext cx="100012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E0D830E6-6F73-487A-B1F3-BFD7D37E06EE}"/>
              </a:ext>
            </a:extLst>
          </p:cNvPr>
          <p:cNvPicPr>
            <a:picLocks noChangeAspect="1"/>
          </p:cNvPicPr>
          <p:nvPr/>
        </p:nvPicPr>
        <p:blipFill rotWithShape="1">
          <a:blip r:embed="rId6"/>
          <a:srcRect l="6760" t="9596" r="4631" b="9632"/>
          <a:stretch/>
        </p:blipFill>
        <p:spPr>
          <a:xfrm>
            <a:off x="4463468" y="1450050"/>
            <a:ext cx="3916024" cy="4649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5434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Shifting Focus from Volume to Value</a:t>
            </a:r>
          </a:p>
        </p:txBody>
      </p:sp>
      <p:sp>
        <p:nvSpPr>
          <p:cNvPr id="3" name="Content Placeholder 2"/>
          <p:cNvSpPr>
            <a:spLocks noGrp="1"/>
          </p:cNvSpPr>
          <p:nvPr>
            <p:ph idx="1"/>
          </p:nvPr>
        </p:nvSpPr>
        <p:spPr>
          <a:xfrm>
            <a:off x="457200" y="4894330"/>
            <a:ext cx="3793958" cy="1232823"/>
          </a:xfrm>
        </p:spPr>
        <p:txBody>
          <a:bodyPr>
            <a:normAutofit/>
          </a:bodyPr>
          <a:lstStyle/>
          <a:p>
            <a:r>
              <a:rPr lang="en-US" sz="1800" dirty="0"/>
              <a:t>Reduce ED overcrowding</a:t>
            </a:r>
          </a:p>
          <a:p>
            <a:r>
              <a:rPr lang="en-US" sz="1800" dirty="0"/>
              <a:t>Improve bed availability </a:t>
            </a:r>
          </a:p>
          <a:p>
            <a:r>
              <a:rPr lang="en-US" sz="1800" dirty="0"/>
              <a:t>Reduce inpatient length of stay</a:t>
            </a:r>
          </a:p>
        </p:txBody>
      </p:sp>
      <p:grpSp>
        <p:nvGrpSpPr>
          <p:cNvPr id="36" name="Group 35"/>
          <p:cNvGrpSpPr/>
          <p:nvPr/>
        </p:nvGrpSpPr>
        <p:grpSpPr>
          <a:xfrm>
            <a:off x="1502875" y="1291268"/>
            <a:ext cx="6138249" cy="2489703"/>
            <a:chOff x="968721" y="1312752"/>
            <a:chExt cx="6138249" cy="2489703"/>
          </a:xfrm>
        </p:grpSpPr>
        <p:cxnSp>
          <p:nvCxnSpPr>
            <p:cNvPr id="17" name="Straight Connector 16"/>
            <p:cNvCxnSpPr/>
            <p:nvPr/>
          </p:nvCxnSpPr>
          <p:spPr>
            <a:xfrm>
              <a:off x="968721" y="1312752"/>
              <a:ext cx="0" cy="248970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968721" y="3802455"/>
              <a:ext cx="6138249" cy="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027756" y="3127403"/>
              <a:ext cx="950614" cy="646331"/>
            </a:xfrm>
            <a:prstGeom prst="rect">
              <a:avLst/>
            </a:prstGeom>
            <a:solidFill>
              <a:schemeClr val="accent5">
                <a:lumMod val="20000"/>
                <a:lumOff val="80000"/>
              </a:schemeClr>
            </a:solidFill>
          </p:spPr>
          <p:txBody>
            <a:bodyPr wrap="square" rtlCol="0">
              <a:spAutoFit/>
            </a:bodyPr>
            <a:lstStyle/>
            <a:p>
              <a:pPr algn="ctr"/>
              <a:r>
                <a:rPr lang="en-US" dirty="0"/>
                <a:t>Volume (FFS)</a:t>
              </a:r>
            </a:p>
          </p:txBody>
        </p:sp>
        <p:sp>
          <p:nvSpPr>
            <p:cNvPr id="23" name="TextBox 22"/>
            <p:cNvSpPr txBox="1"/>
            <p:nvPr/>
          </p:nvSpPr>
          <p:spPr>
            <a:xfrm>
              <a:off x="6117876" y="1621671"/>
              <a:ext cx="821603" cy="369332"/>
            </a:xfrm>
            <a:prstGeom prst="rect">
              <a:avLst/>
            </a:prstGeom>
            <a:solidFill>
              <a:schemeClr val="accent5">
                <a:lumMod val="75000"/>
              </a:schemeClr>
            </a:solidFill>
          </p:spPr>
          <p:txBody>
            <a:bodyPr wrap="square" rtlCol="0">
              <a:spAutoFit/>
            </a:bodyPr>
            <a:lstStyle/>
            <a:p>
              <a:pPr algn="ctr">
                <a:spcBef>
                  <a:spcPts val="1800"/>
                </a:spcBef>
                <a:spcAft>
                  <a:spcPts val="1800"/>
                </a:spcAft>
              </a:pPr>
              <a:r>
                <a:rPr lang="en-US" dirty="0">
                  <a:solidFill>
                    <a:schemeClr val="bg1"/>
                  </a:solidFill>
                </a:rPr>
                <a:t>Value</a:t>
              </a:r>
            </a:p>
          </p:txBody>
        </p:sp>
        <p:sp>
          <p:nvSpPr>
            <p:cNvPr id="24" name="TextBox 23"/>
            <p:cNvSpPr txBox="1"/>
            <p:nvPr/>
          </p:nvSpPr>
          <p:spPr>
            <a:xfrm>
              <a:off x="4796072" y="1697283"/>
              <a:ext cx="1321804" cy="369332"/>
            </a:xfrm>
            <a:prstGeom prst="rect">
              <a:avLst/>
            </a:prstGeom>
            <a:noFill/>
          </p:spPr>
          <p:txBody>
            <a:bodyPr wrap="square" rtlCol="0">
              <a:spAutoFit/>
            </a:bodyPr>
            <a:lstStyle/>
            <a:p>
              <a:r>
                <a:rPr lang="en-US" dirty="0"/>
                <a:t>Capitation</a:t>
              </a:r>
            </a:p>
          </p:txBody>
        </p:sp>
        <p:sp>
          <p:nvSpPr>
            <p:cNvPr id="25" name="TextBox 24"/>
            <p:cNvSpPr txBox="1"/>
            <p:nvPr/>
          </p:nvSpPr>
          <p:spPr>
            <a:xfrm>
              <a:off x="4019925" y="1854475"/>
              <a:ext cx="1136209" cy="646331"/>
            </a:xfrm>
            <a:prstGeom prst="rect">
              <a:avLst/>
            </a:prstGeom>
            <a:noFill/>
          </p:spPr>
          <p:txBody>
            <a:bodyPr wrap="square" rtlCol="0">
              <a:spAutoFit/>
            </a:bodyPr>
            <a:lstStyle/>
            <a:p>
              <a:r>
                <a:rPr lang="en-US" dirty="0"/>
                <a:t>Shared Savings</a:t>
              </a:r>
            </a:p>
          </p:txBody>
        </p:sp>
        <p:sp>
          <p:nvSpPr>
            <p:cNvPr id="26" name="TextBox 25"/>
            <p:cNvSpPr txBox="1"/>
            <p:nvPr/>
          </p:nvSpPr>
          <p:spPr>
            <a:xfrm>
              <a:off x="1630848" y="2471571"/>
              <a:ext cx="1726951" cy="646331"/>
            </a:xfrm>
            <a:prstGeom prst="rect">
              <a:avLst/>
            </a:prstGeom>
            <a:noFill/>
          </p:spPr>
          <p:txBody>
            <a:bodyPr wrap="square" rtlCol="0">
              <a:spAutoFit/>
            </a:bodyPr>
            <a:lstStyle/>
            <a:p>
              <a:pPr algn="ctr"/>
              <a:r>
                <a:rPr lang="en-US" dirty="0"/>
                <a:t>Pay for Performance</a:t>
              </a:r>
            </a:p>
          </p:txBody>
        </p:sp>
        <p:cxnSp>
          <p:nvCxnSpPr>
            <p:cNvPr id="29" name="Straight Arrow Connector 28"/>
            <p:cNvCxnSpPr>
              <a:stCxn id="22" idx="3"/>
            </p:cNvCxnSpPr>
            <p:nvPr/>
          </p:nvCxnSpPr>
          <p:spPr>
            <a:xfrm flipV="1">
              <a:off x="1978370" y="1991003"/>
              <a:ext cx="4139506" cy="14595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3058183" y="2177640"/>
              <a:ext cx="1136209" cy="646331"/>
            </a:xfrm>
            <a:prstGeom prst="rect">
              <a:avLst/>
            </a:prstGeom>
            <a:noFill/>
          </p:spPr>
          <p:txBody>
            <a:bodyPr wrap="square" rtlCol="0">
              <a:spAutoFit/>
            </a:bodyPr>
            <a:lstStyle/>
            <a:p>
              <a:r>
                <a:rPr lang="en-US" dirty="0"/>
                <a:t>Episodic Bundles</a:t>
              </a:r>
            </a:p>
          </p:txBody>
        </p:sp>
      </p:grpSp>
      <p:sp>
        <p:nvSpPr>
          <p:cNvPr id="5" name="Rectangle 4"/>
          <p:cNvSpPr/>
          <p:nvPr/>
        </p:nvSpPr>
        <p:spPr>
          <a:xfrm>
            <a:off x="4728545" y="4894330"/>
            <a:ext cx="4213731" cy="1200329"/>
          </a:xfrm>
          <a:prstGeom prst="rect">
            <a:avLst/>
          </a:prstGeom>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Prevent unnecessary readmissions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Improve clinical outcomes &amp; reduce cost of care for complex, chronically ill populations</a:t>
            </a:r>
          </a:p>
        </p:txBody>
      </p:sp>
      <p:sp>
        <p:nvSpPr>
          <p:cNvPr id="6" name="TextBox 5"/>
          <p:cNvSpPr txBox="1"/>
          <p:nvPr/>
        </p:nvSpPr>
        <p:spPr>
          <a:xfrm>
            <a:off x="457200" y="4219074"/>
            <a:ext cx="82296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Incentives for health system investment in behavioral health care</a:t>
            </a:r>
          </a:p>
        </p:txBody>
      </p:sp>
      <p:sp>
        <p:nvSpPr>
          <p:cNvPr id="7" name="Right Arrow 6"/>
          <p:cNvSpPr/>
          <p:nvPr/>
        </p:nvSpPr>
        <p:spPr>
          <a:xfrm>
            <a:off x="3949811" y="5016972"/>
            <a:ext cx="632466" cy="7211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689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B963A-408D-45F9-A794-45B932E3CDD2}"/>
              </a:ext>
            </a:extLst>
          </p:cNvPr>
          <p:cNvSpPr>
            <a:spLocks noGrp="1"/>
          </p:cNvSpPr>
          <p:nvPr>
            <p:ph type="title"/>
          </p:nvPr>
        </p:nvSpPr>
        <p:spPr/>
        <p:txBody>
          <a:bodyPr/>
          <a:lstStyle/>
          <a:p>
            <a:r>
              <a:rPr lang="en-US" dirty="0"/>
              <a:t>Medicare Payment Rule</a:t>
            </a:r>
          </a:p>
        </p:txBody>
      </p:sp>
      <p:sp>
        <p:nvSpPr>
          <p:cNvPr id="3" name="Content Placeholder 2">
            <a:extLst>
              <a:ext uri="{FF2B5EF4-FFF2-40B4-BE49-F238E27FC236}">
                <a16:creationId xmlns:a16="http://schemas.microsoft.com/office/drawing/2014/main" id="{8B788FF7-6EDF-401E-9280-40B237C410B4}"/>
              </a:ext>
            </a:extLst>
          </p:cNvPr>
          <p:cNvSpPr>
            <a:spLocks noGrp="1"/>
          </p:cNvSpPr>
          <p:nvPr>
            <p:ph idx="1"/>
          </p:nvPr>
        </p:nvSpPr>
        <p:spPr/>
        <p:txBody>
          <a:bodyPr/>
          <a:lstStyle/>
          <a:p>
            <a:r>
              <a:rPr lang="en-US" dirty="0"/>
              <a:t>Proposed 2019 Medicare Physician Fee Schedule (MPFS) and Quality Payment Program (QPP)</a:t>
            </a:r>
          </a:p>
          <a:p>
            <a:pPr lvl="1"/>
            <a:r>
              <a:rPr lang="en-US" dirty="0"/>
              <a:t>Key Provisions:</a:t>
            </a:r>
          </a:p>
          <a:p>
            <a:pPr lvl="2"/>
            <a:r>
              <a:rPr lang="en-US" dirty="0"/>
              <a:t>Bundled payment for the care and management of substance use disorders (SUD)</a:t>
            </a:r>
          </a:p>
          <a:p>
            <a:pPr lvl="2"/>
            <a:r>
              <a:rPr lang="en-US" dirty="0"/>
              <a:t>Expanded telehealth options</a:t>
            </a:r>
          </a:p>
          <a:p>
            <a:pPr lvl="2"/>
            <a:r>
              <a:rPr lang="en-US" dirty="0"/>
              <a:t>Reduced billing documentation requirements</a:t>
            </a:r>
          </a:p>
        </p:txBody>
      </p:sp>
    </p:spTree>
    <p:extLst>
      <p:ext uri="{BB962C8B-B14F-4D97-AF65-F5344CB8AC3E}">
        <p14:creationId xmlns:p14="http://schemas.microsoft.com/office/powerpoint/2010/main" val="1309968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88021" y="537426"/>
            <a:ext cx="6667017" cy="690416"/>
          </a:xfrm>
        </p:spPr>
        <p:txBody>
          <a:bodyPr/>
          <a:lstStyle/>
          <a:p>
            <a:r>
              <a:rPr lang="en-US" sz="4000" dirty="0"/>
              <a:t>2018 Get Out the Vote (GOTV) Efforts</a:t>
            </a:r>
          </a:p>
        </p:txBody>
      </p:sp>
      <p:pic>
        <p:nvPicPr>
          <p:cNvPr id="3" name="Picture 2">
            <a:extLst>
              <a:ext uri="{FF2B5EF4-FFF2-40B4-BE49-F238E27FC236}">
                <a16:creationId xmlns:a16="http://schemas.microsoft.com/office/drawing/2014/main" id="{6FBBCA95-8E44-4BA1-BE94-F79EBD347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0995" y="3429000"/>
            <a:ext cx="3246701" cy="2479299"/>
          </a:xfrm>
          <a:prstGeom prst="rect">
            <a:avLst/>
          </a:prstGeom>
          <a:effectLst>
            <a:softEdge rad="63500"/>
          </a:effectLst>
        </p:spPr>
      </p:pic>
      <p:sp>
        <p:nvSpPr>
          <p:cNvPr id="6" name="Content Placeholder 5"/>
          <p:cNvSpPr>
            <a:spLocks noGrp="1"/>
          </p:cNvSpPr>
          <p:nvPr>
            <p:ph idx="1"/>
          </p:nvPr>
        </p:nvSpPr>
        <p:spPr>
          <a:xfrm>
            <a:off x="0" y="1815307"/>
            <a:ext cx="7869837" cy="4051936"/>
          </a:xfrm>
        </p:spPr>
        <p:txBody>
          <a:bodyPr>
            <a:normAutofit/>
          </a:bodyPr>
          <a:lstStyle/>
          <a:p>
            <a:r>
              <a:rPr lang="en-US" dirty="0">
                <a:hlinkClick r:id="rId4"/>
              </a:rPr>
              <a:t>Voter Toolkit for 2018 Midterms </a:t>
            </a:r>
            <a:endParaRPr lang="en-US" dirty="0"/>
          </a:p>
          <a:p>
            <a:pPr lvl="1"/>
            <a:r>
              <a:rPr lang="en-US" dirty="0"/>
              <a:t>How to Register Voters in your clinic</a:t>
            </a:r>
          </a:p>
          <a:p>
            <a:pPr lvl="1"/>
            <a:endParaRPr lang="en-US" dirty="0"/>
          </a:p>
          <a:p>
            <a:r>
              <a:rPr lang="en-US" dirty="0">
                <a:hlinkClick r:id="rId5"/>
              </a:rPr>
              <a:t>GOTV Webinar</a:t>
            </a:r>
            <a:endParaRPr lang="en-US" dirty="0"/>
          </a:p>
          <a:p>
            <a:pPr lvl="1"/>
            <a:r>
              <a:rPr lang="en-US" dirty="0"/>
              <a:t>Wednesday, Aug. 15</a:t>
            </a:r>
            <a:r>
              <a:rPr lang="en-US" baseline="30000" dirty="0"/>
              <a:t>th</a:t>
            </a:r>
            <a:r>
              <a:rPr lang="en-US" dirty="0"/>
              <a:t> at 2:30pm ET </a:t>
            </a:r>
          </a:p>
        </p:txBody>
      </p:sp>
    </p:spTree>
    <p:extLst>
      <p:ext uri="{BB962C8B-B14F-4D97-AF65-F5344CB8AC3E}">
        <p14:creationId xmlns:p14="http://schemas.microsoft.com/office/powerpoint/2010/main" val="3273499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771650" y="1028700"/>
            <a:ext cx="5829300" cy="158521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800" b="1" i="0" kern="1200" baseline="0">
                <a:solidFill>
                  <a:srgbClr val="558ED5"/>
                </a:solidFill>
                <a:latin typeface="Arial"/>
                <a:ea typeface="+mj-ea"/>
                <a:cs typeface="Arial"/>
              </a:defRPr>
            </a:lvl1pPr>
          </a:lstStyle>
          <a:p>
            <a:r>
              <a:rPr lang="en-US" sz="3000" dirty="0"/>
              <a:t>As former Senate Majority Leader Everett Dirksen (R-IL) said…</a:t>
            </a:r>
          </a:p>
        </p:txBody>
      </p:sp>
      <p:sp>
        <p:nvSpPr>
          <p:cNvPr id="6" name="Rectangle 4"/>
          <p:cNvSpPr txBox="1">
            <a:spLocks noChangeArrowheads="1"/>
          </p:cNvSpPr>
          <p:nvPr/>
        </p:nvSpPr>
        <p:spPr>
          <a:xfrm>
            <a:off x="4514850" y="3436492"/>
            <a:ext cx="3086100" cy="1249808"/>
          </a:xfrm>
          <a:prstGeom prst="rect">
            <a:avLst/>
          </a:prstGeom>
        </p:spPr>
        <p:txBody>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i="1" dirty="0"/>
              <a:t>“When I feel the heat, I see the light.”</a:t>
            </a:r>
          </a:p>
        </p:txBody>
      </p:sp>
      <p:pic>
        <p:nvPicPr>
          <p:cNvPr id="7" name="Picture 8" descr="Everett McKinley Dirk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613910"/>
            <a:ext cx="1828800" cy="267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019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90416"/>
          </a:xfrm>
        </p:spPr>
        <p:txBody>
          <a:bodyPr/>
          <a:lstStyle/>
          <a:p>
            <a:r>
              <a:rPr lang="en-US" dirty="0">
                <a:latin typeface="+mn-lt"/>
              </a:rPr>
              <a:t>Questions?</a:t>
            </a:r>
          </a:p>
        </p:txBody>
      </p:sp>
      <p:pic>
        <p:nvPicPr>
          <p:cNvPr id="5"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489200" y="3198090"/>
            <a:ext cx="4165600" cy="3160923"/>
          </a:xfrm>
        </p:spPr>
      </p:pic>
      <p:sp>
        <p:nvSpPr>
          <p:cNvPr id="6" name="TextBox 5">
            <a:extLst>
              <a:ext uri="{FF2B5EF4-FFF2-40B4-BE49-F238E27FC236}">
                <a16:creationId xmlns:a16="http://schemas.microsoft.com/office/drawing/2014/main" id="{4F799D3B-681C-4D98-9D1E-37831D71F07B}"/>
              </a:ext>
            </a:extLst>
          </p:cNvPr>
          <p:cNvSpPr txBox="1"/>
          <p:nvPr/>
        </p:nvSpPr>
        <p:spPr>
          <a:xfrm>
            <a:off x="2489200" y="1516824"/>
            <a:ext cx="4419600" cy="1815882"/>
          </a:xfrm>
          <a:prstGeom prst="rect">
            <a:avLst/>
          </a:prstGeom>
          <a:noFill/>
        </p:spPr>
        <p:txBody>
          <a:bodyPr wrap="square" rtlCol="0">
            <a:spAutoFit/>
          </a:bodyPr>
          <a:lstStyle/>
          <a:p>
            <a:r>
              <a:rPr lang="en-US" sz="2800" b="1" dirty="0"/>
              <a:t>Chuck Ingoglia</a:t>
            </a:r>
          </a:p>
          <a:p>
            <a:r>
              <a:rPr lang="en-US" sz="2000" dirty="0"/>
              <a:t>Senior Vice President, </a:t>
            </a:r>
          </a:p>
          <a:p>
            <a:r>
              <a:rPr lang="en-US" sz="2000" dirty="0"/>
              <a:t>Public Policy and Practice Improvement</a:t>
            </a:r>
          </a:p>
          <a:p>
            <a:r>
              <a:rPr lang="en-US" sz="2000" dirty="0">
                <a:hlinkClick r:id="rId4"/>
              </a:rPr>
              <a:t>Chucki@thenationalcouncil.org</a:t>
            </a:r>
            <a:endParaRPr lang="en-US" sz="2000" dirty="0"/>
          </a:p>
          <a:p>
            <a:endParaRPr lang="en-US" sz="2400" dirty="0"/>
          </a:p>
        </p:txBody>
      </p:sp>
    </p:spTree>
    <p:extLst>
      <p:ext uri="{BB962C8B-B14F-4D97-AF65-F5344CB8AC3E}">
        <p14:creationId xmlns:p14="http://schemas.microsoft.com/office/powerpoint/2010/main" val="3307240509"/>
      </p:ext>
    </p:extLst>
  </p:cSld>
  <p:clrMapOvr>
    <a:masterClrMapping/>
  </p:clrMapOvr>
</p:sld>
</file>

<file path=ppt/theme/theme1.xml><?xml version="1.0" encoding="utf-8"?>
<a:theme xmlns:a="http://schemas.openxmlformats.org/drawingml/2006/main" name="1_NatCon 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atCon 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5924</TotalTime>
  <Words>4051</Words>
  <Application>Microsoft Office PowerPoint</Application>
  <PresentationFormat>On-screen Show (4:3)</PresentationFormat>
  <Paragraphs>384</Paragraphs>
  <Slides>35</Slides>
  <Notes>29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35</vt:i4>
      </vt:variant>
    </vt:vector>
  </HeadingPairs>
  <TitlesOfParts>
    <vt:vector size="48" baseType="lpstr">
      <vt:lpstr>MS PGothic</vt:lpstr>
      <vt:lpstr>Arial</vt:lpstr>
      <vt:lpstr>Calibri</vt:lpstr>
      <vt:lpstr>Calibri Light</vt:lpstr>
      <vt:lpstr>Courier New</vt:lpstr>
      <vt:lpstr>inherit</vt:lpstr>
      <vt:lpstr>Open Sans</vt:lpstr>
      <vt:lpstr>Open Sans Bold</vt:lpstr>
      <vt:lpstr>Open Sans Extrabold</vt:lpstr>
      <vt:lpstr>Open Sans Semibold</vt:lpstr>
      <vt:lpstr>Times New Roman</vt:lpstr>
      <vt:lpstr>1_NatCon Slide Master</vt:lpstr>
      <vt:lpstr>NatCon Slide Master</vt:lpstr>
      <vt:lpstr>Federal Policy Update</vt:lpstr>
      <vt:lpstr> News From Washington</vt:lpstr>
      <vt:lpstr>FY 2018 Appropriations</vt:lpstr>
      <vt:lpstr>FY 19 Labor-HHS Bills</vt:lpstr>
      <vt:lpstr>PowerPoint Presentation</vt:lpstr>
      <vt:lpstr>State Opioid Response Grants</vt:lpstr>
      <vt:lpstr>Addiction Treatment Quality </vt:lpstr>
      <vt:lpstr>Tax Cuts and Jobs Act of 2017</vt:lpstr>
      <vt:lpstr>Meanwhile, at the White House…</vt:lpstr>
      <vt:lpstr>Emphasis on “Flexibility”</vt:lpstr>
      <vt:lpstr>Likely Medicaid waiver proposals</vt:lpstr>
      <vt:lpstr>Exemptions? </vt:lpstr>
      <vt:lpstr>Medicaid Work Requirements</vt:lpstr>
      <vt:lpstr>Work Requirements Halted </vt:lpstr>
      <vt:lpstr>Opioid Legislation</vt:lpstr>
      <vt:lpstr>House Response </vt:lpstr>
      <vt:lpstr>Other House Measures </vt:lpstr>
      <vt:lpstr>Senate Response</vt:lpstr>
      <vt:lpstr>Caveats</vt:lpstr>
      <vt:lpstr>Potential Solution:  CCBHCs</vt:lpstr>
      <vt:lpstr>CCBHC Scope of Services</vt:lpstr>
      <vt:lpstr>CCBHC Payment</vt:lpstr>
      <vt:lpstr>Evidence-based practices</vt:lpstr>
      <vt:lpstr>In the first 6 months of implementation…</vt:lpstr>
      <vt:lpstr>Key staff expansions</vt:lpstr>
      <vt:lpstr>In the first 6 months of implementation:</vt:lpstr>
      <vt:lpstr>By end of Year 1:</vt:lpstr>
      <vt:lpstr>National evaluation study topics</vt:lpstr>
      <vt:lpstr>CCBHC Expansion Grants</vt:lpstr>
      <vt:lpstr>Excellence Act Expansion:  S. 1905/H.R. 3931</vt:lpstr>
      <vt:lpstr>Shifting Focus from Volume to Value</vt:lpstr>
      <vt:lpstr>Medicare Payment Rule</vt:lpstr>
      <vt:lpstr>2018 Get Out the Vote (GOTV) Efforts</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Policy Update</dc:title>
  <dc:creator>Rebecca Farley David</dc:creator>
  <cp:lastModifiedBy>Chuck Ingoglia</cp:lastModifiedBy>
  <cp:revision>297</cp:revision>
  <cp:lastPrinted>2018-07-24T13:03:19Z</cp:lastPrinted>
  <dcterms:created xsi:type="dcterms:W3CDTF">2017-09-13T13:31:54Z</dcterms:created>
  <dcterms:modified xsi:type="dcterms:W3CDTF">2018-08-28T18:35:21Z</dcterms:modified>
</cp:coreProperties>
</file>