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xlsx" ContentType="application/vnd.openxmlformats-officedocument.spreadsheetml.sheet"/>
  <Default Extension="rels" ContentType="application/vnd.openxmlformats-package.relationships+xml"/>
  <Default Extension="gif" ContentType="image/gif"/>
  <Default Extension="bin" ContentType="application/vnd.openxmlformats-officedocument.presentationml.printerSettings"/>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charts/chart2.xml" ContentType="application/vnd.openxmlformats-officedocument.drawingml.chart+xml"/>
  <Override PartName="/ppt/notesSlides/notesSlide9.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4.xml" ContentType="application/vnd.openxmlformats-officedocument.drawingml.chart+xml"/>
  <Override PartName="/ppt/notesSlides/notesSlide11.xml" ContentType="application/vnd.openxmlformats-officedocument.presentationml.notesSlide+xml"/>
  <Override PartName="/ppt/charts/chart5.xml" ContentType="application/vnd.openxmlformats-officedocument.drawingml.chart+xml"/>
  <Override PartName="/ppt/drawings/drawing2.xml" ContentType="application/vnd.openxmlformats-officedocument.drawingml.chartshapes+xml"/>
  <Override PartName="/ppt/notesSlides/notesSlide12.xml" ContentType="application/vnd.openxmlformats-officedocument.presentationml.notesSlide+xml"/>
  <Override PartName="/ppt/charts/chart6.xml" ContentType="application/vnd.openxmlformats-officedocument.drawingml.chart+xml"/>
  <Override PartName="/ppt/notesSlides/notesSlide13.xml" ContentType="application/vnd.openxmlformats-officedocument.presentationml.notesSlide+xml"/>
  <Override PartName="/ppt/charts/chart7.xml" ContentType="application/vnd.openxmlformats-officedocument.drawingml.chart+xml"/>
  <Override PartName="/ppt/notesSlides/notesSlide14.xml" ContentType="application/vnd.openxmlformats-officedocument.presentationml.notesSlide+xml"/>
  <Override PartName="/ppt/charts/chart8.xml" ContentType="application/vnd.openxmlformats-officedocument.drawingml.chart+xml"/>
  <Override PartName="/ppt/notesSlides/notesSlide15.xml" ContentType="application/vnd.openxmlformats-officedocument.presentationml.notesSlide+xml"/>
  <Override PartName="/ppt/charts/chart9.xml" ContentType="application/vnd.openxmlformats-officedocument.drawingml.chart+xml"/>
  <Override PartName="/ppt/notesSlides/notesSlide16.xml" ContentType="application/vnd.openxmlformats-officedocument.presentationml.notesSlide+xml"/>
  <Override PartName="/ppt/charts/chart10.xml" ContentType="application/vnd.openxmlformats-officedocument.drawingml.chart+xml"/>
  <Override PartName="/ppt/notesSlides/notesSlide17.xml" ContentType="application/vnd.openxmlformats-officedocument.presentationml.notesSlide+xml"/>
  <Override PartName="/ppt/charts/chart11.xml" ContentType="application/vnd.openxmlformats-officedocument.drawingml.chart+xml"/>
  <Override PartName="/ppt/drawings/drawing3.xml" ContentType="application/vnd.openxmlformats-officedocument.drawingml.chartshapes+xml"/>
  <Override PartName="/ppt/notesSlides/notesSlide18.xml" ContentType="application/vnd.openxmlformats-officedocument.presentationml.notesSlide+xml"/>
  <Override PartName="/ppt/charts/chart12.xml" ContentType="application/vnd.openxmlformats-officedocument.drawingml.chart+xml"/>
  <Override PartName="/ppt/theme/themeOverride1.xml" ContentType="application/vnd.openxmlformats-officedocument.themeOverride+xml"/>
  <Override PartName="/ppt/charts/chart13.xml" ContentType="application/vnd.openxmlformats-officedocument.drawingml.chart+xml"/>
  <Override PartName="/ppt/notesSlides/notesSlide19.xml" ContentType="application/vnd.openxmlformats-officedocument.presentationml.notesSlide+xml"/>
  <Override PartName="/ppt/charts/chart14.xml" ContentType="application/vnd.openxmlformats-officedocument.drawingml.chart+xml"/>
  <Override PartName="/ppt/charts/chart15.xml" ContentType="application/vnd.openxmlformats-officedocument.drawingml.chart+xml"/>
  <Override PartName="/ppt/notesSlides/notesSlide20.xml" ContentType="application/vnd.openxmlformats-officedocument.presentationml.notesSlide+xml"/>
  <Override PartName="/ppt/charts/chart16.xml" ContentType="application/vnd.openxmlformats-officedocument.drawingml.chart+xml"/>
  <Override PartName="/ppt/notesSlides/notesSlide21.xml" ContentType="application/vnd.openxmlformats-officedocument.presentationml.notesSlide+xml"/>
  <Override PartName="/ppt/charts/chart17.xml" ContentType="application/vnd.openxmlformats-officedocument.drawingml.chart+xml"/>
  <Override PartName="/ppt/drawings/drawing4.xml" ContentType="application/vnd.openxmlformats-officedocument.drawingml.chartshapes+xml"/>
  <Override PartName="/ppt/notesSlides/notesSlide22.xml" ContentType="application/vnd.openxmlformats-officedocument.presentationml.notesSlide+xml"/>
  <Override PartName="/ppt/charts/chart18.xml" ContentType="application/vnd.openxmlformats-officedocument.drawingml.chart+xml"/>
  <Override PartName="/ppt/notesSlides/notesSlide23.xml" ContentType="application/vnd.openxmlformats-officedocument.presentationml.notesSlide+xml"/>
  <Override PartName="/ppt/charts/chart19.xml" ContentType="application/vnd.openxmlformats-officedocument.drawingml.chart+xml"/>
  <Override PartName="/ppt/notesSlides/notesSlide24.xml" ContentType="application/vnd.openxmlformats-officedocument.presentationml.notesSlide+xml"/>
  <Override PartName="/ppt/charts/chart20.xml" ContentType="application/vnd.openxmlformats-officedocument.drawingml.chart+xml"/>
  <Override PartName="/ppt/notesSlides/notesSlide25.xml" ContentType="application/vnd.openxmlformats-officedocument.presentationml.notesSlide+xml"/>
  <Override PartName="/ppt/charts/chart21.xml" ContentType="application/vnd.openxmlformats-officedocument.drawingml.chart+xml"/>
  <Override PartName="/ppt/charts/chart22.xml" ContentType="application/vnd.openxmlformats-officedocument.drawingml.chart+xml"/>
  <Override PartName="/ppt/notesSlides/notesSlide26.xml" ContentType="application/vnd.openxmlformats-officedocument.presentationml.notesSlide+xml"/>
  <Override PartName="/ppt/charts/chart23.xml" ContentType="application/vnd.openxmlformats-officedocument.drawingml.chart+xml"/>
  <Override PartName="/ppt/notesSlides/notesSlide27.xml" ContentType="application/vnd.openxmlformats-officedocument.presentationml.notesSlide+xml"/>
  <Override PartName="/ppt/charts/chart24.xml" ContentType="application/vnd.openxmlformats-officedocument.drawingml.chart+xml"/>
  <Override PartName="/ppt/drawings/drawing5.xml" ContentType="application/vnd.openxmlformats-officedocument.drawingml.chartshapes+xml"/>
  <Override PartName="/ppt/notesSlides/notesSlide28.xml" ContentType="application/vnd.openxmlformats-officedocument.presentationml.notesSlide+xml"/>
  <Override PartName="/ppt/charts/chart25.xml" ContentType="application/vnd.openxmlformats-officedocument.drawingml.chart+xml"/>
  <Override PartName="/ppt/drawings/drawing6.xml" ContentType="application/vnd.openxmlformats-officedocument.drawingml.chartshape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26.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27.xml" ContentType="application/vnd.openxmlformats-officedocument.drawingml.chart+xml"/>
  <Override PartName="/ppt/notesSlides/notesSlide33.xml" ContentType="application/vnd.openxmlformats-officedocument.presentationml.notesSlide+xml"/>
  <Override PartName="/ppt/charts/chart28.xml" ContentType="application/vnd.openxmlformats-officedocument.drawingml.chart+xml"/>
  <Override PartName="/ppt/notesSlides/notesSlide34.xml" ContentType="application/vnd.openxmlformats-officedocument.presentationml.notesSlide+xml"/>
  <Override PartName="/ppt/charts/chart29.xml" ContentType="application/vnd.openxmlformats-officedocument.drawingml.chart+xml"/>
  <Override PartName="/ppt/notesSlides/notesSlide35.xml" ContentType="application/vnd.openxmlformats-officedocument.presentationml.notesSlide+xml"/>
  <Override PartName="/ppt/charts/chart30.xml" ContentType="application/vnd.openxmlformats-officedocument.drawingml.chart+xml"/>
  <Override PartName="/ppt/notesSlides/notesSlide36.xml" ContentType="application/vnd.openxmlformats-officedocument.presentationml.notesSlide+xml"/>
  <Override PartName="/ppt/charts/chart31.xml" ContentType="application/vnd.openxmlformats-officedocument.drawingml.chart+xml"/>
  <Override PartName="/ppt/drawings/drawing7.xml" ContentType="application/vnd.openxmlformats-officedocument.drawingml.chartshape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32.xml" ContentType="application/vnd.openxmlformats-officedocument.drawingml.chart+xml"/>
  <Override PartName="/ppt/charts/chart33.xml" ContentType="application/vnd.openxmlformats-officedocument.drawingml.chart+xml"/>
  <Override PartName="/ppt/notesSlides/notesSlide39.xml" ContentType="application/vnd.openxmlformats-officedocument.presentationml.notesSlide+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Override PartName="/ppt/charts/style4.xml" ContentType="application/vnd.ms-office.chartstyle+xml"/>
  <Override PartName="/ppt/charts/colors4.xml" ContentType="application/vnd.ms-office.chartcolorstyle+xml"/>
  <Override PartName="/ppt/charts/style5.xml" ContentType="application/vnd.ms-office.chartstyle+xml"/>
  <Override PartName="/ppt/charts/colors5.xml" ContentType="application/vnd.ms-office.chartcolorstyle+xml"/>
  <Override PartName="/ppt/charts/style6.xml" ContentType="application/vnd.ms-office.chartstyle+xml"/>
  <Override PartName="/ppt/charts/colors6.xml" ContentType="application/vnd.ms-office.chartcolorstyle+xml"/>
  <Override PartName="/ppt/charts/style7.xml" ContentType="application/vnd.ms-office.chartstyle+xml"/>
  <Override PartName="/ppt/charts/colors7.xml" ContentType="application/vnd.ms-office.chartcolorstyle+xml"/>
  <Override PartName="/ppt/charts/style8.xml" ContentType="application/vnd.ms-office.chartstyle+xml"/>
  <Override PartName="/ppt/charts/colors8.xml" ContentType="application/vnd.ms-office.chartcolorstyle+xml"/>
  <Override PartName="/ppt/charts/style9.xml" ContentType="application/vnd.ms-office.chartstyle+xml"/>
  <Override PartName="/ppt/charts/colors9.xml" ContentType="application/vnd.ms-office.chartcolorstyle+xml"/>
  <Override PartName="/ppt/charts/style10.xml" ContentType="application/vnd.ms-office.chartstyle+xml"/>
  <Override PartName="/ppt/charts/colors10.xml" ContentType="application/vnd.ms-office.chartcolorstyle+xml"/>
  <Override PartName="/ppt/charts/style11.xml" ContentType="application/vnd.ms-office.chartstyle+xml"/>
  <Override PartName="/ppt/charts/colors11.xml" ContentType="application/vnd.ms-office.chartcolorstyle+xml"/>
  <Override PartName="/ppt/charts/style12.xml" ContentType="application/vnd.ms-office.chartstyle+xml"/>
  <Override PartName="/ppt/charts/colors12.xml" ContentType="application/vnd.ms-office.chartcolorstyl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3"/>
  </p:notesMasterIdLst>
  <p:handoutMasterIdLst>
    <p:handoutMasterId r:id="rId54"/>
  </p:handoutMasterIdLst>
  <p:sldIdLst>
    <p:sldId id="377" r:id="rId2"/>
    <p:sldId id="411" r:id="rId3"/>
    <p:sldId id="375" r:id="rId4"/>
    <p:sldId id="410" r:id="rId5"/>
    <p:sldId id="409" r:id="rId6"/>
    <p:sldId id="363" r:id="rId7"/>
    <p:sldId id="361" r:id="rId8"/>
    <p:sldId id="374" r:id="rId9"/>
    <p:sldId id="399" r:id="rId10"/>
    <p:sldId id="404" r:id="rId11"/>
    <p:sldId id="400" r:id="rId12"/>
    <p:sldId id="388" r:id="rId13"/>
    <p:sldId id="333" r:id="rId14"/>
    <p:sldId id="339" r:id="rId15"/>
    <p:sldId id="405" r:id="rId16"/>
    <p:sldId id="340" r:id="rId17"/>
    <p:sldId id="406" r:id="rId18"/>
    <p:sldId id="341" r:id="rId19"/>
    <p:sldId id="367" r:id="rId20"/>
    <p:sldId id="407" r:id="rId21"/>
    <p:sldId id="412" r:id="rId22"/>
    <p:sldId id="278" r:id="rId23"/>
    <p:sldId id="342" r:id="rId24"/>
    <p:sldId id="343" r:id="rId25"/>
    <p:sldId id="397" r:id="rId26"/>
    <p:sldId id="381" r:id="rId27"/>
    <p:sldId id="346" r:id="rId28"/>
    <p:sldId id="413" r:id="rId29"/>
    <p:sldId id="347" r:id="rId30"/>
    <p:sldId id="408" r:id="rId31"/>
    <p:sldId id="348" r:id="rId32"/>
    <p:sldId id="349" r:id="rId33"/>
    <p:sldId id="350" r:id="rId34"/>
    <p:sldId id="376" r:id="rId35"/>
    <p:sldId id="351" r:id="rId36"/>
    <p:sldId id="402" r:id="rId37"/>
    <p:sldId id="401" r:id="rId38"/>
    <p:sldId id="352" r:id="rId39"/>
    <p:sldId id="353" r:id="rId40"/>
    <p:sldId id="414" r:id="rId41"/>
    <p:sldId id="354" r:id="rId42"/>
    <p:sldId id="355" r:id="rId43"/>
    <p:sldId id="356" r:id="rId44"/>
    <p:sldId id="357" r:id="rId45"/>
    <p:sldId id="370" r:id="rId46"/>
    <p:sldId id="358" r:id="rId47"/>
    <p:sldId id="360" r:id="rId48"/>
    <p:sldId id="359" r:id="rId49"/>
    <p:sldId id="396" r:id="rId50"/>
    <p:sldId id="416" r:id="rId51"/>
    <p:sldId id="262" r:id="rId52"/>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eth Seabury" initials="" lastIdx="1" clrIdx="0"/>
  <p:cmAuthor id="1" name="Cya Nelson" initials="" lastIdx="0" clrIdx="1"/>
  <p:cmAuthor id="2" name="HP\heunjohn" initials="H" lastIdx="1"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BBE78"/>
    <a:srgbClr val="F6E2C2"/>
    <a:srgbClr val="DD3231"/>
    <a:srgbClr val="2E351D"/>
    <a:srgbClr val="850002"/>
    <a:srgbClr val="DD9320"/>
    <a:srgbClr val="B80904"/>
    <a:srgbClr val="FBD6AD"/>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455" autoAdjust="0"/>
    <p:restoredTop sz="82642" autoAdjust="0"/>
  </p:normalViewPr>
  <p:slideViewPr>
    <p:cSldViewPr snapToGrid="0" snapToObjects="1">
      <p:cViewPr>
        <p:scale>
          <a:sx n="100" d="100"/>
          <a:sy n="100" d="100"/>
        </p:scale>
        <p:origin x="-248"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handoutMaster" Target="handoutMasters/handoutMaster1.xml"/><Relationship Id="rId55" Type="http://schemas.openxmlformats.org/officeDocument/2006/relationships/printerSettings" Target="printerSettings/printerSettings1.bin"/><Relationship Id="rId56" Type="http://schemas.openxmlformats.org/officeDocument/2006/relationships/commentAuthors" Target="commentAuthors.xml"/><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 Id="rId2" Type="http://schemas.microsoft.com/office/2011/relationships/chartStyle" Target="style1.xml"/><Relationship Id="rId3" Type="http://schemas.microsoft.com/office/2011/relationships/chartColorStyle" Target="colors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 Id="rId2"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 Id="rId2" Type="http://schemas.microsoft.com/office/2011/relationships/chartStyle" Target="style2.xml"/><Relationship Id="rId3" Type="http://schemas.microsoft.com/office/2011/relationships/chartColorStyle" Target="colors2.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 Id="rId2"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 Id="rId2" Type="http://schemas.microsoft.com/office/2011/relationships/chartStyle" Target="style3.xml"/><Relationship Id="rId3" Type="http://schemas.microsoft.com/office/2011/relationships/chartColorStyle" Target="colors3.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 Id="rId2" Type="http://schemas.microsoft.com/office/2011/relationships/chartStyle" Target="style4.xml"/><Relationship Id="rId3" Type="http://schemas.microsoft.com/office/2011/relationships/chartColorStyle" Target="colors4.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 Id="rId2" Type="http://schemas.openxmlformats.org/officeDocument/2006/relationships/chartUserShapes" Target="../drawings/drawing3.xml"/></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 Id="rId2" Type="http://schemas.microsoft.com/office/2011/relationships/chartStyle" Target="style5.xml"/><Relationship Id="rId3" Type="http://schemas.microsoft.com/office/2011/relationships/chartColorStyle" Target="colors5.xml"/></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 Id="rId2" Type="http://schemas.openxmlformats.org/officeDocument/2006/relationships/chartUserShapes" Target="../drawings/drawing4.xml"/></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Sheet21.xlsx"/><Relationship Id="rId2" Type="http://schemas.microsoft.com/office/2011/relationships/chartStyle" Target="style6.xml"/><Relationship Id="rId3" Type="http://schemas.microsoft.com/office/2011/relationships/chartColorStyle" Target="colors6.xml"/></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Sheet22.xlsx"/><Relationship Id="rId2" Type="http://schemas.microsoft.com/office/2011/relationships/chartStyle" Target="style7.xml"/><Relationship Id="rId3" Type="http://schemas.microsoft.com/office/2011/relationships/chartColorStyle" Target="colors7.xml"/></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Sheet23.xlsx"/></Relationships>
</file>

<file path=ppt/charts/_rels/chart24.xml.rels><?xml version="1.0" encoding="UTF-8" standalone="yes"?>
<Relationships xmlns="http://schemas.openxmlformats.org/package/2006/relationships"><Relationship Id="rId3" Type="http://schemas.microsoft.com/office/2011/relationships/chartStyle" Target="style8.xml"/><Relationship Id="rId4" Type="http://schemas.microsoft.com/office/2011/relationships/chartColorStyle" Target="colors8.xml"/><Relationship Id="rId1" Type="http://schemas.openxmlformats.org/officeDocument/2006/relationships/package" Target="../embeddings/Microsoft_Excel_Sheet24.xlsx"/><Relationship Id="rId2" Type="http://schemas.openxmlformats.org/officeDocument/2006/relationships/chartUserShapes" Target="../drawings/drawing5.xml"/></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Sheet25.xlsx"/><Relationship Id="rId2" Type="http://schemas.openxmlformats.org/officeDocument/2006/relationships/chartUserShapes" Target="../drawings/drawing6.xml"/></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Sheet26.xlsx"/><Relationship Id="rId2" Type="http://schemas.microsoft.com/office/2011/relationships/chartStyle" Target="style9.xml"/><Relationship Id="rId3" Type="http://schemas.microsoft.com/office/2011/relationships/chartColorStyle" Target="colors9.xml"/></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Sheet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Sheet31.xlsx"/><Relationship Id="rId2" Type="http://schemas.openxmlformats.org/officeDocument/2006/relationships/chartUserShapes" Target="../drawings/drawing7.xml"/></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Sheet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Sheet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Sheet34.xlsx"/><Relationship Id="rId2" Type="http://schemas.microsoft.com/office/2011/relationships/chartStyle" Target="style10.xml"/><Relationship Id="rId3" Type="http://schemas.microsoft.com/office/2011/relationships/chartColorStyle" Target="colors10.xml"/></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Sheet35.xlsx"/><Relationship Id="rId2" Type="http://schemas.microsoft.com/office/2011/relationships/chartStyle" Target="style11.xml"/><Relationship Id="rId3" Type="http://schemas.microsoft.com/office/2011/relationships/chartColorStyle" Target="colors11.xml"/></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Sheet36.xlsx"/><Relationship Id="rId2" Type="http://schemas.microsoft.com/office/2011/relationships/chartStyle" Target="style12.xml"/><Relationship Id="rId3" Type="http://schemas.microsoft.com/office/2011/relationships/chartColorStyle" Target="colors1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sz="1400" dirty="0" smtClean="0"/>
              <a:t>Past</a:t>
            </a:r>
            <a:r>
              <a:rPr lang="en-US" sz="1400" dirty="0"/>
              <a:t>-year </a:t>
            </a:r>
            <a:r>
              <a:rPr lang="en-US" sz="1400" dirty="0" smtClean="0"/>
              <a:t>prevalence</a:t>
            </a:r>
          </a:p>
          <a:p>
            <a:pPr>
              <a:defRPr/>
            </a:pPr>
            <a:r>
              <a:rPr lang="en-US" sz="1400" b="0" dirty="0" smtClean="0"/>
              <a:t>adults</a:t>
            </a:r>
            <a:endParaRPr lang="en-US" sz="1400" b="0" dirty="0"/>
          </a:p>
        </c:rich>
      </c:tx>
      <c:layout/>
      <c:overlay val="0"/>
      <c:spPr>
        <a:noFill/>
        <a:ln>
          <a:noFill/>
        </a:ln>
        <a:effectLst/>
      </c:spPr>
    </c:title>
    <c:autoTitleDeleted val="0"/>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bg1">
                  <a:lumMod val="85000"/>
                </a:schemeClr>
              </a:solidFill>
              <a:ln>
                <a:noFill/>
              </a:ln>
              <a:effectLst/>
            </c:spPr>
            <c:extLst xmlns:c16r2="http://schemas.microsoft.com/office/drawing/2015/06/chart">
              <c:ext xmlns:c16="http://schemas.microsoft.com/office/drawing/2014/chart" uri="{C3380CC4-5D6E-409C-BE32-E72D297353CC}">
                <c16:uniqueId val="{0000000B-58E5-4323-A64F-66483A1EFF9B}"/>
              </c:ext>
            </c:extLst>
          </c:dPt>
          <c:dPt>
            <c:idx val="1"/>
            <c:invertIfNegative val="0"/>
            <c:bubble3D val="0"/>
            <c:spPr>
              <a:solidFill>
                <a:schemeClr val="bg1">
                  <a:lumMod val="85000"/>
                </a:schemeClr>
              </a:solidFill>
              <a:ln>
                <a:noFill/>
              </a:ln>
              <a:effectLst/>
            </c:spPr>
            <c:extLst xmlns:c16r2="http://schemas.microsoft.com/office/drawing/2015/06/chart">
              <c:ext xmlns:c16="http://schemas.microsoft.com/office/drawing/2014/chart" uri="{C3380CC4-5D6E-409C-BE32-E72D297353CC}">
                <c16:uniqueId val="{0000000A-58E5-4323-A64F-66483A1EFF9B}"/>
              </c:ext>
            </c:extLst>
          </c:dPt>
          <c:dPt>
            <c:idx val="2"/>
            <c:invertIfNegative val="0"/>
            <c:bubble3D val="0"/>
            <c:spPr>
              <a:solidFill>
                <a:schemeClr val="bg1">
                  <a:lumMod val="85000"/>
                </a:schemeClr>
              </a:solidFill>
              <a:ln>
                <a:noFill/>
              </a:ln>
              <a:effectLst/>
            </c:spPr>
            <c:extLst xmlns:c16r2="http://schemas.microsoft.com/office/drawing/2015/06/chart">
              <c:ext xmlns:c16="http://schemas.microsoft.com/office/drawing/2014/chart" uri="{C3380CC4-5D6E-409C-BE32-E72D297353CC}">
                <c16:uniqueId val="{00000009-58E5-4323-A64F-66483A1EFF9B}"/>
              </c:ext>
            </c:extLst>
          </c:dPt>
          <c:dPt>
            <c:idx val="3"/>
            <c:invertIfNegative val="0"/>
            <c:bubble3D val="0"/>
            <c:spPr>
              <a:solidFill>
                <a:schemeClr val="bg1">
                  <a:lumMod val="85000"/>
                </a:schemeClr>
              </a:solidFill>
              <a:ln>
                <a:noFill/>
              </a:ln>
              <a:effectLst/>
            </c:spPr>
            <c:extLst xmlns:c16r2="http://schemas.microsoft.com/office/drawing/2015/06/chart">
              <c:ext xmlns:c16="http://schemas.microsoft.com/office/drawing/2014/chart" uri="{C3380CC4-5D6E-409C-BE32-E72D297353CC}">
                <c16:uniqueId val="{00000008-58E5-4323-A64F-66483A1EFF9B}"/>
              </c:ext>
            </c:extLst>
          </c:dPt>
          <c:dPt>
            <c:idx val="5"/>
            <c:invertIfNegative val="0"/>
            <c:bubble3D val="0"/>
            <c:spPr>
              <a:solidFill>
                <a:schemeClr val="accent5">
                  <a:lumMod val="60000"/>
                  <a:lumOff val="40000"/>
                </a:schemeClr>
              </a:solidFill>
              <a:ln>
                <a:noFill/>
              </a:ln>
              <a:effectLst/>
            </c:spPr>
            <c:extLst xmlns:c16r2="http://schemas.microsoft.com/office/drawing/2015/06/chart">
              <c:ext xmlns:c16="http://schemas.microsoft.com/office/drawing/2014/chart" uri="{C3380CC4-5D6E-409C-BE32-E72D297353CC}">
                <c16:uniqueId val="{00000007-58E5-4323-A64F-66483A1EFF9B}"/>
              </c:ext>
            </c:extLst>
          </c:dPt>
          <c:dPt>
            <c:idx val="6"/>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6-58E5-4323-A64F-66483A1EFF9B}"/>
              </c:ext>
            </c:extLst>
          </c:dPt>
          <c:dPt>
            <c:idx val="7"/>
            <c:invertIfNegative val="0"/>
            <c:bubble3D val="0"/>
            <c:spPr>
              <a:solidFill>
                <a:schemeClr val="accent2">
                  <a:lumMod val="50000"/>
                </a:schemeClr>
              </a:solidFill>
              <a:ln>
                <a:noFill/>
              </a:ln>
              <a:effectLst/>
            </c:spPr>
            <c:extLst xmlns:c16r2="http://schemas.microsoft.com/office/drawing/2015/06/chart">
              <c:ext xmlns:c16="http://schemas.microsoft.com/office/drawing/2014/chart" uri="{C3380CC4-5D6E-409C-BE32-E72D297353CC}">
                <c16:uniqueId val="{00000005-58E5-4323-A64F-66483A1EFF9B}"/>
              </c:ext>
            </c:extLst>
          </c:dPt>
          <c:dPt>
            <c:idx val="9"/>
            <c:invertIfNegative val="0"/>
            <c:bubble3D val="0"/>
            <c:spPr>
              <a:solidFill>
                <a:schemeClr val="tx2"/>
              </a:solidFill>
              <a:ln>
                <a:noFill/>
              </a:ln>
              <a:effectLst/>
            </c:spPr>
            <c:extLst xmlns:c16r2="http://schemas.microsoft.com/office/drawing/2015/06/chart">
              <c:ext xmlns:c16="http://schemas.microsoft.com/office/drawing/2014/chart" uri="{C3380CC4-5D6E-409C-BE32-E72D297353CC}">
                <c16:uniqueId val="{00000004-58E5-4323-A64F-66483A1EFF9B}"/>
              </c:ext>
            </c:extLst>
          </c:dPt>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Obsessive compulsive disorder</c:v>
                </c:pt>
                <c:pt idx="1">
                  <c:v>Panic disorder</c:v>
                </c:pt>
                <c:pt idx="2">
                  <c:v>Generalized anxiety disorder</c:v>
                </c:pt>
                <c:pt idx="3">
                  <c:v>Post-traumatic stress disorder</c:v>
                </c:pt>
                <c:pt idx="5">
                  <c:v>Schizophrenia</c:v>
                </c:pt>
                <c:pt idx="6">
                  <c:v>Bipolar disorder</c:v>
                </c:pt>
                <c:pt idx="7">
                  <c:v>Major depressive disorder</c:v>
                </c:pt>
                <c:pt idx="9">
                  <c:v>Serious Psychological Distress</c:v>
                </c:pt>
              </c:strCache>
            </c:strRef>
          </c:cat>
          <c:val>
            <c:numRef>
              <c:f>Sheet1!$B$2:$B$11</c:f>
              <c:numCache>
                <c:formatCode>0.0%</c:formatCode>
                <c:ptCount val="10"/>
                <c:pt idx="0">
                  <c:v>0.012</c:v>
                </c:pt>
                <c:pt idx="1">
                  <c:v>0.027</c:v>
                </c:pt>
                <c:pt idx="2">
                  <c:v>0.027</c:v>
                </c:pt>
                <c:pt idx="3">
                  <c:v>0.036</c:v>
                </c:pt>
                <c:pt idx="5">
                  <c:v>0.003</c:v>
                </c:pt>
                <c:pt idx="6">
                  <c:v>0.028</c:v>
                </c:pt>
                <c:pt idx="7">
                  <c:v>0.06</c:v>
                </c:pt>
                <c:pt idx="9">
                  <c:v>0.105</c:v>
                </c:pt>
              </c:numCache>
            </c:numRef>
          </c:val>
          <c:extLst xmlns:c16r2="http://schemas.microsoft.com/office/drawing/2015/06/chart">
            <c:ext xmlns:c16="http://schemas.microsoft.com/office/drawing/2014/chart" uri="{C3380CC4-5D6E-409C-BE32-E72D297353CC}">
              <c16:uniqueId val="{00000000-58E5-4323-A64F-66483A1EFF9B}"/>
            </c:ext>
          </c:extLst>
        </c:ser>
        <c:dLbls>
          <c:dLblPos val="outEnd"/>
          <c:showLegendKey val="0"/>
          <c:showVal val="1"/>
          <c:showCatName val="0"/>
          <c:showSerName val="0"/>
          <c:showPercent val="0"/>
          <c:showBubbleSize val="0"/>
        </c:dLbls>
        <c:gapWidth val="50"/>
        <c:axId val="2121605112"/>
        <c:axId val="2121622216"/>
      </c:barChart>
      <c:catAx>
        <c:axId val="2121605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121622216"/>
        <c:crosses val="autoZero"/>
        <c:auto val="1"/>
        <c:lblAlgn val="ctr"/>
        <c:lblOffset val="100"/>
        <c:noMultiLvlLbl val="0"/>
      </c:catAx>
      <c:valAx>
        <c:axId val="2121622216"/>
        <c:scaling>
          <c:orientation val="minMax"/>
          <c:max val="0.12"/>
          <c:min val="0.0"/>
        </c:scaling>
        <c:delete val="1"/>
        <c:axPos val="b"/>
        <c:majorGridlines>
          <c:spPr>
            <a:ln w="9525" cap="flat" cmpd="sng" algn="ctr">
              <a:solidFill>
                <a:schemeClr val="tx1">
                  <a:lumMod val="15000"/>
                  <a:lumOff val="85000"/>
                </a:schemeClr>
              </a:solidFill>
              <a:round/>
            </a:ln>
            <a:effectLst/>
          </c:spPr>
        </c:majorGridlines>
        <c:numFmt formatCode="0.0%" sourceLinked="1"/>
        <c:majorTickMark val="out"/>
        <c:minorTickMark val="none"/>
        <c:tickLblPos val="nextTo"/>
        <c:crossAx val="2121605112"/>
        <c:crosses val="autoZero"/>
        <c:crossBetween val="between"/>
        <c:majorUnit val="0.05"/>
      </c:valAx>
      <c:spPr>
        <a:noFill/>
        <a:ln>
          <a:noFill/>
        </a:ln>
        <a:effectLst/>
      </c:spPr>
    </c:plotArea>
    <c:plotVisOnly val="1"/>
    <c:dispBlanksAs val="gap"/>
    <c:showDLblsOverMax val="0"/>
  </c:chart>
  <c:spPr>
    <a:noFill/>
    <a:ln>
      <a:noFill/>
    </a:ln>
    <a:effectLst/>
  </c:spPr>
  <c:txPr>
    <a:bodyPr/>
    <a:lstStyle/>
    <a:p>
      <a:pPr>
        <a:defRPr sz="1000">
          <a:solidFill>
            <a:schemeClr val="tx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00" b="0" i="0" u="none" strike="noStrike" kern="1200" spc="0" baseline="0">
                <a:solidFill>
                  <a:schemeClr val="tx1"/>
                </a:solidFill>
                <a:latin typeface="+mn-lt"/>
                <a:ea typeface="+mn-ea"/>
                <a:cs typeface="+mn-cs"/>
              </a:defRPr>
            </a:pPr>
            <a:r>
              <a:rPr lang="en-US" sz="1300" b="1" dirty="0" smtClean="0">
                <a:solidFill>
                  <a:schemeClr val="tx1"/>
                </a:solidFill>
              </a:rPr>
              <a:t>Past-year prevalence</a:t>
            </a:r>
            <a:r>
              <a:rPr lang="en-US" sz="1300" b="1" baseline="0" dirty="0" smtClean="0">
                <a:solidFill>
                  <a:schemeClr val="tx1"/>
                </a:solidFill>
              </a:rPr>
              <a:t> of serious psychological distress</a:t>
            </a:r>
          </a:p>
          <a:p>
            <a:pPr>
              <a:defRPr sz="1300" b="0" i="0" u="none" strike="noStrike" kern="1200" spc="0" baseline="0">
                <a:solidFill>
                  <a:schemeClr val="tx1"/>
                </a:solidFill>
                <a:latin typeface="+mn-lt"/>
                <a:ea typeface="+mn-ea"/>
                <a:cs typeface="+mn-cs"/>
              </a:defRPr>
            </a:pPr>
            <a:r>
              <a:rPr lang="en-US" sz="1300" baseline="0" dirty="0" smtClean="0">
                <a:solidFill>
                  <a:schemeClr val="tx1"/>
                </a:solidFill>
              </a:rPr>
              <a:t>Adults</a:t>
            </a:r>
            <a:endParaRPr lang="en-US" sz="1300" dirty="0">
              <a:solidFill>
                <a:schemeClr val="tx1"/>
              </a:solidFill>
            </a:endParaRPr>
          </a:p>
        </c:rich>
      </c:tx>
      <c:layout/>
      <c:overlay val="0"/>
      <c:spPr>
        <a:noFill/>
        <a:ln>
          <a:noFill/>
        </a:ln>
        <a:effectLst/>
      </c:spPr>
    </c:title>
    <c:autoTitleDeleted val="0"/>
    <c:plotArea>
      <c:layout>
        <c:manualLayout>
          <c:layoutTarget val="inner"/>
          <c:xMode val="edge"/>
          <c:yMode val="edge"/>
          <c:x val="0.0871287162885089"/>
          <c:y val="0.13227282467836"/>
          <c:w val="0.888763296495455"/>
          <c:h val="0.802301599225319"/>
        </c:manualLayout>
      </c:layout>
      <c:barChart>
        <c:barDir val="col"/>
        <c:grouping val="clustered"/>
        <c:varyColors val="0"/>
        <c:ser>
          <c:idx val="0"/>
          <c:order val="0"/>
          <c:tx>
            <c:strRef>
              <c:f>Sheet1!$B$1</c:f>
              <c:strCache>
                <c:ptCount val="1"/>
                <c:pt idx="0">
                  <c:v>Series 1</c:v>
                </c:pt>
              </c:strCache>
            </c:strRef>
          </c:tx>
          <c:spPr>
            <a:solidFill>
              <a:schemeClr val="tx2">
                <a:alpha val="45000"/>
              </a:schemeClr>
            </a:solidFill>
            <a:ln>
              <a:noFill/>
            </a:ln>
            <a:effectLst/>
          </c:spPr>
          <c:invertIfNegative val="0"/>
          <c:dPt>
            <c:idx val="21"/>
            <c:invertIfNegative val="0"/>
            <c:bubble3D val="0"/>
            <c:extLst xmlns:c16r2="http://schemas.microsoft.com/office/drawing/2015/06/chart">
              <c:ext xmlns:c16="http://schemas.microsoft.com/office/drawing/2014/chart" uri="{C3380CC4-5D6E-409C-BE32-E72D297353CC}">
                <c16:uniqueId val="{00000004-4DCF-4234-BCE8-00E193A83DE0}"/>
              </c:ext>
            </c:extLst>
          </c:dPt>
          <c:dPt>
            <c:idx val="33"/>
            <c:invertIfNegative val="0"/>
            <c:bubble3D val="0"/>
            <c:spPr>
              <a:solidFill>
                <a:schemeClr val="tx2"/>
              </a:solidFill>
              <a:ln>
                <a:noFill/>
              </a:ln>
              <a:effectLst/>
            </c:spPr>
            <c:extLst xmlns:c16r2="http://schemas.microsoft.com/office/drawing/2015/06/chart">
              <c:ext xmlns:c16="http://schemas.microsoft.com/office/drawing/2014/chart" uri="{C3380CC4-5D6E-409C-BE32-E72D297353CC}">
                <c16:uniqueId val="{00000000-1334-49D1-BF41-0D5721386877}"/>
              </c:ext>
            </c:extLst>
          </c:dPt>
          <c:dLbls>
            <c:dLbl>
              <c:idx val="33"/>
              <c:layout>
                <c:manualLayout>
                  <c:x val="0.00438327040291566"/>
                  <c:y val="0.00623104009796961"/>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1334-49D1-BF41-0D5721386877}"/>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Sheet1!$A$2:$A$52</c:f>
              <c:strCache>
                <c:ptCount val="51"/>
                <c:pt idx="0">
                  <c:v>KY</c:v>
                </c:pt>
                <c:pt idx="1">
                  <c:v>WV</c:v>
                </c:pt>
                <c:pt idx="2">
                  <c:v>OR</c:v>
                </c:pt>
                <c:pt idx="3">
                  <c:v>IN</c:v>
                </c:pt>
                <c:pt idx="4">
                  <c:v>ID</c:v>
                </c:pt>
                <c:pt idx="5">
                  <c:v>MT</c:v>
                </c:pt>
                <c:pt idx="6">
                  <c:v>UT</c:v>
                </c:pt>
                <c:pt idx="7">
                  <c:v>WA</c:v>
                </c:pt>
                <c:pt idx="8">
                  <c:v>NH</c:v>
                </c:pt>
                <c:pt idx="9">
                  <c:v>VT</c:v>
                </c:pt>
                <c:pt idx="10">
                  <c:v>NV</c:v>
                </c:pt>
                <c:pt idx="11">
                  <c:v>OH</c:v>
                </c:pt>
                <c:pt idx="12">
                  <c:v>AR</c:v>
                </c:pt>
                <c:pt idx="13">
                  <c:v>VA</c:v>
                </c:pt>
                <c:pt idx="14">
                  <c:v>NC</c:v>
                </c:pt>
                <c:pt idx="15">
                  <c:v>RI</c:v>
                </c:pt>
                <c:pt idx="16">
                  <c:v>CO</c:v>
                </c:pt>
                <c:pt idx="17">
                  <c:v>TN</c:v>
                </c:pt>
                <c:pt idx="18">
                  <c:v>NM</c:v>
                </c:pt>
                <c:pt idx="19">
                  <c:v>OK</c:v>
                </c:pt>
                <c:pt idx="20">
                  <c:v>MA</c:v>
                </c:pt>
                <c:pt idx="21">
                  <c:v>AK</c:v>
                </c:pt>
                <c:pt idx="22">
                  <c:v>MI</c:v>
                </c:pt>
                <c:pt idx="23">
                  <c:v>PA</c:v>
                </c:pt>
                <c:pt idx="24">
                  <c:v>CT</c:v>
                </c:pt>
                <c:pt idx="25">
                  <c:v>SD</c:v>
                </c:pt>
                <c:pt idx="26">
                  <c:v>AL</c:v>
                </c:pt>
                <c:pt idx="27">
                  <c:v>IA</c:v>
                </c:pt>
                <c:pt idx="28">
                  <c:v>NE</c:v>
                </c:pt>
                <c:pt idx="29">
                  <c:v>AZ</c:v>
                </c:pt>
                <c:pt idx="30">
                  <c:v>SC</c:v>
                </c:pt>
                <c:pt idx="31">
                  <c:v>DC</c:v>
                </c:pt>
                <c:pt idx="32">
                  <c:v>MO</c:v>
                </c:pt>
                <c:pt idx="33">
                  <c:v>KS</c:v>
                </c:pt>
                <c:pt idx="34">
                  <c:v>NJ</c:v>
                </c:pt>
                <c:pt idx="35">
                  <c:v>NY</c:v>
                </c:pt>
                <c:pt idx="36">
                  <c:v>LA</c:v>
                </c:pt>
                <c:pt idx="37">
                  <c:v>DE</c:v>
                </c:pt>
                <c:pt idx="38">
                  <c:v>CA</c:v>
                </c:pt>
                <c:pt idx="39">
                  <c:v>GA</c:v>
                </c:pt>
                <c:pt idx="40">
                  <c:v>MN</c:v>
                </c:pt>
                <c:pt idx="41">
                  <c:v>ME</c:v>
                </c:pt>
                <c:pt idx="42">
                  <c:v>WY</c:v>
                </c:pt>
                <c:pt idx="43">
                  <c:v>MS</c:v>
                </c:pt>
                <c:pt idx="44">
                  <c:v>WI</c:v>
                </c:pt>
                <c:pt idx="45">
                  <c:v>FL</c:v>
                </c:pt>
                <c:pt idx="46">
                  <c:v>ND</c:v>
                </c:pt>
                <c:pt idx="47">
                  <c:v>MD</c:v>
                </c:pt>
                <c:pt idx="48">
                  <c:v>HI</c:v>
                </c:pt>
                <c:pt idx="49">
                  <c:v>TX</c:v>
                </c:pt>
                <c:pt idx="50">
                  <c:v>IL</c:v>
                </c:pt>
              </c:strCache>
            </c:strRef>
          </c:cat>
          <c:val>
            <c:numRef>
              <c:f>Sheet1!$B$2:$B$52</c:f>
              <c:numCache>
                <c:formatCode>0.0%</c:formatCode>
                <c:ptCount val="51"/>
                <c:pt idx="0">
                  <c:v>0.141</c:v>
                </c:pt>
                <c:pt idx="1">
                  <c:v>0.139</c:v>
                </c:pt>
                <c:pt idx="2">
                  <c:v>0.137</c:v>
                </c:pt>
                <c:pt idx="3">
                  <c:v>0.132</c:v>
                </c:pt>
                <c:pt idx="4">
                  <c:v>0.123</c:v>
                </c:pt>
                <c:pt idx="5">
                  <c:v>0.123</c:v>
                </c:pt>
                <c:pt idx="6">
                  <c:v>0.123</c:v>
                </c:pt>
                <c:pt idx="7">
                  <c:v>0.123</c:v>
                </c:pt>
                <c:pt idx="8">
                  <c:v>0.122</c:v>
                </c:pt>
                <c:pt idx="9">
                  <c:v>0.122</c:v>
                </c:pt>
                <c:pt idx="10">
                  <c:v>0.121</c:v>
                </c:pt>
                <c:pt idx="11">
                  <c:v>0.121</c:v>
                </c:pt>
                <c:pt idx="12">
                  <c:v>0.121</c:v>
                </c:pt>
                <c:pt idx="13">
                  <c:v>0.121</c:v>
                </c:pt>
                <c:pt idx="14">
                  <c:v>0.119</c:v>
                </c:pt>
                <c:pt idx="15">
                  <c:v>0.118</c:v>
                </c:pt>
                <c:pt idx="16">
                  <c:v>0.117</c:v>
                </c:pt>
                <c:pt idx="17">
                  <c:v>0.115</c:v>
                </c:pt>
                <c:pt idx="18">
                  <c:v>0.114</c:v>
                </c:pt>
                <c:pt idx="19">
                  <c:v>0.113</c:v>
                </c:pt>
                <c:pt idx="20">
                  <c:v>0.112</c:v>
                </c:pt>
                <c:pt idx="21">
                  <c:v>0.108</c:v>
                </c:pt>
                <c:pt idx="22">
                  <c:v>0.108</c:v>
                </c:pt>
                <c:pt idx="23">
                  <c:v>0.108</c:v>
                </c:pt>
                <c:pt idx="24">
                  <c:v>0.107</c:v>
                </c:pt>
                <c:pt idx="25">
                  <c:v>0.106</c:v>
                </c:pt>
                <c:pt idx="26">
                  <c:v>0.105</c:v>
                </c:pt>
                <c:pt idx="27">
                  <c:v>0.105</c:v>
                </c:pt>
                <c:pt idx="28">
                  <c:v>0.105</c:v>
                </c:pt>
                <c:pt idx="29">
                  <c:v>0.104</c:v>
                </c:pt>
                <c:pt idx="30">
                  <c:v>0.103</c:v>
                </c:pt>
                <c:pt idx="31">
                  <c:v>0.102</c:v>
                </c:pt>
                <c:pt idx="32">
                  <c:v>0.102</c:v>
                </c:pt>
                <c:pt idx="33">
                  <c:v>0.101</c:v>
                </c:pt>
                <c:pt idx="34">
                  <c:v>0.101</c:v>
                </c:pt>
                <c:pt idx="35">
                  <c:v>0.1</c:v>
                </c:pt>
                <c:pt idx="36">
                  <c:v>0.099</c:v>
                </c:pt>
                <c:pt idx="37">
                  <c:v>0.097</c:v>
                </c:pt>
                <c:pt idx="38">
                  <c:v>0.097</c:v>
                </c:pt>
                <c:pt idx="39">
                  <c:v>0.096</c:v>
                </c:pt>
                <c:pt idx="40">
                  <c:v>0.096</c:v>
                </c:pt>
                <c:pt idx="41">
                  <c:v>0.095</c:v>
                </c:pt>
                <c:pt idx="42">
                  <c:v>0.095</c:v>
                </c:pt>
                <c:pt idx="43">
                  <c:v>0.094</c:v>
                </c:pt>
                <c:pt idx="44">
                  <c:v>0.094</c:v>
                </c:pt>
                <c:pt idx="45">
                  <c:v>0.093</c:v>
                </c:pt>
                <c:pt idx="46">
                  <c:v>0.093</c:v>
                </c:pt>
                <c:pt idx="47">
                  <c:v>0.092</c:v>
                </c:pt>
                <c:pt idx="48">
                  <c:v>0.09</c:v>
                </c:pt>
                <c:pt idx="49">
                  <c:v>0.09</c:v>
                </c:pt>
                <c:pt idx="50">
                  <c:v>0.088</c:v>
                </c:pt>
              </c:numCache>
            </c:numRef>
          </c:val>
          <c:extLst xmlns:c16r2="http://schemas.microsoft.com/office/drawing/2015/06/chart">
            <c:ext xmlns:c16="http://schemas.microsoft.com/office/drawing/2014/chart" uri="{C3380CC4-5D6E-409C-BE32-E72D297353CC}">
              <c16:uniqueId val="{00000000-4DCF-4234-BCE8-00E193A83DE0}"/>
            </c:ext>
          </c:extLst>
        </c:ser>
        <c:dLbls>
          <c:showLegendKey val="0"/>
          <c:showVal val="0"/>
          <c:showCatName val="0"/>
          <c:showSerName val="0"/>
          <c:showPercent val="0"/>
          <c:showBubbleSize val="0"/>
        </c:dLbls>
        <c:gapWidth val="50"/>
        <c:axId val="2120782520"/>
        <c:axId val="2120786136"/>
      </c:barChart>
      <c:catAx>
        <c:axId val="2120782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en-US"/>
          </a:p>
        </c:txPr>
        <c:crossAx val="2120786136"/>
        <c:crosses val="autoZero"/>
        <c:auto val="1"/>
        <c:lblAlgn val="ctr"/>
        <c:lblOffset val="100"/>
        <c:noMultiLvlLbl val="0"/>
      </c:catAx>
      <c:valAx>
        <c:axId val="2120786136"/>
        <c:scaling>
          <c:orientation val="minMax"/>
          <c:max val="0.2"/>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2120782520"/>
        <c:crosses val="autoZero"/>
        <c:crossBetween val="between"/>
        <c:majorUnit val="0.05"/>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sz="1400" dirty="0" smtClean="0"/>
              <a:t>Past</a:t>
            </a:r>
            <a:r>
              <a:rPr lang="en-US" sz="1400" dirty="0"/>
              <a:t>-year </a:t>
            </a:r>
            <a:r>
              <a:rPr lang="en-US" sz="1400" dirty="0" smtClean="0"/>
              <a:t>prevalence</a:t>
            </a:r>
          </a:p>
          <a:p>
            <a:pPr>
              <a:defRPr/>
            </a:pPr>
            <a:r>
              <a:rPr lang="en-US" sz="1400" b="0" dirty="0" smtClean="0"/>
              <a:t>adults</a:t>
            </a:r>
            <a:endParaRPr lang="en-US" sz="1400" b="0" dirty="0"/>
          </a:p>
        </c:rich>
      </c:tx>
      <c:layout>
        <c:manualLayout>
          <c:xMode val="edge"/>
          <c:yMode val="edge"/>
          <c:x val="0.334306792347713"/>
          <c:y val="0.0350877192982456"/>
        </c:manualLayout>
      </c:layout>
      <c:overlay val="0"/>
      <c:spPr>
        <a:noFill/>
        <a:ln>
          <a:noFill/>
        </a:ln>
        <a:effectLst/>
      </c:spPr>
    </c:title>
    <c:autoTitleDeleted val="0"/>
    <c:plotArea>
      <c:layout>
        <c:manualLayout>
          <c:layoutTarget val="inner"/>
          <c:xMode val="edge"/>
          <c:yMode val="edge"/>
          <c:x val="0.360351858177612"/>
          <c:y val="0.178442358403843"/>
          <c:w val="0.550628151554457"/>
          <c:h val="0.642603987036428"/>
        </c:manualLayout>
      </c:layout>
      <c:barChart>
        <c:barDir val="bar"/>
        <c:grouping val="clustered"/>
        <c:varyColors val="0"/>
        <c:ser>
          <c:idx val="0"/>
          <c:order val="0"/>
          <c:tx>
            <c:strRef>
              <c:f>Sheet1!$B$1</c:f>
              <c:strCache>
                <c:ptCount val="1"/>
                <c:pt idx="0">
                  <c:v>Column3</c:v>
                </c:pt>
              </c:strCache>
            </c:strRef>
          </c:tx>
          <c:spPr>
            <a:solidFill>
              <a:schemeClr val="accent1"/>
            </a:solidFill>
            <a:ln>
              <a:noFill/>
            </a:ln>
            <a:effectLst/>
          </c:spPr>
          <c:invertIfNegative val="0"/>
          <c:dPt>
            <c:idx val="0"/>
            <c:invertIfNegative val="0"/>
            <c:bubble3D val="0"/>
            <c:spPr>
              <a:solidFill>
                <a:schemeClr val="accent5">
                  <a:lumMod val="60000"/>
                  <a:lumOff val="40000"/>
                </a:schemeClr>
              </a:solidFill>
              <a:ln>
                <a:noFill/>
              </a:ln>
              <a:effectLst/>
            </c:spPr>
            <c:extLst xmlns:c16r2="http://schemas.microsoft.com/office/drawing/2015/06/chart">
              <c:ext xmlns:c16="http://schemas.microsoft.com/office/drawing/2014/chart" uri="{C3380CC4-5D6E-409C-BE32-E72D297353CC}">
                <c16:uniqueId val="{00000001-4CA9-493D-9E04-0EBE3E7A827F}"/>
              </c:ext>
            </c:extLst>
          </c:dPt>
          <c:dPt>
            <c:idx val="1"/>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3-4CA9-493D-9E04-0EBE3E7A827F}"/>
              </c:ext>
            </c:extLst>
          </c:dPt>
          <c:dPt>
            <c:idx val="2"/>
            <c:invertIfNegative val="0"/>
            <c:bubble3D val="0"/>
            <c:spPr>
              <a:solidFill>
                <a:schemeClr val="accent2">
                  <a:lumMod val="50000"/>
                </a:schemeClr>
              </a:solidFill>
              <a:ln>
                <a:noFill/>
              </a:ln>
              <a:effectLst/>
            </c:spPr>
            <c:extLst xmlns:c16r2="http://schemas.microsoft.com/office/drawing/2015/06/chart">
              <c:ext xmlns:c16="http://schemas.microsoft.com/office/drawing/2014/chart" uri="{C3380CC4-5D6E-409C-BE32-E72D297353CC}">
                <c16:uniqueId val="{00000005-4CA9-493D-9E04-0EBE3E7A827F}"/>
              </c:ext>
            </c:extLst>
          </c:dPt>
          <c:dPt>
            <c:idx val="3"/>
            <c:invertIfNegative val="0"/>
            <c:bubble3D val="0"/>
            <c:spPr>
              <a:solidFill>
                <a:schemeClr val="bg1">
                  <a:lumMod val="85000"/>
                </a:schemeClr>
              </a:solidFill>
              <a:ln>
                <a:noFill/>
              </a:ln>
              <a:effectLst/>
            </c:spPr>
            <c:extLst xmlns:c16r2="http://schemas.microsoft.com/office/drawing/2015/06/chart">
              <c:ext xmlns:c16="http://schemas.microsoft.com/office/drawing/2014/chart" uri="{C3380CC4-5D6E-409C-BE32-E72D297353CC}">
                <c16:uniqueId val="{00000007-4CA9-493D-9E04-0EBE3E7A827F}"/>
              </c:ext>
            </c:extLst>
          </c:dPt>
          <c:dPt>
            <c:idx val="4"/>
            <c:invertIfNegative val="0"/>
            <c:bubble3D val="0"/>
            <c:spPr>
              <a:solidFill>
                <a:schemeClr val="tx2"/>
              </a:solidFill>
              <a:ln>
                <a:noFill/>
              </a:ln>
              <a:effectLst/>
            </c:spPr>
            <c:extLst xmlns:c16r2="http://schemas.microsoft.com/office/drawing/2015/06/chart">
              <c:ext xmlns:c16="http://schemas.microsoft.com/office/drawing/2014/chart" uri="{C3380CC4-5D6E-409C-BE32-E72D297353CC}">
                <c16:uniqueId val="{00000009-4CA9-493D-9E04-0EBE3E7A827F}"/>
              </c:ext>
            </c:extLst>
          </c:dPt>
          <c:dPt>
            <c:idx val="5"/>
            <c:invertIfNegative val="0"/>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0B-4CA9-493D-9E04-0EBE3E7A827F}"/>
              </c:ext>
            </c:extLst>
          </c:dPt>
          <c:dPt>
            <c:idx val="6"/>
            <c:invertIfNegative val="0"/>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0D-4CA9-493D-9E04-0EBE3E7A827F}"/>
              </c:ext>
            </c:extLst>
          </c:dPt>
          <c:dPt>
            <c:idx val="7"/>
            <c:invertIfNegative val="0"/>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0F-4CA9-493D-9E04-0EBE3E7A827F}"/>
              </c:ext>
            </c:extLst>
          </c:dPt>
          <c:dPt>
            <c:idx val="9"/>
            <c:invertIfNegative val="0"/>
            <c:bubble3D val="0"/>
            <c:spPr>
              <a:solidFill>
                <a:schemeClr val="tx2"/>
              </a:solidFill>
              <a:ln>
                <a:noFill/>
              </a:ln>
              <a:effectLst/>
            </c:spPr>
            <c:extLst xmlns:c16r2="http://schemas.microsoft.com/office/drawing/2015/06/chart">
              <c:ext xmlns:c16="http://schemas.microsoft.com/office/drawing/2014/chart" uri="{C3380CC4-5D6E-409C-BE32-E72D297353CC}">
                <c16:uniqueId val="{00000011-4CA9-493D-9E04-0EBE3E7A827F}"/>
              </c:ext>
            </c:extLst>
          </c:dPt>
          <c:dLbls>
            <c:numFmt formatCode="#,##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Schizophrenia</c:v>
                </c:pt>
                <c:pt idx="1">
                  <c:v>Bipolar disorder</c:v>
                </c:pt>
                <c:pt idx="2">
                  <c:v>Major depressive disorder</c:v>
                </c:pt>
                <c:pt idx="4">
                  <c:v>Serious Psychological Distress</c:v>
                </c:pt>
              </c:strCache>
            </c:strRef>
          </c:cat>
          <c:val>
            <c:numRef>
              <c:f>Sheet1!$B$2:$B$6</c:f>
              <c:numCache>
                <c:formatCode>#,##0</c:formatCode>
                <c:ptCount val="5"/>
                <c:pt idx="0">
                  <c:v>6577.0</c:v>
                </c:pt>
                <c:pt idx="1">
                  <c:v>61386.0</c:v>
                </c:pt>
                <c:pt idx="2">
                  <c:v>131542.0</c:v>
                </c:pt>
                <c:pt idx="4">
                  <c:v>221429.0</c:v>
                </c:pt>
              </c:numCache>
            </c:numRef>
          </c:val>
          <c:extLst xmlns:c16r2="http://schemas.microsoft.com/office/drawing/2015/06/chart">
            <c:ext xmlns:c16="http://schemas.microsoft.com/office/drawing/2014/chart" uri="{C3380CC4-5D6E-409C-BE32-E72D297353CC}">
              <c16:uniqueId val="{00000012-4CA9-493D-9E04-0EBE3E7A827F}"/>
            </c:ext>
          </c:extLst>
        </c:ser>
        <c:dLbls>
          <c:dLblPos val="outEnd"/>
          <c:showLegendKey val="0"/>
          <c:showVal val="1"/>
          <c:showCatName val="0"/>
          <c:showSerName val="0"/>
          <c:showPercent val="0"/>
          <c:showBubbleSize val="0"/>
        </c:dLbls>
        <c:gapWidth val="50"/>
        <c:axId val="2120810248"/>
        <c:axId val="2120828312"/>
      </c:barChart>
      <c:catAx>
        <c:axId val="21208102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120828312"/>
        <c:crosses val="autoZero"/>
        <c:auto val="1"/>
        <c:lblAlgn val="ctr"/>
        <c:lblOffset val="100"/>
        <c:noMultiLvlLbl val="0"/>
      </c:catAx>
      <c:valAx>
        <c:axId val="2120828312"/>
        <c:scaling>
          <c:orientation val="minMax"/>
          <c:max val="250000.0"/>
          <c:min val="0.0"/>
        </c:scaling>
        <c:delete val="1"/>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2120810248"/>
        <c:crosses val="autoZero"/>
        <c:crossBetween val="between"/>
        <c:majorUnit val="100000.0"/>
      </c:valAx>
      <c:spPr>
        <a:noFill/>
        <a:ln>
          <a:noFill/>
        </a:ln>
        <a:effectLst/>
      </c:spPr>
    </c:plotArea>
    <c:plotVisOnly val="1"/>
    <c:dispBlanksAs val="gap"/>
    <c:showDLblsOverMax val="0"/>
  </c:chart>
  <c:spPr>
    <a:noFill/>
    <a:ln>
      <a:noFill/>
    </a:ln>
    <a:effectLst/>
  </c:spPr>
  <c:txPr>
    <a:bodyPr/>
    <a:lstStyle/>
    <a:p>
      <a:pPr>
        <a:defRPr sz="1100"/>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000000"/>
                </a:solidFill>
                <a:latin typeface="+mn-lt"/>
                <a:ea typeface="+mn-ea"/>
                <a:cs typeface="+mn-cs"/>
              </a:defRPr>
            </a:pPr>
            <a:r>
              <a:rPr lang="en-US" sz="1400" b="0" dirty="0" smtClean="0">
                <a:solidFill>
                  <a:srgbClr val="000000"/>
                </a:solidFill>
              </a:rPr>
              <a:t>Percentage</a:t>
            </a:r>
            <a:r>
              <a:rPr lang="en-US" sz="1400" b="0" baseline="0" dirty="0" smtClean="0">
                <a:solidFill>
                  <a:srgbClr val="000000"/>
                </a:solidFill>
              </a:rPr>
              <a:t> of adults in Kansas</a:t>
            </a:r>
          </a:p>
          <a:p>
            <a:pPr>
              <a:defRPr sz="1862" b="0" i="0" u="none" strike="noStrike" kern="1200" spc="0" baseline="0">
                <a:solidFill>
                  <a:srgbClr val="000000"/>
                </a:solidFill>
                <a:latin typeface="+mn-lt"/>
                <a:ea typeface="+mn-ea"/>
                <a:cs typeface="+mn-cs"/>
              </a:defRPr>
            </a:pPr>
            <a:r>
              <a:rPr lang="en-US" sz="1400" b="1" baseline="0" dirty="0" smtClean="0">
                <a:solidFill>
                  <a:srgbClr val="000000"/>
                </a:solidFill>
              </a:rPr>
              <a:t>with substance/alcohol </a:t>
            </a:r>
          </a:p>
          <a:p>
            <a:pPr>
              <a:defRPr sz="1862" b="0" i="0" u="none" strike="noStrike" kern="1200" spc="0" baseline="0">
                <a:solidFill>
                  <a:srgbClr val="000000"/>
                </a:solidFill>
                <a:latin typeface="+mn-lt"/>
                <a:ea typeface="+mn-ea"/>
                <a:cs typeface="+mn-cs"/>
              </a:defRPr>
            </a:pPr>
            <a:r>
              <a:rPr lang="en-US" sz="1400" b="1" baseline="0" dirty="0" smtClean="0">
                <a:solidFill>
                  <a:srgbClr val="000000"/>
                </a:solidFill>
              </a:rPr>
              <a:t>abuse and/or dependence in past year</a:t>
            </a:r>
            <a:endParaRPr lang="en-US" sz="1400" b="1" dirty="0">
              <a:solidFill>
                <a:srgbClr val="000000"/>
              </a:solidFill>
            </a:endParaRPr>
          </a:p>
        </c:rich>
      </c:tx>
      <c:layout>
        <c:manualLayout>
          <c:xMode val="edge"/>
          <c:yMode val="edge"/>
          <c:x val="0.214684114230846"/>
          <c:y val="0.0"/>
        </c:manualLayout>
      </c:layout>
      <c:overlay val="0"/>
      <c:spPr>
        <a:noFill/>
        <a:ln>
          <a:noFill/>
        </a:ln>
        <a:effectLst/>
      </c:spPr>
    </c:title>
    <c:autoTitleDeleted val="0"/>
    <c:plotArea>
      <c:layout>
        <c:manualLayout>
          <c:layoutTarget val="inner"/>
          <c:xMode val="edge"/>
          <c:yMode val="edge"/>
          <c:x val="0.23051429994482"/>
          <c:y val="0.18473338773159"/>
          <c:w val="0.694554418314991"/>
          <c:h val="0.781511342084897"/>
        </c:manualLayout>
      </c:layout>
      <c:barChart>
        <c:barDir val="bar"/>
        <c:grouping val="clustered"/>
        <c:varyColors val="0"/>
        <c:ser>
          <c:idx val="0"/>
          <c:order val="0"/>
          <c:tx>
            <c:strRef>
              <c:f>Sheet1!$B$1</c:f>
              <c:strCache>
                <c:ptCount val="1"/>
                <c:pt idx="0">
                  <c:v>Prescription pain relievers</c:v>
                </c:pt>
              </c:strCache>
            </c:strRef>
          </c:tx>
          <c:spPr>
            <a:solidFill>
              <a:schemeClr val="tx1">
                <a:lumMod val="95000"/>
                <a:lumOff val="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No SPD</c:v>
                </c:pt>
                <c:pt idx="1">
                  <c:v>Serious 
Psychological
Distress</c:v>
                </c:pt>
              </c:strCache>
            </c:strRef>
          </c:cat>
          <c:val>
            <c:numRef>
              <c:f>Sheet1!$B$2:$B$3</c:f>
              <c:numCache>
                <c:formatCode>0.0%</c:formatCode>
                <c:ptCount val="2"/>
                <c:pt idx="0">
                  <c:v>0.00365344467640919</c:v>
                </c:pt>
                <c:pt idx="1">
                  <c:v>0.0186046511627907</c:v>
                </c:pt>
              </c:numCache>
            </c:numRef>
          </c:val>
          <c:extLst xmlns:c16r2="http://schemas.microsoft.com/office/drawing/2015/06/chart">
            <c:ext xmlns:c16="http://schemas.microsoft.com/office/drawing/2014/chart" uri="{C3380CC4-5D6E-409C-BE32-E72D297353CC}">
              <c16:uniqueId val="{00000000-F222-4E90-8F6F-7FA245FA6824}"/>
            </c:ext>
          </c:extLst>
        </c:ser>
        <c:ser>
          <c:idx val="1"/>
          <c:order val="1"/>
          <c:tx>
            <c:strRef>
              <c:f>Sheet1!$C$1</c:f>
              <c:strCache>
                <c:ptCount val="1"/>
                <c:pt idx="0">
                  <c:v>Any illicit drug</c:v>
                </c:pt>
              </c:strCache>
            </c:strRef>
          </c:tx>
          <c:spPr>
            <a:solidFill>
              <a:schemeClr val="tx1">
                <a:lumMod val="75000"/>
                <a:lumOff val="2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No SPD</c:v>
                </c:pt>
                <c:pt idx="1">
                  <c:v>Serious 
Psychological
Distress</c:v>
                </c:pt>
              </c:strCache>
            </c:strRef>
          </c:cat>
          <c:val>
            <c:numRef>
              <c:f>Sheet1!$C$2:$C$3</c:f>
              <c:numCache>
                <c:formatCode>0.0%</c:formatCode>
                <c:ptCount val="2"/>
                <c:pt idx="0">
                  <c:v>0.0151356993736952</c:v>
                </c:pt>
                <c:pt idx="1">
                  <c:v>0.0651162790697674</c:v>
                </c:pt>
              </c:numCache>
            </c:numRef>
          </c:val>
          <c:extLst xmlns:c16r2="http://schemas.microsoft.com/office/drawing/2015/06/chart">
            <c:ext xmlns:c16="http://schemas.microsoft.com/office/drawing/2014/chart" uri="{C3380CC4-5D6E-409C-BE32-E72D297353CC}">
              <c16:uniqueId val="{00000001-F222-4E90-8F6F-7FA245FA6824}"/>
            </c:ext>
          </c:extLst>
        </c:ser>
        <c:ser>
          <c:idx val="2"/>
          <c:order val="2"/>
          <c:tx>
            <c:strRef>
              <c:f>Sheet1!$D$1</c:f>
              <c:strCache>
                <c:ptCount val="1"/>
                <c:pt idx="0">
                  <c:v>Alcohol</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No SPD</c:v>
                </c:pt>
                <c:pt idx="1">
                  <c:v>Serious 
Psychological
Distress</c:v>
                </c:pt>
              </c:strCache>
            </c:strRef>
          </c:cat>
          <c:val>
            <c:numRef>
              <c:f>Sheet1!$D$2:$D$3</c:f>
              <c:numCache>
                <c:formatCode>0.0%</c:formatCode>
                <c:ptCount val="2"/>
                <c:pt idx="0">
                  <c:v>0.0386221294363257</c:v>
                </c:pt>
                <c:pt idx="1">
                  <c:v>0.106976744186047</c:v>
                </c:pt>
              </c:numCache>
            </c:numRef>
          </c:val>
          <c:extLst xmlns:c16r2="http://schemas.microsoft.com/office/drawing/2015/06/chart">
            <c:ext xmlns:c16="http://schemas.microsoft.com/office/drawing/2014/chart" uri="{C3380CC4-5D6E-409C-BE32-E72D297353CC}">
              <c16:uniqueId val="{00000002-F222-4E90-8F6F-7FA245FA6824}"/>
            </c:ext>
          </c:extLst>
        </c:ser>
        <c:ser>
          <c:idx val="3"/>
          <c:order val="3"/>
          <c:tx>
            <c:strRef>
              <c:f>Sheet1!$E$1</c:f>
              <c:strCache>
                <c:ptCount val="1"/>
                <c:pt idx="0">
                  <c:v>Any substance </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No SPD</c:v>
                </c:pt>
                <c:pt idx="1">
                  <c:v>Serious 
Psychological
Distress</c:v>
                </c:pt>
              </c:strCache>
            </c:strRef>
          </c:cat>
          <c:val>
            <c:numRef>
              <c:f>Sheet1!$E$2:$E$3</c:f>
              <c:numCache>
                <c:formatCode>0.0%</c:formatCode>
                <c:ptCount val="2"/>
                <c:pt idx="0">
                  <c:v>0.0495824634655532</c:v>
                </c:pt>
                <c:pt idx="1">
                  <c:v>0.162790697674419</c:v>
                </c:pt>
              </c:numCache>
            </c:numRef>
          </c:val>
          <c:extLst xmlns:c16r2="http://schemas.microsoft.com/office/drawing/2015/06/chart">
            <c:ext xmlns:c16="http://schemas.microsoft.com/office/drawing/2014/chart" uri="{C3380CC4-5D6E-409C-BE32-E72D297353CC}">
              <c16:uniqueId val="{00000003-F222-4E90-8F6F-7FA245FA6824}"/>
            </c:ext>
          </c:extLst>
        </c:ser>
        <c:dLbls>
          <c:showLegendKey val="0"/>
          <c:showVal val="0"/>
          <c:showCatName val="0"/>
          <c:showSerName val="0"/>
          <c:showPercent val="0"/>
          <c:showBubbleSize val="0"/>
        </c:dLbls>
        <c:gapWidth val="182"/>
        <c:overlap val="-15"/>
        <c:axId val="2121735944"/>
        <c:axId val="2121739512"/>
      </c:barChart>
      <c:catAx>
        <c:axId val="21217359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rgbClr val="000000"/>
                </a:solidFill>
                <a:latin typeface="+mn-lt"/>
                <a:ea typeface="+mn-ea"/>
                <a:cs typeface="+mn-cs"/>
              </a:defRPr>
            </a:pPr>
            <a:endParaRPr lang="en-US"/>
          </a:p>
        </c:txPr>
        <c:crossAx val="2121739512"/>
        <c:crosses val="autoZero"/>
        <c:auto val="1"/>
        <c:lblAlgn val="ctr"/>
        <c:lblOffset val="100"/>
        <c:noMultiLvlLbl val="0"/>
      </c:catAx>
      <c:valAx>
        <c:axId val="2121739512"/>
        <c:scaling>
          <c:orientation val="minMax"/>
        </c:scaling>
        <c:delete val="1"/>
        <c:axPos val="b"/>
        <c:numFmt formatCode="0.0%" sourceLinked="1"/>
        <c:majorTickMark val="none"/>
        <c:minorTickMark val="none"/>
        <c:tickLblPos val="nextTo"/>
        <c:crossAx val="2121735944"/>
        <c:crosses val="autoZero"/>
        <c:crossBetween val="between"/>
      </c:valAx>
      <c:spPr>
        <a:noFill/>
        <a:ln>
          <a:noFill/>
        </a:ln>
        <a:effectLst/>
      </c:spPr>
    </c:plotArea>
    <c:legend>
      <c:legendPos val="r"/>
      <c:layout>
        <c:manualLayout>
          <c:xMode val="edge"/>
          <c:yMode val="edge"/>
          <c:x val="0.547776176435152"/>
          <c:y val="0.624754718549427"/>
          <c:w val="0.391670699568298"/>
          <c:h val="0.288119715469893"/>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6279966408383"/>
          <c:y val="0.192644930872893"/>
          <c:w val="0.676621489958"/>
          <c:h val="0.75906588921022"/>
        </c:manualLayout>
      </c:layout>
      <c:ofPieChart>
        <c:ofPieType val="pie"/>
        <c:varyColors val="1"/>
        <c:ser>
          <c:idx val="0"/>
          <c:order val="0"/>
          <c:tx>
            <c:strRef>
              <c:f>Sheet1!$B$1</c:f>
              <c:strCache>
                <c:ptCount val="1"/>
                <c:pt idx="0">
                  <c:v>Series 1</c:v>
                </c:pt>
              </c:strCache>
            </c:strRef>
          </c:tx>
          <c:spPr>
            <a:ln w="25400">
              <a:solidFill>
                <a:schemeClr val="bg1"/>
              </a:solidFill>
            </a:ln>
          </c:spPr>
          <c:dPt>
            <c:idx val="0"/>
            <c:bubble3D val="0"/>
            <c:spPr>
              <a:solidFill>
                <a:schemeClr val="bg2">
                  <a:lumMod val="75000"/>
                </a:schemeClr>
              </a:solidFill>
              <a:ln w="25400">
                <a:solidFill>
                  <a:schemeClr val="bg1"/>
                </a:solidFill>
              </a:ln>
              <a:effectLst/>
            </c:spPr>
            <c:extLst xmlns:c16r2="http://schemas.microsoft.com/office/drawing/2015/06/chart">
              <c:ext xmlns:c16="http://schemas.microsoft.com/office/drawing/2014/chart" uri="{C3380CC4-5D6E-409C-BE32-E72D297353CC}">
                <c16:uniqueId val="{0000000B-58E5-4323-A64F-66483A1EFF9B}"/>
              </c:ext>
            </c:extLst>
          </c:dPt>
          <c:dPt>
            <c:idx val="1"/>
            <c:bubble3D val="0"/>
            <c:spPr>
              <a:solidFill>
                <a:schemeClr val="accent5"/>
              </a:solidFill>
              <a:ln w="25400">
                <a:solidFill>
                  <a:schemeClr val="bg1"/>
                </a:solidFill>
              </a:ln>
              <a:effectLst/>
            </c:spPr>
            <c:extLst xmlns:c16r2="http://schemas.microsoft.com/office/drawing/2015/06/chart">
              <c:ext xmlns:c16="http://schemas.microsoft.com/office/drawing/2014/chart" uri="{C3380CC4-5D6E-409C-BE32-E72D297353CC}">
                <c16:uniqueId val="{0000000A-58E5-4323-A64F-66483A1EFF9B}"/>
              </c:ext>
            </c:extLst>
          </c:dPt>
          <c:dPt>
            <c:idx val="2"/>
            <c:bubble3D val="0"/>
            <c:spPr>
              <a:solidFill>
                <a:schemeClr val="accent5"/>
              </a:solidFill>
              <a:ln w="25400">
                <a:solidFill>
                  <a:schemeClr val="bg1"/>
                </a:solidFill>
              </a:ln>
              <a:effectLst/>
            </c:spPr>
            <c:extLst xmlns:c16r2="http://schemas.microsoft.com/office/drawing/2015/06/chart">
              <c:ext xmlns:c16="http://schemas.microsoft.com/office/drawing/2014/chart" uri="{C3380CC4-5D6E-409C-BE32-E72D297353CC}">
                <c16:uniqueId val="{00000009-58E5-4323-A64F-66483A1EFF9B}"/>
              </c:ext>
            </c:extLst>
          </c:dPt>
          <c:dPt>
            <c:idx val="3"/>
            <c:bubble3D val="0"/>
            <c:spPr>
              <a:solidFill>
                <a:schemeClr val="bg1">
                  <a:lumMod val="85000"/>
                </a:schemeClr>
              </a:solidFill>
              <a:ln w="25400">
                <a:solidFill>
                  <a:schemeClr val="bg1"/>
                </a:solidFill>
              </a:ln>
              <a:effectLst/>
            </c:spPr>
            <c:extLst xmlns:c16r2="http://schemas.microsoft.com/office/drawing/2015/06/chart">
              <c:ext xmlns:c16="http://schemas.microsoft.com/office/drawing/2014/chart" uri="{C3380CC4-5D6E-409C-BE32-E72D297353CC}">
                <c16:uniqueId val="{00000008-58E5-4323-A64F-66483A1EFF9B}"/>
              </c:ext>
            </c:extLst>
          </c:dPt>
          <c:dPt>
            <c:idx val="4"/>
            <c:bubble3D val="0"/>
            <c:spPr>
              <a:solidFill>
                <a:schemeClr val="tx2"/>
              </a:solidFill>
              <a:ln w="25400">
                <a:solidFill>
                  <a:schemeClr val="bg1"/>
                </a:solidFill>
              </a:ln>
              <a:effectLst/>
            </c:spPr>
            <c:extLst xmlns:c16r2="http://schemas.microsoft.com/office/drawing/2015/06/chart">
              <c:ext xmlns:c16="http://schemas.microsoft.com/office/drawing/2014/chart" uri="{C3380CC4-5D6E-409C-BE32-E72D297353CC}">
                <c16:uniqueId val="{00000000-ACF7-4AA2-B133-299177947371}"/>
              </c:ext>
            </c:extLst>
          </c:dPt>
          <c:dPt>
            <c:idx val="5"/>
            <c:bubble3D val="0"/>
            <c:spPr>
              <a:solidFill>
                <a:schemeClr val="accent5"/>
              </a:solidFill>
              <a:ln w="25400">
                <a:solidFill>
                  <a:schemeClr val="bg1"/>
                </a:solidFill>
              </a:ln>
              <a:effectLst/>
            </c:spPr>
            <c:extLst xmlns:c16r2="http://schemas.microsoft.com/office/drawing/2015/06/chart">
              <c:ext xmlns:c16="http://schemas.microsoft.com/office/drawing/2014/chart" uri="{C3380CC4-5D6E-409C-BE32-E72D297353CC}">
                <c16:uniqueId val="{00000007-58E5-4323-A64F-66483A1EFF9B}"/>
              </c:ext>
            </c:extLst>
          </c:dPt>
          <c:dPt>
            <c:idx val="6"/>
            <c:bubble3D val="0"/>
            <c:spPr>
              <a:solidFill>
                <a:schemeClr val="accent5"/>
              </a:solidFill>
              <a:ln w="25400">
                <a:solidFill>
                  <a:schemeClr val="bg1"/>
                </a:solidFill>
              </a:ln>
              <a:effectLst/>
            </c:spPr>
            <c:extLst xmlns:c16r2="http://schemas.microsoft.com/office/drawing/2015/06/chart">
              <c:ext xmlns:c16="http://schemas.microsoft.com/office/drawing/2014/chart" uri="{C3380CC4-5D6E-409C-BE32-E72D297353CC}">
                <c16:uniqueId val="{00000006-58E5-4323-A64F-66483A1EFF9B}"/>
              </c:ext>
            </c:extLst>
          </c:dPt>
          <c:dPt>
            <c:idx val="7"/>
            <c:bubble3D val="0"/>
            <c:spPr>
              <a:solidFill>
                <a:schemeClr val="accent5"/>
              </a:solidFill>
              <a:ln w="25400">
                <a:solidFill>
                  <a:schemeClr val="bg1"/>
                </a:solidFill>
              </a:ln>
              <a:effectLst/>
            </c:spPr>
            <c:extLst xmlns:c16r2="http://schemas.microsoft.com/office/drawing/2015/06/chart">
              <c:ext xmlns:c16="http://schemas.microsoft.com/office/drawing/2014/chart" uri="{C3380CC4-5D6E-409C-BE32-E72D297353CC}">
                <c16:uniqueId val="{00000005-58E5-4323-A64F-66483A1EFF9B}"/>
              </c:ext>
            </c:extLst>
          </c:dPt>
          <c:dPt>
            <c:idx val="8"/>
            <c:bubble3D val="0"/>
            <c:spPr>
              <a:solidFill>
                <a:schemeClr val="accent3">
                  <a:lumMod val="60000"/>
                </a:schemeClr>
              </a:solidFill>
              <a:ln w="25400">
                <a:solidFill>
                  <a:schemeClr val="bg1"/>
                </a:solidFill>
              </a:ln>
              <a:effectLst/>
            </c:spPr>
            <c:extLst xmlns:c16r2="http://schemas.microsoft.com/office/drawing/2015/06/chart">
              <c:ext xmlns:c16="http://schemas.microsoft.com/office/drawing/2014/chart" uri="{C3380CC4-5D6E-409C-BE32-E72D297353CC}">
                <c16:uniqueId val="{00000011-4B93-4F91-A853-C0E641973F47}"/>
              </c:ext>
            </c:extLst>
          </c:dPt>
          <c:dPt>
            <c:idx val="9"/>
            <c:bubble3D val="0"/>
            <c:spPr>
              <a:solidFill>
                <a:schemeClr val="tx2"/>
              </a:solidFill>
              <a:ln w="25400">
                <a:solidFill>
                  <a:schemeClr val="bg1"/>
                </a:solidFill>
              </a:ln>
              <a:effectLst/>
            </c:spPr>
            <c:extLst xmlns:c16r2="http://schemas.microsoft.com/office/drawing/2015/06/chart">
              <c:ext xmlns:c16="http://schemas.microsoft.com/office/drawing/2014/chart" uri="{C3380CC4-5D6E-409C-BE32-E72D297353CC}">
                <c16:uniqueId val="{00000004-58E5-4323-A64F-66483A1EFF9B}"/>
              </c:ext>
            </c:extLst>
          </c:dPt>
          <c:cat>
            <c:strRef>
              <c:f>Sheet1!$A$2:$A$5</c:f>
              <c:strCache>
                <c:ptCount val="4"/>
                <c:pt idx="0">
                  <c:v>No unmet need</c:v>
                </c:pt>
                <c:pt idx="2">
                  <c:v>Could not afford due to cost</c:v>
                </c:pt>
                <c:pt idx="3">
                  <c:v>Other reason</c:v>
                </c:pt>
              </c:strCache>
            </c:strRef>
          </c:cat>
          <c:val>
            <c:numRef>
              <c:f>Sheet1!$B$2:$B$5</c:f>
              <c:numCache>
                <c:formatCode>General</c:formatCode>
                <c:ptCount val="4"/>
                <c:pt idx="0" formatCode="0.0%">
                  <c:v>0.758</c:v>
                </c:pt>
                <c:pt idx="2" formatCode="0.0%">
                  <c:v>0.14</c:v>
                </c:pt>
                <c:pt idx="3" formatCode="0.0%">
                  <c:v>0.102</c:v>
                </c:pt>
              </c:numCache>
            </c:numRef>
          </c:val>
          <c:extLst xmlns:c16r2="http://schemas.microsoft.com/office/drawing/2015/06/chart">
            <c:ext xmlns:c16="http://schemas.microsoft.com/office/drawing/2014/chart" uri="{C3380CC4-5D6E-409C-BE32-E72D297353CC}">
              <c16:uniqueId val="{00000000-58E5-4323-A64F-66483A1EFF9B}"/>
            </c:ext>
          </c:extLst>
        </c:ser>
        <c:dLbls>
          <c:showLegendKey val="0"/>
          <c:showVal val="0"/>
          <c:showCatName val="0"/>
          <c:showSerName val="0"/>
          <c:showPercent val="0"/>
          <c:showBubbleSize val="0"/>
          <c:showLeaderLines val="1"/>
        </c:dLbls>
        <c:gapWidth val="50"/>
        <c:secondPieSize val="75"/>
        <c:serLines>
          <c:spPr>
            <a:ln w="9525" cap="flat" cmpd="sng" algn="ctr">
              <a:solidFill>
                <a:schemeClr val="tx1">
                  <a:lumMod val="35000"/>
                  <a:lumOff val="65000"/>
                </a:schemeClr>
              </a:solidFill>
              <a:round/>
            </a:ln>
            <a:effectLst/>
          </c:spPr>
        </c:serLines>
      </c:ofPieChart>
      <c:spPr>
        <a:noFill/>
        <a:ln>
          <a:noFill/>
        </a:ln>
        <a:effectLst/>
      </c:spPr>
    </c:plotArea>
    <c:plotVisOnly val="1"/>
    <c:dispBlanksAs val="gap"/>
    <c:showDLblsOverMax val="0"/>
  </c:chart>
  <c:spPr>
    <a:noFill/>
    <a:ln>
      <a:noFill/>
    </a:ln>
    <a:effectLst/>
  </c:spPr>
  <c:txPr>
    <a:bodyPr/>
    <a:lstStyle/>
    <a:p>
      <a:pPr>
        <a:defRPr sz="1000">
          <a:solidFill>
            <a:schemeClr val="tx1"/>
          </a:solidFill>
        </a:defRPr>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400" b="0" i="0" baseline="0" dirty="0" smtClean="0">
                <a:solidFill>
                  <a:schemeClr val="tx1"/>
                </a:solidFill>
                <a:effectLst/>
              </a:rPr>
              <a:t>Percentage of adults</a:t>
            </a:r>
            <a:endParaRPr lang="en-US" sz="1400" dirty="0" smtClean="0">
              <a:solidFill>
                <a:schemeClr val="tx1"/>
              </a:solidFill>
              <a:effectLst/>
            </a:endParaRPr>
          </a:p>
          <a:p>
            <a:pPr>
              <a:defRPr sz="1862" b="0" i="0" u="none" strike="noStrike" kern="1200" spc="0" baseline="0">
                <a:solidFill>
                  <a:schemeClr val="tx1">
                    <a:lumMod val="65000"/>
                    <a:lumOff val="35000"/>
                  </a:schemeClr>
                </a:solidFill>
                <a:latin typeface="+mn-lt"/>
                <a:ea typeface="+mn-ea"/>
                <a:cs typeface="+mn-cs"/>
              </a:defRPr>
            </a:pPr>
            <a:r>
              <a:rPr lang="en-US" sz="1400" b="1" i="0" baseline="0" dirty="0" smtClean="0">
                <a:solidFill>
                  <a:schemeClr val="tx1"/>
                </a:solidFill>
                <a:effectLst/>
              </a:rPr>
              <a:t>who have an unmet need of mental health treatment</a:t>
            </a:r>
            <a:endParaRPr lang="en-US" sz="1400" dirty="0" smtClean="0">
              <a:solidFill>
                <a:schemeClr val="tx1"/>
              </a:solidFill>
              <a:effectLst/>
            </a:endParaRPr>
          </a:p>
          <a:p>
            <a:pPr>
              <a:defRPr sz="1862" b="0" i="0" u="none" strike="noStrike" kern="1200" spc="0" baseline="0">
                <a:solidFill>
                  <a:schemeClr val="tx1">
                    <a:lumMod val="65000"/>
                    <a:lumOff val="35000"/>
                  </a:schemeClr>
                </a:solidFill>
                <a:latin typeface="+mn-lt"/>
                <a:ea typeface="+mn-ea"/>
                <a:cs typeface="+mn-cs"/>
              </a:defRPr>
            </a:pPr>
            <a:r>
              <a:rPr lang="en-US" sz="1400" b="0" i="0" baseline="0" dirty="0" smtClean="0">
                <a:solidFill>
                  <a:schemeClr val="tx1"/>
                </a:solidFill>
                <a:effectLst/>
              </a:rPr>
              <a:t>among those </a:t>
            </a:r>
          </a:p>
          <a:p>
            <a:pPr>
              <a:defRPr sz="1862" b="0" i="0" u="none" strike="noStrike" kern="1200" spc="0" baseline="0">
                <a:solidFill>
                  <a:schemeClr val="tx1">
                    <a:lumMod val="65000"/>
                    <a:lumOff val="35000"/>
                  </a:schemeClr>
                </a:solidFill>
                <a:latin typeface="+mn-lt"/>
                <a:ea typeface="+mn-ea"/>
                <a:cs typeface="+mn-cs"/>
              </a:defRPr>
            </a:pPr>
            <a:r>
              <a:rPr lang="en-US" sz="1400" b="0" i="0" baseline="0" dirty="0" smtClean="0">
                <a:solidFill>
                  <a:schemeClr val="tx1"/>
                </a:solidFill>
                <a:effectLst/>
              </a:rPr>
              <a:t>with </a:t>
            </a:r>
            <a:r>
              <a:rPr lang="en-US" sz="1400" b="0" i="0" u="sng" baseline="0" dirty="0" smtClean="0">
                <a:solidFill>
                  <a:schemeClr val="tx1"/>
                </a:solidFill>
                <a:effectLst/>
              </a:rPr>
              <a:t>past-year serious psychological distress</a:t>
            </a:r>
            <a:endParaRPr lang="en-US" sz="1400" dirty="0" smtClean="0">
              <a:solidFill>
                <a:schemeClr val="tx1"/>
              </a:solidFill>
              <a:effectLst/>
            </a:endParaRPr>
          </a:p>
        </c:rich>
      </c:tx>
      <c:layout/>
      <c:overlay val="0"/>
      <c:spPr>
        <a:noFill/>
        <a:ln>
          <a:noFill/>
        </a:ln>
        <a:effectLst/>
      </c:spPr>
    </c:title>
    <c:autoTitleDeleted val="0"/>
    <c:plotArea>
      <c:layout>
        <c:manualLayout>
          <c:layoutTarget val="inner"/>
          <c:xMode val="edge"/>
          <c:yMode val="edge"/>
          <c:x val="0.0895621104517682"/>
          <c:y val="0.328923811393592"/>
          <c:w val="0.886262688735723"/>
          <c:h val="0.608552596382555"/>
        </c:manualLayout>
      </c:layout>
      <c:barChart>
        <c:barDir val="col"/>
        <c:grouping val="clustered"/>
        <c:varyColors val="0"/>
        <c:ser>
          <c:idx val="0"/>
          <c:order val="0"/>
          <c:tx>
            <c:strRef>
              <c:f>Sheet1!$B$1</c:f>
              <c:strCache>
                <c:ptCount val="1"/>
                <c:pt idx="0">
                  <c:v>Series 1</c:v>
                </c:pt>
              </c:strCache>
            </c:strRef>
          </c:tx>
          <c:spPr>
            <a:solidFill>
              <a:schemeClr val="accent6">
                <a:alpha val="40000"/>
              </a:schemeClr>
            </a:solidFill>
            <a:ln>
              <a:noFill/>
            </a:ln>
            <a:effectLst/>
          </c:spPr>
          <c:invertIfNegative val="0"/>
          <c:dPt>
            <c:idx val="39"/>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0-8263-4874-B534-253F69FAEB11}"/>
              </c:ext>
            </c:extLst>
          </c:dPt>
          <c:dPt>
            <c:idx val="46"/>
            <c:invertIfNegative val="0"/>
            <c:bubble3D val="0"/>
            <c:extLst xmlns:c16r2="http://schemas.microsoft.com/office/drawing/2015/06/chart">
              <c:ext xmlns:c16="http://schemas.microsoft.com/office/drawing/2014/chart" uri="{C3380CC4-5D6E-409C-BE32-E72D297353CC}">
                <c16:uniqueId val="{00000003-8412-4365-81DC-AC53FCAD14D9}"/>
              </c:ext>
            </c:extLst>
          </c:dPt>
          <c:dLbls>
            <c:dLbl>
              <c:idx val="39"/>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8263-4874-B534-253F69FAEB1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Sheet1!$A$2:$A$52</c:f>
              <c:strCache>
                <c:ptCount val="51"/>
                <c:pt idx="0">
                  <c:v>OR</c:v>
                </c:pt>
                <c:pt idx="1">
                  <c:v>WA</c:v>
                </c:pt>
                <c:pt idx="2">
                  <c:v>ID</c:v>
                </c:pt>
                <c:pt idx="3">
                  <c:v>NH</c:v>
                </c:pt>
                <c:pt idx="4">
                  <c:v>AR</c:v>
                </c:pt>
                <c:pt idx="5">
                  <c:v>DC</c:v>
                </c:pt>
                <c:pt idx="6">
                  <c:v>NV</c:v>
                </c:pt>
                <c:pt idx="7">
                  <c:v>MO</c:v>
                </c:pt>
                <c:pt idx="8">
                  <c:v>IN</c:v>
                </c:pt>
                <c:pt idx="9">
                  <c:v>NM</c:v>
                </c:pt>
                <c:pt idx="10">
                  <c:v>VA</c:v>
                </c:pt>
                <c:pt idx="11">
                  <c:v>VT</c:v>
                </c:pt>
                <c:pt idx="12">
                  <c:v>MS</c:v>
                </c:pt>
                <c:pt idx="13">
                  <c:v>OK</c:v>
                </c:pt>
                <c:pt idx="14">
                  <c:v>DE</c:v>
                </c:pt>
                <c:pt idx="15">
                  <c:v>SC</c:v>
                </c:pt>
                <c:pt idx="16">
                  <c:v>WI</c:v>
                </c:pt>
                <c:pt idx="17">
                  <c:v>OH</c:v>
                </c:pt>
                <c:pt idx="18">
                  <c:v>WY</c:v>
                </c:pt>
                <c:pt idx="19">
                  <c:v>CO</c:v>
                </c:pt>
                <c:pt idx="20">
                  <c:v>CA</c:v>
                </c:pt>
                <c:pt idx="21">
                  <c:v>NC</c:v>
                </c:pt>
                <c:pt idx="22">
                  <c:v>UT</c:v>
                </c:pt>
                <c:pt idx="23">
                  <c:v>RI</c:v>
                </c:pt>
                <c:pt idx="24">
                  <c:v>MD</c:v>
                </c:pt>
                <c:pt idx="25">
                  <c:v>LA</c:v>
                </c:pt>
                <c:pt idx="26">
                  <c:v>MI</c:v>
                </c:pt>
                <c:pt idx="27">
                  <c:v>NY</c:v>
                </c:pt>
                <c:pt idx="28">
                  <c:v>FL</c:v>
                </c:pt>
                <c:pt idx="29">
                  <c:v>MT</c:v>
                </c:pt>
                <c:pt idx="30">
                  <c:v>AZ</c:v>
                </c:pt>
                <c:pt idx="31">
                  <c:v>ND</c:v>
                </c:pt>
                <c:pt idx="32">
                  <c:v>PA</c:v>
                </c:pt>
                <c:pt idx="33">
                  <c:v>KY</c:v>
                </c:pt>
                <c:pt idx="34">
                  <c:v>MA</c:v>
                </c:pt>
                <c:pt idx="35">
                  <c:v>WV</c:v>
                </c:pt>
                <c:pt idx="36">
                  <c:v>NJ</c:v>
                </c:pt>
                <c:pt idx="37">
                  <c:v>CT</c:v>
                </c:pt>
                <c:pt idx="38">
                  <c:v>MN</c:v>
                </c:pt>
                <c:pt idx="39">
                  <c:v>KS</c:v>
                </c:pt>
                <c:pt idx="40">
                  <c:v>TN</c:v>
                </c:pt>
                <c:pt idx="41">
                  <c:v>ME</c:v>
                </c:pt>
                <c:pt idx="42">
                  <c:v>GA</c:v>
                </c:pt>
                <c:pt idx="43">
                  <c:v>IL</c:v>
                </c:pt>
                <c:pt idx="44">
                  <c:v>TX</c:v>
                </c:pt>
                <c:pt idx="45">
                  <c:v>SD</c:v>
                </c:pt>
                <c:pt idx="46">
                  <c:v>AK</c:v>
                </c:pt>
                <c:pt idx="47">
                  <c:v>NE</c:v>
                </c:pt>
                <c:pt idx="48">
                  <c:v>HI</c:v>
                </c:pt>
                <c:pt idx="49">
                  <c:v>IA</c:v>
                </c:pt>
                <c:pt idx="50">
                  <c:v>AL</c:v>
                </c:pt>
              </c:strCache>
            </c:strRef>
          </c:cat>
          <c:val>
            <c:numRef>
              <c:f>Sheet1!$B$2:$B$52</c:f>
              <c:numCache>
                <c:formatCode>0.0%</c:formatCode>
                <c:ptCount val="51"/>
                <c:pt idx="0">
                  <c:v>0.381395348837209</c:v>
                </c:pt>
                <c:pt idx="1">
                  <c:v>0.376106194690265</c:v>
                </c:pt>
                <c:pt idx="2">
                  <c:v>0.375838926174497</c:v>
                </c:pt>
                <c:pt idx="3">
                  <c:v>0.3671875</c:v>
                </c:pt>
                <c:pt idx="4">
                  <c:v>0.348148148148148</c:v>
                </c:pt>
                <c:pt idx="5">
                  <c:v>0.339285714285714</c:v>
                </c:pt>
                <c:pt idx="6">
                  <c:v>0.323308270676692</c:v>
                </c:pt>
                <c:pt idx="7">
                  <c:v>0.323275862068966</c:v>
                </c:pt>
                <c:pt idx="8">
                  <c:v>0.317484662576687</c:v>
                </c:pt>
                <c:pt idx="9">
                  <c:v>0.3125</c:v>
                </c:pt>
                <c:pt idx="10">
                  <c:v>0.312418300653595</c:v>
                </c:pt>
                <c:pt idx="11">
                  <c:v>0.311475409836066</c:v>
                </c:pt>
                <c:pt idx="12">
                  <c:v>0.309178743961353</c:v>
                </c:pt>
                <c:pt idx="13">
                  <c:v>0.300613496932515</c:v>
                </c:pt>
                <c:pt idx="14">
                  <c:v>0.295774647887324</c:v>
                </c:pt>
                <c:pt idx="15">
                  <c:v>0.290155440414508</c:v>
                </c:pt>
                <c:pt idx="16">
                  <c:v>0.288461538461538</c:v>
                </c:pt>
                <c:pt idx="17">
                  <c:v>0.287323943661972</c:v>
                </c:pt>
                <c:pt idx="18">
                  <c:v>0.285714285714286</c:v>
                </c:pt>
                <c:pt idx="19">
                  <c:v>0.28099173553719</c:v>
                </c:pt>
                <c:pt idx="20">
                  <c:v>0.280181437543615</c:v>
                </c:pt>
                <c:pt idx="21">
                  <c:v>0.278761061946903</c:v>
                </c:pt>
                <c:pt idx="22">
                  <c:v>0.27734375</c:v>
                </c:pt>
                <c:pt idx="23">
                  <c:v>0.273684210526316</c:v>
                </c:pt>
                <c:pt idx="24">
                  <c:v>0.269689737470167</c:v>
                </c:pt>
                <c:pt idx="25">
                  <c:v>0.268221574344023</c:v>
                </c:pt>
                <c:pt idx="26">
                  <c:v>0.267726161369193</c:v>
                </c:pt>
                <c:pt idx="27">
                  <c:v>0.267670157068063</c:v>
                </c:pt>
                <c:pt idx="28">
                  <c:v>0.266891891891892</c:v>
                </c:pt>
                <c:pt idx="29">
                  <c:v>0.26530612244898</c:v>
                </c:pt>
                <c:pt idx="30">
                  <c:v>0.264540337711069</c:v>
                </c:pt>
                <c:pt idx="31">
                  <c:v>0.264150943396226</c:v>
                </c:pt>
                <c:pt idx="32">
                  <c:v>0.260991580916745</c:v>
                </c:pt>
                <c:pt idx="33">
                  <c:v>0.259574468085106</c:v>
                </c:pt>
                <c:pt idx="34">
                  <c:v>0.257839721254355</c:v>
                </c:pt>
                <c:pt idx="35">
                  <c:v>0.252525252525253</c:v>
                </c:pt>
                <c:pt idx="36">
                  <c:v>0.251808972503618</c:v>
                </c:pt>
                <c:pt idx="37">
                  <c:v>0.244897959183673</c:v>
                </c:pt>
                <c:pt idx="38">
                  <c:v>0.243107769423559</c:v>
                </c:pt>
                <c:pt idx="39">
                  <c:v>0.241860465116279</c:v>
                </c:pt>
                <c:pt idx="40">
                  <c:v>0.238754325259516</c:v>
                </c:pt>
                <c:pt idx="41">
                  <c:v>0.237623762376238</c:v>
                </c:pt>
                <c:pt idx="42">
                  <c:v>0.235131396957123</c:v>
                </c:pt>
                <c:pt idx="43">
                  <c:v>0.234265734265734</c:v>
                </c:pt>
                <c:pt idx="44">
                  <c:v>0.224662162162162</c:v>
                </c:pt>
                <c:pt idx="45">
                  <c:v>0.223880597014925</c:v>
                </c:pt>
                <c:pt idx="46">
                  <c:v>0.214285714285714</c:v>
                </c:pt>
                <c:pt idx="47">
                  <c:v>0.210884353741497</c:v>
                </c:pt>
                <c:pt idx="48">
                  <c:v>0.210526315789474</c:v>
                </c:pt>
                <c:pt idx="49">
                  <c:v>0.209677419354839</c:v>
                </c:pt>
                <c:pt idx="50">
                  <c:v>0.159268929503916</c:v>
                </c:pt>
              </c:numCache>
            </c:numRef>
          </c:val>
          <c:extLst xmlns:c16r2="http://schemas.microsoft.com/office/drawing/2015/06/chart">
            <c:ext xmlns:c16="http://schemas.microsoft.com/office/drawing/2014/chart" uri="{C3380CC4-5D6E-409C-BE32-E72D297353CC}">
              <c16:uniqueId val="{00000000-8412-4365-81DC-AC53FCAD14D9}"/>
            </c:ext>
          </c:extLst>
        </c:ser>
        <c:dLbls>
          <c:showLegendKey val="0"/>
          <c:showVal val="0"/>
          <c:showCatName val="0"/>
          <c:showSerName val="0"/>
          <c:showPercent val="0"/>
          <c:showBubbleSize val="0"/>
        </c:dLbls>
        <c:gapWidth val="60"/>
        <c:axId val="2121360952"/>
        <c:axId val="2123804024"/>
      </c:barChart>
      <c:catAx>
        <c:axId val="212136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2123804024"/>
        <c:crosses val="autoZero"/>
        <c:auto val="1"/>
        <c:lblAlgn val="ctr"/>
        <c:lblOffset val="100"/>
        <c:noMultiLvlLbl val="0"/>
      </c:catAx>
      <c:valAx>
        <c:axId val="2123804024"/>
        <c:scaling>
          <c:orientation val="minMax"/>
          <c:max val="0.4"/>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360952"/>
        <c:crosses val="autoZero"/>
        <c:crossBetween val="between"/>
        <c:majorUnit val="0.1"/>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n-US" sz="1200" b="0" i="0" baseline="0" dirty="0" smtClean="0">
                <a:effectLst/>
              </a:rPr>
              <a:t>Percentage of adults </a:t>
            </a:r>
            <a:endParaRPr lang="en-US" sz="1050" dirty="0" smtClean="0">
              <a:effectLst/>
            </a:endParaRPr>
          </a:p>
          <a:p>
            <a:pPr>
              <a:defRPr sz="1400"/>
            </a:pPr>
            <a:r>
              <a:rPr lang="en-US" sz="1200" b="1" i="0" baseline="0" dirty="0" smtClean="0">
                <a:effectLst/>
              </a:rPr>
              <a:t>who could not afford mental health care</a:t>
            </a:r>
            <a:endParaRPr lang="en-US" sz="1050" dirty="0" smtClean="0">
              <a:effectLst/>
            </a:endParaRPr>
          </a:p>
          <a:p>
            <a:pPr>
              <a:defRPr sz="1400"/>
            </a:pPr>
            <a:r>
              <a:rPr lang="en-US" sz="1200" b="0" i="0" baseline="0" dirty="0" smtClean="0">
                <a:effectLst/>
              </a:rPr>
              <a:t>among those with </a:t>
            </a:r>
            <a:r>
              <a:rPr lang="en-US" sz="1200" b="0" i="0" u="sng" baseline="0" dirty="0" smtClean="0">
                <a:effectLst/>
              </a:rPr>
              <a:t>past-year serious psychological distress and unmet need of treatment</a:t>
            </a:r>
            <a:endParaRPr lang="en-US" sz="1050" dirty="0">
              <a:effectLst/>
            </a:endParaRPr>
          </a:p>
        </c:rich>
      </c:tx>
      <c:layout/>
      <c:overlay val="0"/>
      <c:spPr>
        <a:noFill/>
        <a:ln>
          <a:noFill/>
        </a:ln>
        <a:effectLst/>
      </c:spPr>
    </c:title>
    <c:autoTitleDeleted val="0"/>
    <c:plotArea>
      <c:layout>
        <c:manualLayout>
          <c:layoutTarget val="inner"/>
          <c:xMode val="edge"/>
          <c:yMode val="edge"/>
          <c:x val="0.328934540029553"/>
          <c:y val="0.20116663199873"/>
          <c:w val="0.671065459970447"/>
          <c:h val="0.642603987036428"/>
        </c:manualLayout>
      </c:layout>
      <c:barChart>
        <c:barDir val="bar"/>
        <c:grouping val="clustered"/>
        <c:varyColors val="0"/>
        <c:ser>
          <c:idx val="0"/>
          <c:order val="0"/>
          <c:tx>
            <c:strRef>
              <c:f>Sheet1!$B$1</c:f>
              <c:strCache>
                <c:ptCount val="1"/>
                <c:pt idx="0">
                  <c:v>Column3</c:v>
                </c:pt>
              </c:strCache>
            </c:strRef>
          </c:tx>
          <c:spPr>
            <a:solidFill>
              <a:schemeClr val="bg2"/>
            </a:solid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B-58E5-4323-A64F-66483A1EFF9B}"/>
              </c:ext>
            </c:extLst>
          </c:dPt>
          <c:dPt>
            <c:idx val="1"/>
            <c:invertIfNegative val="0"/>
            <c:bubble3D val="0"/>
            <c:extLst xmlns:c16r2="http://schemas.microsoft.com/office/drawing/2015/06/chart">
              <c:ext xmlns:c16="http://schemas.microsoft.com/office/drawing/2014/chart" uri="{C3380CC4-5D6E-409C-BE32-E72D297353CC}">
                <c16:uniqueId val="{0000000A-58E5-4323-A64F-66483A1EFF9B}"/>
              </c:ext>
            </c:extLst>
          </c:dPt>
          <c:dPt>
            <c:idx val="2"/>
            <c:invertIfNegative val="0"/>
            <c:bubble3D val="0"/>
            <c:extLst xmlns:c16r2="http://schemas.microsoft.com/office/drawing/2015/06/chart">
              <c:ext xmlns:c16="http://schemas.microsoft.com/office/drawing/2014/chart" uri="{C3380CC4-5D6E-409C-BE32-E72D297353CC}">
                <c16:uniqueId val="{00000009-58E5-4323-A64F-66483A1EFF9B}"/>
              </c:ext>
            </c:extLst>
          </c:dPt>
          <c:dPt>
            <c:idx val="3"/>
            <c:invertIfNegative val="0"/>
            <c:bubble3D val="0"/>
            <c:extLst xmlns:c16r2="http://schemas.microsoft.com/office/drawing/2015/06/chart">
              <c:ext xmlns:c16="http://schemas.microsoft.com/office/drawing/2014/chart" uri="{C3380CC4-5D6E-409C-BE32-E72D297353CC}">
                <c16:uniqueId val="{00000008-58E5-4323-A64F-66483A1EFF9B}"/>
              </c:ext>
            </c:extLst>
          </c:dPt>
          <c:dPt>
            <c:idx val="4"/>
            <c:invertIfNegative val="0"/>
            <c:bubble3D val="0"/>
            <c:extLst xmlns:c16r2="http://schemas.microsoft.com/office/drawing/2015/06/chart">
              <c:ext xmlns:c16="http://schemas.microsoft.com/office/drawing/2014/chart" uri="{C3380CC4-5D6E-409C-BE32-E72D297353CC}">
                <c16:uniqueId val="{00000000-ACF7-4AA2-B133-299177947371}"/>
              </c:ext>
            </c:extLst>
          </c:dPt>
          <c:dPt>
            <c:idx val="5"/>
            <c:invertIfNegative val="0"/>
            <c:bubble3D val="0"/>
            <c:extLst xmlns:c16r2="http://schemas.microsoft.com/office/drawing/2015/06/chart">
              <c:ext xmlns:c16="http://schemas.microsoft.com/office/drawing/2014/chart" uri="{C3380CC4-5D6E-409C-BE32-E72D297353CC}">
                <c16:uniqueId val="{00000007-58E5-4323-A64F-66483A1EFF9B}"/>
              </c:ext>
            </c:extLst>
          </c:dPt>
          <c:dPt>
            <c:idx val="6"/>
            <c:invertIfNegative val="0"/>
            <c:bubble3D val="0"/>
            <c:extLst xmlns:c16r2="http://schemas.microsoft.com/office/drawing/2015/06/chart">
              <c:ext xmlns:c16="http://schemas.microsoft.com/office/drawing/2014/chart" uri="{C3380CC4-5D6E-409C-BE32-E72D297353CC}">
                <c16:uniqueId val="{00000006-58E5-4323-A64F-66483A1EFF9B}"/>
              </c:ext>
            </c:extLst>
          </c:dPt>
          <c:dPt>
            <c:idx val="7"/>
            <c:invertIfNegative val="0"/>
            <c:bubble3D val="0"/>
            <c:extLst xmlns:c16r2="http://schemas.microsoft.com/office/drawing/2015/06/chart">
              <c:ext xmlns:c16="http://schemas.microsoft.com/office/drawing/2014/chart" uri="{C3380CC4-5D6E-409C-BE32-E72D297353CC}">
                <c16:uniqueId val="{00000005-58E5-4323-A64F-66483A1EFF9B}"/>
              </c:ext>
            </c:extLst>
          </c:dPt>
          <c:dPt>
            <c:idx val="9"/>
            <c:invertIfNegative val="0"/>
            <c:bubble3D val="0"/>
            <c:extLst xmlns:c16r2="http://schemas.microsoft.com/office/drawing/2015/06/chart">
              <c:ext xmlns:c16="http://schemas.microsoft.com/office/drawing/2014/chart" uri="{C3380CC4-5D6E-409C-BE32-E72D297353CC}">
                <c16:uniqueId val="{00000004-58E5-4323-A64F-66483A1EFF9B}"/>
              </c:ext>
            </c:extLst>
          </c:dPt>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Uninsured</c:v>
                </c:pt>
                <c:pt idx="1">
                  <c:v>Private insurance</c:v>
                </c:pt>
                <c:pt idx="2">
                  <c:v>Medicaid</c:v>
                </c:pt>
                <c:pt idx="3">
                  <c:v>Medicare</c:v>
                </c:pt>
                <c:pt idx="4">
                  <c:v>VA/military 
health insurance</c:v>
                </c:pt>
              </c:strCache>
            </c:strRef>
          </c:cat>
          <c:val>
            <c:numRef>
              <c:f>Sheet1!$B$2:$B$6</c:f>
              <c:numCache>
                <c:formatCode>0.0%</c:formatCode>
                <c:ptCount val="5"/>
                <c:pt idx="0">
                  <c:v>0.75</c:v>
                </c:pt>
                <c:pt idx="1">
                  <c:v>0.404</c:v>
                </c:pt>
                <c:pt idx="2">
                  <c:v>0.284</c:v>
                </c:pt>
                <c:pt idx="3">
                  <c:v>0.25</c:v>
                </c:pt>
                <c:pt idx="4">
                  <c:v>0.132</c:v>
                </c:pt>
              </c:numCache>
            </c:numRef>
          </c:val>
          <c:extLst xmlns:c16r2="http://schemas.microsoft.com/office/drawing/2015/06/chart">
            <c:ext xmlns:c16="http://schemas.microsoft.com/office/drawing/2014/chart" uri="{C3380CC4-5D6E-409C-BE32-E72D297353CC}">
              <c16:uniqueId val="{00000000-58E5-4323-A64F-66483A1EFF9B}"/>
            </c:ext>
          </c:extLst>
        </c:ser>
        <c:dLbls>
          <c:dLblPos val="outEnd"/>
          <c:showLegendKey val="0"/>
          <c:showVal val="1"/>
          <c:showCatName val="0"/>
          <c:showSerName val="0"/>
          <c:showPercent val="0"/>
          <c:showBubbleSize val="0"/>
        </c:dLbls>
        <c:gapWidth val="50"/>
        <c:axId val="2047488616"/>
        <c:axId val="2047456408"/>
      </c:barChart>
      <c:catAx>
        <c:axId val="20474886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047456408"/>
        <c:crosses val="autoZero"/>
        <c:auto val="1"/>
        <c:lblAlgn val="ctr"/>
        <c:lblOffset val="100"/>
        <c:noMultiLvlLbl val="0"/>
      </c:catAx>
      <c:valAx>
        <c:axId val="2047456408"/>
        <c:scaling>
          <c:orientation val="minMax"/>
          <c:max val="1.0"/>
          <c:min val="0.0"/>
        </c:scaling>
        <c:delete val="1"/>
        <c:axPos val="t"/>
        <c:majorGridlines>
          <c:spPr>
            <a:ln w="9525" cap="flat" cmpd="sng" algn="ctr">
              <a:solidFill>
                <a:schemeClr val="tx1">
                  <a:lumMod val="15000"/>
                  <a:lumOff val="85000"/>
                </a:schemeClr>
              </a:solidFill>
              <a:round/>
            </a:ln>
            <a:effectLst/>
          </c:spPr>
        </c:majorGridlines>
        <c:numFmt formatCode="0.0%" sourceLinked="1"/>
        <c:majorTickMark val="out"/>
        <c:minorTickMark val="none"/>
        <c:tickLblPos val="nextTo"/>
        <c:crossAx val="2047488616"/>
        <c:crosses val="autoZero"/>
        <c:crossBetween val="between"/>
        <c:majorUnit val="200000.0"/>
      </c:valAx>
      <c:spPr>
        <a:noFill/>
        <a:ln>
          <a:noFill/>
        </a:ln>
        <a:effectLst/>
      </c:spPr>
    </c:plotArea>
    <c:plotVisOnly val="1"/>
    <c:dispBlanksAs val="gap"/>
    <c:showDLblsOverMax val="0"/>
  </c:chart>
  <c:spPr>
    <a:noFill/>
    <a:ln>
      <a:noFill/>
    </a:ln>
    <a:effectLst/>
  </c:spPr>
  <c:txPr>
    <a:bodyPr/>
    <a:lstStyle/>
    <a:p>
      <a:pPr>
        <a:defRPr sz="11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000000">
                    <a:lumMod val="65000"/>
                    <a:lumOff val="35000"/>
                  </a:srgbClr>
                </a:solidFill>
                <a:latin typeface="+mn-lt"/>
                <a:ea typeface="+mn-ea"/>
                <a:cs typeface="+mn-cs"/>
              </a:defRPr>
            </a:pPr>
            <a:r>
              <a:rPr lang="en-US" sz="1400" dirty="0" smtClean="0">
                <a:solidFill>
                  <a:schemeClr val="tx1"/>
                </a:solidFill>
              </a:rPr>
              <a:t>Percentage</a:t>
            </a:r>
            <a:r>
              <a:rPr lang="en-US" sz="1400" baseline="0" dirty="0" smtClean="0">
                <a:solidFill>
                  <a:schemeClr val="tx1"/>
                </a:solidFill>
              </a:rPr>
              <a:t> </a:t>
            </a:r>
            <a:r>
              <a:rPr lang="en-US" sz="1400" dirty="0" smtClean="0">
                <a:solidFill>
                  <a:schemeClr val="tx1"/>
                </a:solidFill>
              </a:rPr>
              <a:t>of adults</a:t>
            </a:r>
          </a:p>
          <a:p>
            <a:pPr marL="0" marR="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000000">
                    <a:lumMod val="65000"/>
                    <a:lumOff val="35000"/>
                  </a:srgbClr>
                </a:solidFill>
                <a:latin typeface="+mn-lt"/>
                <a:ea typeface="+mn-ea"/>
                <a:cs typeface="+mn-cs"/>
              </a:defRPr>
            </a:pPr>
            <a:r>
              <a:rPr lang="en-US" sz="1400" b="1" baseline="0" dirty="0" smtClean="0">
                <a:solidFill>
                  <a:schemeClr val="tx1"/>
                </a:solidFill>
              </a:rPr>
              <a:t>who could not afford mental health care</a:t>
            </a:r>
            <a:r>
              <a:rPr lang="en-US" sz="1400" b="0" baseline="0" dirty="0" smtClean="0">
                <a:solidFill>
                  <a:schemeClr val="tx1"/>
                </a:solidFill>
              </a:rPr>
              <a:t> </a:t>
            </a:r>
          </a:p>
          <a:p>
            <a:pPr marL="0" marR="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000000">
                    <a:lumMod val="65000"/>
                    <a:lumOff val="35000"/>
                  </a:srgbClr>
                </a:solidFill>
                <a:latin typeface="+mn-lt"/>
                <a:ea typeface="+mn-ea"/>
                <a:cs typeface="+mn-cs"/>
              </a:defRPr>
            </a:pPr>
            <a:r>
              <a:rPr lang="en-US" sz="1400" b="0" baseline="0" dirty="0" smtClean="0">
                <a:solidFill>
                  <a:schemeClr val="tx1"/>
                </a:solidFill>
              </a:rPr>
              <a:t>among those</a:t>
            </a:r>
            <a:r>
              <a:rPr lang="en-US" sz="1400" b="0" i="0" baseline="0" dirty="0" smtClean="0">
                <a:solidFill>
                  <a:schemeClr val="tx1"/>
                </a:solidFill>
                <a:effectLst/>
              </a:rPr>
              <a:t> with </a:t>
            </a:r>
            <a:r>
              <a:rPr lang="en-US" sz="1400" b="0" i="0" u="sng" baseline="0" dirty="0" smtClean="0">
                <a:solidFill>
                  <a:schemeClr val="tx1"/>
                </a:solidFill>
                <a:effectLst/>
              </a:rPr>
              <a:t>past-year serious psychological distress and unmet need of treatment</a:t>
            </a:r>
            <a:endParaRPr lang="en-US" sz="1400" dirty="0" smtClean="0">
              <a:solidFill>
                <a:schemeClr val="tx1"/>
              </a:solidFill>
              <a:effectLst/>
            </a:endParaRPr>
          </a:p>
          <a:p>
            <a:pPr marL="0" marR="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000000">
                    <a:lumMod val="65000"/>
                    <a:lumOff val="35000"/>
                  </a:srgbClr>
                </a:solidFill>
                <a:latin typeface="+mn-lt"/>
                <a:ea typeface="+mn-ea"/>
                <a:cs typeface="+mn-cs"/>
              </a:defRPr>
            </a:pPr>
            <a:endParaRPr lang="en-US" sz="1400" b="1" u="sng" dirty="0">
              <a:solidFill>
                <a:schemeClr val="tx1"/>
              </a:solidFill>
            </a:endParaRPr>
          </a:p>
        </c:rich>
      </c:tx>
      <c:layout/>
      <c:overlay val="0"/>
      <c:spPr>
        <a:noFill/>
        <a:ln>
          <a:noFill/>
        </a:ln>
        <a:effectLst/>
      </c:spPr>
    </c:title>
    <c:autoTitleDeleted val="0"/>
    <c:plotArea>
      <c:layout>
        <c:manualLayout>
          <c:layoutTarget val="inner"/>
          <c:xMode val="edge"/>
          <c:yMode val="edge"/>
          <c:x val="0.0710549731593888"/>
          <c:y val="0.229324961468454"/>
          <c:w val="0.904709281214972"/>
          <c:h val="0.703206763905156"/>
        </c:manualLayout>
      </c:layout>
      <c:barChart>
        <c:barDir val="col"/>
        <c:grouping val="clustered"/>
        <c:varyColors val="0"/>
        <c:ser>
          <c:idx val="0"/>
          <c:order val="0"/>
          <c:tx>
            <c:strRef>
              <c:f>Sheet1!$B$1</c:f>
              <c:strCache>
                <c:ptCount val="1"/>
                <c:pt idx="0">
                  <c:v>Series 1</c:v>
                </c:pt>
              </c:strCache>
            </c:strRef>
          </c:tx>
          <c:spPr>
            <a:solidFill>
              <a:schemeClr val="accent3">
                <a:alpha val="50000"/>
              </a:schemeClr>
            </a:solidFill>
            <a:ln>
              <a:noFill/>
            </a:ln>
            <a:effectLst/>
          </c:spPr>
          <c:invertIfNegative val="0"/>
          <c:dPt>
            <c:idx val="3"/>
            <c:invertIfNegative val="0"/>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0-ED32-48F4-8A15-18300F410428}"/>
              </c:ext>
            </c:extLst>
          </c:dPt>
          <c:dPt>
            <c:idx val="9"/>
            <c:invertIfNegative val="0"/>
            <c:bubble3D val="0"/>
            <c:extLst xmlns:c16r2="http://schemas.microsoft.com/office/drawing/2015/06/chart">
              <c:ext xmlns:c16="http://schemas.microsoft.com/office/drawing/2014/chart" uri="{C3380CC4-5D6E-409C-BE32-E72D297353CC}">
                <c16:uniqueId val="{00000002-0CB2-49DE-9A94-D10FAA0B9D16}"/>
              </c:ext>
            </c:extLst>
          </c:dPt>
          <c:dPt>
            <c:idx val="19"/>
            <c:invertIfNegative val="0"/>
            <c:bubble3D val="0"/>
            <c:extLst xmlns:c16r2="http://schemas.microsoft.com/office/drawing/2015/06/chart">
              <c:ext xmlns:c16="http://schemas.microsoft.com/office/drawing/2014/chart" uri="{C3380CC4-5D6E-409C-BE32-E72D297353CC}">
                <c16:uniqueId val="{00000000-2447-46D1-89AD-EC5EED0D2BC4}"/>
              </c:ext>
            </c:extLst>
          </c:dPt>
          <c:dLbls>
            <c:dLbl>
              <c:idx val="3"/>
              <c:layout/>
              <c:numFmt formatCode="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ED32-48F4-8A15-18300F41042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Sheet1!$A$2:$A$51</c:f>
              <c:strCache>
                <c:ptCount val="50"/>
                <c:pt idx="0">
                  <c:v>SC</c:v>
                </c:pt>
                <c:pt idx="1">
                  <c:v>WY</c:v>
                </c:pt>
                <c:pt idx="2">
                  <c:v>NE</c:v>
                </c:pt>
                <c:pt idx="3">
                  <c:v>KS</c:v>
                </c:pt>
                <c:pt idx="4">
                  <c:v>NH</c:v>
                </c:pt>
                <c:pt idx="5">
                  <c:v>ID</c:v>
                </c:pt>
                <c:pt idx="6">
                  <c:v>NC</c:v>
                </c:pt>
                <c:pt idx="7">
                  <c:v>SD</c:v>
                </c:pt>
                <c:pt idx="8">
                  <c:v>OK</c:v>
                </c:pt>
                <c:pt idx="9">
                  <c:v>AK</c:v>
                </c:pt>
                <c:pt idx="10">
                  <c:v>FL</c:v>
                </c:pt>
                <c:pt idx="11">
                  <c:v>AR</c:v>
                </c:pt>
                <c:pt idx="12">
                  <c:v>IN</c:v>
                </c:pt>
                <c:pt idx="13">
                  <c:v>GA</c:v>
                </c:pt>
                <c:pt idx="14">
                  <c:v>UT</c:v>
                </c:pt>
                <c:pt idx="15">
                  <c:v>AL</c:v>
                </c:pt>
                <c:pt idx="16">
                  <c:v>MS</c:v>
                </c:pt>
                <c:pt idx="17">
                  <c:v>TX</c:v>
                </c:pt>
                <c:pt idx="18">
                  <c:v>TN</c:v>
                </c:pt>
                <c:pt idx="19">
                  <c:v>MT</c:v>
                </c:pt>
                <c:pt idx="20">
                  <c:v>WV</c:v>
                </c:pt>
                <c:pt idx="21">
                  <c:v>LA</c:v>
                </c:pt>
                <c:pt idx="22">
                  <c:v>MO</c:v>
                </c:pt>
                <c:pt idx="23">
                  <c:v>HI</c:v>
                </c:pt>
                <c:pt idx="24">
                  <c:v>MI</c:v>
                </c:pt>
                <c:pt idx="25">
                  <c:v>NV</c:v>
                </c:pt>
                <c:pt idx="26">
                  <c:v>OH</c:v>
                </c:pt>
                <c:pt idx="27">
                  <c:v>NJ</c:v>
                </c:pt>
                <c:pt idx="28">
                  <c:v>ND</c:v>
                </c:pt>
                <c:pt idx="29">
                  <c:v>PA</c:v>
                </c:pt>
                <c:pt idx="30">
                  <c:v>CO</c:v>
                </c:pt>
                <c:pt idx="31">
                  <c:v>AZ</c:v>
                </c:pt>
                <c:pt idx="32">
                  <c:v>NY</c:v>
                </c:pt>
                <c:pt idx="33">
                  <c:v>CT</c:v>
                </c:pt>
                <c:pt idx="34">
                  <c:v>WI</c:v>
                </c:pt>
                <c:pt idx="35">
                  <c:v>MD</c:v>
                </c:pt>
                <c:pt idx="36">
                  <c:v>OR</c:v>
                </c:pt>
                <c:pt idx="37">
                  <c:v>ME</c:v>
                </c:pt>
                <c:pt idx="38">
                  <c:v>CA</c:v>
                </c:pt>
                <c:pt idx="39">
                  <c:v>IL</c:v>
                </c:pt>
                <c:pt idx="40">
                  <c:v>WA</c:v>
                </c:pt>
                <c:pt idx="41">
                  <c:v>MA</c:v>
                </c:pt>
                <c:pt idx="42">
                  <c:v>DE</c:v>
                </c:pt>
                <c:pt idx="43">
                  <c:v>MN</c:v>
                </c:pt>
                <c:pt idx="44">
                  <c:v>DC</c:v>
                </c:pt>
                <c:pt idx="45">
                  <c:v>VA</c:v>
                </c:pt>
                <c:pt idx="46">
                  <c:v>NM</c:v>
                </c:pt>
                <c:pt idx="47">
                  <c:v>KY</c:v>
                </c:pt>
                <c:pt idx="48">
                  <c:v>IA</c:v>
                </c:pt>
                <c:pt idx="49">
                  <c:v>RI</c:v>
                </c:pt>
              </c:strCache>
            </c:strRef>
          </c:cat>
          <c:val>
            <c:numRef>
              <c:f>Sheet1!$B$2:$B$51</c:f>
              <c:numCache>
                <c:formatCode>0.0%</c:formatCode>
                <c:ptCount val="50"/>
                <c:pt idx="0">
                  <c:v>0.607142857142857</c:v>
                </c:pt>
                <c:pt idx="1">
                  <c:v>0.583333333333333</c:v>
                </c:pt>
                <c:pt idx="2">
                  <c:v>0.580645161290323</c:v>
                </c:pt>
                <c:pt idx="3">
                  <c:v>0.576923076923077</c:v>
                </c:pt>
                <c:pt idx="4">
                  <c:v>0.574468085106383</c:v>
                </c:pt>
                <c:pt idx="5">
                  <c:v>0.571428571428572</c:v>
                </c:pt>
                <c:pt idx="6">
                  <c:v>0.535714285714286</c:v>
                </c:pt>
                <c:pt idx="7">
                  <c:v>0.533333333333333</c:v>
                </c:pt>
                <c:pt idx="8">
                  <c:v>0.520408163265306</c:v>
                </c:pt>
                <c:pt idx="9">
                  <c:v>0.5</c:v>
                </c:pt>
                <c:pt idx="10">
                  <c:v>0.49873417721519</c:v>
                </c:pt>
                <c:pt idx="11">
                  <c:v>0.48936170212766</c:v>
                </c:pt>
                <c:pt idx="12">
                  <c:v>0.483091787439614</c:v>
                </c:pt>
                <c:pt idx="13">
                  <c:v>0.482352941176471</c:v>
                </c:pt>
                <c:pt idx="14">
                  <c:v>0.47887323943662</c:v>
                </c:pt>
                <c:pt idx="15">
                  <c:v>0.475409836065574</c:v>
                </c:pt>
                <c:pt idx="16">
                  <c:v>0.46875</c:v>
                </c:pt>
                <c:pt idx="17">
                  <c:v>0.468671679197995</c:v>
                </c:pt>
                <c:pt idx="18">
                  <c:v>0.463768115942029</c:v>
                </c:pt>
                <c:pt idx="19">
                  <c:v>0.461538461538462</c:v>
                </c:pt>
                <c:pt idx="20">
                  <c:v>0.46</c:v>
                </c:pt>
                <c:pt idx="21">
                  <c:v>0.456521739130435</c:v>
                </c:pt>
                <c:pt idx="22">
                  <c:v>0.453333333333333</c:v>
                </c:pt>
                <c:pt idx="23">
                  <c:v>0.45</c:v>
                </c:pt>
                <c:pt idx="24">
                  <c:v>0.447488584474886</c:v>
                </c:pt>
                <c:pt idx="25">
                  <c:v>0.441860465116279</c:v>
                </c:pt>
                <c:pt idx="26">
                  <c:v>0.437908496732026</c:v>
                </c:pt>
                <c:pt idx="27">
                  <c:v>0.431034482758621</c:v>
                </c:pt>
                <c:pt idx="28">
                  <c:v>0.428571428571429</c:v>
                </c:pt>
                <c:pt idx="29">
                  <c:v>0.419354838709678</c:v>
                </c:pt>
                <c:pt idx="30">
                  <c:v>0.411764705882353</c:v>
                </c:pt>
                <c:pt idx="31">
                  <c:v>0.411347517730496</c:v>
                </c:pt>
                <c:pt idx="32">
                  <c:v>0.408312958435208</c:v>
                </c:pt>
                <c:pt idx="33">
                  <c:v>0.402777777777778</c:v>
                </c:pt>
                <c:pt idx="34">
                  <c:v>0.4</c:v>
                </c:pt>
                <c:pt idx="35">
                  <c:v>0.398230088495575</c:v>
                </c:pt>
                <c:pt idx="36">
                  <c:v>0.390243902439024</c:v>
                </c:pt>
                <c:pt idx="37">
                  <c:v>0.375</c:v>
                </c:pt>
                <c:pt idx="38">
                  <c:v>0.368617683686177</c:v>
                </c:pt>
                <c:pt idx="39">
                  <c:v>0.348258706467662</c:v>
                </c:pt>
                <c:pt idx="40">
                  <c:v>0.345098039215686</c:v>
                </c:pt>
                <c:pt idx="41">
                  <c:v>0.344594594594595</c:v>
                </c:pt>
                <c:pt idx="42">
                  <c:v>0.333333333333333</c:v>
                </c:pt>
                <c:pt idx="43">
                  <c:v>0.329896907216495</c:v>
                </c:pt>
                <c:pt idx="44">
                  <c:v>0.315789473684211</c:v>
                </c:pt>
                <c:pt idx="45">
                  <c:v>0.301255230125523</c:v>
                </c:pt>
                <c:pt idx="46">
                  <c:v>0.290909090909091</c:v>
                </c:pt>
                <c:pt idx="47">
                  <c:v>0.254098360655738</c:v>
                </c:pt>
                <c:pt idx="48">
                  <c:v>0.25</c:v>
                </c:pt>
                <c:pt idx="49">
                  <c:v>0.230769230769231</c:v>
                </c:pt>
              </c:numCache>
            </c:numRef>
          </c:val>
          <c:extLst xmlns:c16r2="http://schemas.microsoft.com/office/drawing/2015/06/chart">
            <c:ext xmlns:c16="http://schemas.microsoft.com/office/drawing/2014/chart" uri="{C3380CC4-5D6E-409C-BE32-E72D297353CC}">
              <c16:uniqueId val="{00000000-551A-4D72-AABA-0B6A1CEE5EDA}"/>
            </c:ext>
          </c:extLst>
        </c:ser>
        <c:dLbls>
          <c:showLegendKey val="0"/>
          <c:showVal val="0"/>
          <c:showCatName val="0"/>
          <c:showSerName val="0"/>
          <c:showPercent val="0"/>
          <c:showBubbleSize val="0"/>
        </c:dLbls>
        <c:gapWidth val="60"/>
        <c:axId val="2120250168"/>
        <c:axId val="2120253752"/>
      </c:barChart>
      <c:catAx>
        <c:axId val="2120250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en-US"/>
          </a:p>
        </c:txPr>
        <c:crossAx val="2120253752"/>
        <c:crosses val="autoZero"/>
        <c:auto val="1"/>
        <c:lblAlgn val="ctr"/>
        <c:lblOffset val="100"/>
        <c:noMultiLvlLbl val="0"/>
      </c:catAx>
      <c:valAx>
        <c:axId val="2120253752"/>
        <c:scaling>
          <c:orientation val="minMax"/>
          <c:max val="0.7"/>
          <c:min val="0.0"/>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2120250168"/>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2193946075197"/>
          <c:y val="0.042317154600769"/>
          <c:w val="0.897806053924804"/>
          <c:h val="0.793355305441488"/>
        </c:manualLayout>
      </c:layout>
      <c:barChart>
        <c:barDir val="col"/>
        <c:grouping val="clustered"/>
        <c:varyColors val="0"/>
        <c:ser>
          <c:idx val="0"/>
          <c:order val="0"/>
          <c:tx>
            <c:strRef>
              <c:f>Sheet1!$C$1</c:f>
              <c:strCache>
                <c:ptCount val="1"/>
                <c:pt idx="0">
                  <c:v>Column2</c:v>
                </c:pt>
              </c:strCache>
            </c:strRef>
          </c:tx>
          <c:spPr>
            <a:solidFill>
              <a:schemeClr val="tx2"/>
            </a:solidFill>
            <a:ln>
              <a:noFill/>
            </a:ln>
            <a:effectLst/>
          </c:spPr>
          <c:invertIfNegative val="0"/>
          <c:dPt>
            <c:idx val="0"/>
            <c:invertIfNegative val="0"/>
            <c:bubble3D val="0"/>
            <c:spPr>
              <a:solidFill>
                <a:schemeClr val="bg2"/>
              </a:solidFill>
              <a:ln>
                <a:noFill/>
              </a:ln>
              <a:effectLst/>
            </c:spPr>
            <c:extLst xmlns:c16r2="http://schemas.microsoft.com/office/drawing/2015/06/chart">
              <c:ext xmlns:c16="http://schemas.microsoft.com/office/drawing/2014/chart" uri="{C3380CC4-5D6E-409C-BE32-E72D297353CC}">
                <c16:uniqueId val="{0000000B-58E5-4323-A64F-66483A1EFF9B}"/>
              </c:ext>
            </c:extLst>
          </c:dPt>
          <c:dPt>
            <c:idx val="1"/>
            <c:invertIfNegative val="0"/>
            <c:bubble3D val="0"/>
            <c:spPr>
              <a:solidFill>
                <a:schemeClr val="bg2"/>
              </a:solidFill>
              <a:ln>
                <a:noFill/>
              </a:ln>
              <a:effectLst/>
            </c:spPr>
            <c:extLst xmlns:c16r2="http://schemas.microsoft.com/office/drawing/2015/06/chart">
              <c:ext xmlns:c16="http://schemas.microsoft.com/office/drawing/2014/chart" uri="{C3380CC4-5D6E-409C-BE32-E72D297353CC}">
                <c16:uniqueId val="{0000000A-58E5-4323-A64F-66483A1EFF9B}"/>
              </c:ext>
            </c:extLst>
          </c:dPt>
          <c:dPt>
            <c:idx val="2"/>
            <c:invertIfNegative val="0"/>
            <c:bubble3D val="0"/>
            <c:spPr>
              <a:solidFill>
                <a:schemeClr val="bg2"/>
              </a:solidFill>
              <a:ln>
                <a:noFill/>
              </a:ln>
              <a:effectLst/>
            </c:spPr>
            <c:extLst xmlns:c16r2="http://schemas.microsoft.com/office/drawing/2015/06/chart">
              <c:ext xmlns:c16="http://schemas.microsoft.com/office/drawing/2014/chart" uri="{C3380CC4-5D6E-409C-BE32-E72D297353CC}">
                <c16:uniqueId val="{00000009-58E5-4323-A64F-66483A1EFF9B}"/>
              </c:ext>
            </c:extLst>
          </c:dPt>
          <c:dPt>
            <c:idx val="3"/>
            <c:invertIfNegative val="0"/>
            <c:bubble3D val="0"/>
            <c:extLst xmlns:c16r2="http://schemas.microsoft.com/office/drawing/2015/06/chart">
              <c:ext xmlns:c16="http://schemas.microsoft.com/office/drawing/2014/chart" uri="{C3380CC4-5D6E-409C-BE32-E72D297353CC}">
                <c16:uniqueId val="{00000008-58E5-4323-A64F-66483A1EFF9B}"/>
              </c:ext>
            </c:extLst>
          </c:dPt>
          <c:dPt>
            <c:idx val="4"/>
            <c:invertIfNegative val="0"/>
            <c:bubble3D val="0"/>
            <c:extLst xmlns:c16r2="http://schemas.microsoft.com/office/drawing/2015/06/chart">
              <c:ext xmlns:c16="http://schemas.microsoft.com/office/drawing/2014/chart" uri="{C3380CC4-5D6E-409C-BE32-E72D297353CC}">
                <c16:uniqueId val="{00000000-ACF7-4AA2-B133-299177947371}"/>
              </c:ext>
            </c:extLst>
          </c:dPt>
          <c:dPt>
            <c:idx val="5"/>
            <c:invertIfNegative val="0"/>
            <c:bubble3D val="0"/>
            <c:extLst xmlns:c16r2="http://schemas.microsoft.com/office/drawing/2015/06/chart">
              <c:ext xmlns:c16="http://schemas.microsoft.com/office/drawing/2014/chart" uri="{C3380CC4-5D6E-409C-BE32-E72D297353CC}">
                <c16:uniqueId val="{00000007-58E5-4323-A64F-66483A1EFF9B}"/>
              </c:ext>
            </c:extLst>
          </c:dPt>
          <c:dPt>
            <c:idx val="6"/>
            <c:invertIfNegative val="0"/>
            <c:bubble3D val="0"/>
            <c:extLst xmlns:c16r2="http://schemas.microsoft.com/office/drawing/2015/06/chart">
              <c:ext xmlns:c16="http://schemas.microsoft.com/office/drawing/2014/chart" uri="{C3380CC4-5D6E-409C-BE32-E72D297353CC}">
                <c16:uniqueId val="{00000006-58E5-4323-A64F-66483A1EFF9B}"/>
              </c:ext>
            </c:extLst>
          </c:dPt>
          <c:dPt>
            <c:idx val="7"/>
            <c:invertIfNegative val="0"/>
            <c:bubble3D val="0"/>
            <c:extLst xmlns:c16r2="http://schemas.microsoft.com/office/drawing/2015/06/chart">
              <c:ext xmlns:c16="http://schemas.microsoft.com/office/drawing/2014/chart" uri="{C3380CC4-5D6E-409C-BE32-E72D297353CC}">
                <c16:uniqueId val="{00000005-58E5-4323-A64F-66483A1EFF9B}"/>
              </c:ext>
            </c:extLst>
          </c:dPt>
          <c:dPt>
            <c:idx val="9"/>
            <c:invertIfNegative val="0"/>
            <c:bubble3D val="0"/>
            <c:extLst xmlns:c16r2="http://schemas.microsoft.com/office/drawing/2015/06/chart">
              <c:ext xmlns:c16="http://schemas.microsoft.com/office/drawing/2014/chart" uri="{C3380CC4-5D6E-409C-BE32-E72D297353CC}">
                <c16:uniqueId val="{00000004-58E5-4323-A64F-66483A1EFF9B}"/>
              </c:ext>
            </c:extLst>
          </c:dPt>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Private health
insurance</c:v>
                </c:pt>
                <c:pt idx="1">
                  <c:v>Medicare</c:v>
                </c:pt>
                <c:pt idx="2">
                  <c:v>VA/military
health
insurance</c:v>
                </c:pt>
                <c:pt idx="3">
                  <c:v>Medicaid/
CHIP</c:v>
                </c:pt>
                <c:pt idx="4">
                  <c:v>Uninsured</c:v>
                </c:pt>
              </c:strCache>
            </c:strRef>
          </c:cat>
          <c:val>
            <c:numRef>
              <c:f>Sheet1!$C$2:$C$6</c:f>
              <c:numCache>
                <c:formatCode>0.0%</c:formatCode>
                <c:ptCount val="5"/>
                <c:pt idx="0">
                  <c:v>0.068</c:v>
                </c:pt>
                <c:pt idx="1">
                  <c:v>0.066</c:v>
                </c:pt>
                <c:pt idx="2">
                  <c:v>0.08</c:v>
                </c:pt>
                <c:pt idx="3">
                  <c:v>0.262</c:v>
                </c:pt>
                <c:pt idx="4">
                  <c:v>0.198</c:v>
                </c:pt>
              </c:numCache>
            </c:numRef>
          </c:val>
          <c:extLst xmlns:c16r2="http://schemas.microsoft.com/office/drawing/2015/06/chart">
            <c:ext xmlns:c16="http://schemas.microsoft.com/office/drawing/2014/chart" uri="{C3380CC4-5D6E-409C-BE32-E72D297353CC}">
              <c16:uniqueId val="{00000000-58E5-4323-A64F-66483A1EFF9B}"/>
            </c:ext>
          </c:extLst>
        </c:ser>
        <c:dLbls>
          <c:dLblPos val="outEnd"/>
          <c:showLegendKey val="0"/>
          <c:showVal val="1"/>
          <c:showCatName val="0"/>
          <c:showSerName val="0"/>
          <c:showPercent val="0"/>
          <c:showBubbleSize val="0"/>
        </c:dLbls>
        <c:gapWidth val="50"/>
        <c:axId val="2125075864"/>
        <c:axId val="2124848056"/>
      </c:barChart>
      <c:catAx>
        <c:axId val="2125075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124848056"/>
        <c:crosses val="autoZero"/>
        <c:auto val="1"/>
        <c:lblAlgn val="ctr"/>
        <c:lblOffset val="100"/>
        <c:noMultiLvlLbl val="0"/>
      </c:catAx>
      <c:valAx>
        <c:axId val="2124848056"/>
        <c:scaling>
          <c:orientation val="minMax"/>
          <c:max val="0.4"/>
          <c:min val="0.0"/>
        </c:scaling>
        <c:delete val="0"/>
        <c:axPos val="l"/>
        <c:numFmt formatCode="0%" sourceLinked="0"/>
        <c:majorTickMark val="none"/>
        <c:minorTickMark val="none"/>
        <c:tickLblPos val="nextTo"/>
        <c:spPr>
          <a:noFill/>
          <a:ln>
            <a:solidFill>
              <a:schemeClr val="bg1">
                <a:lumMod val="75000"/>
              </a:schemeClr>
            </a:solidFill>
          </a:ln>
          <a:effectLst/>
        </c:spPr>
        <c:txPr>
          <a:bodyPr rot="-60000000" vert="horz"/>
          <a:lstStyle/>
          <a:p>
            <a:pPr>
              <a:defRPr/>
            </a:pPr>
            <a:endParaRPr lang="en-US"/>
          </a:p>
        </c:txPr>
        <c:crossAx val="2125075864"/>
        <c:crosses val="autoZero"/>
        <c:crossBetween val="between"/>
        <c:majorUnit val="0.1"/>
      </c:valAx>
      <c:spPr>
        <a:noFill/>
        <a:ln w="25400">
          <a:noFill/>
        </a:ln>
        <a:effectLst/>
      </c:spPr>
    </c:plotArea>
    <c:plotVisOnly val="1"/>
    <c:dispBlanksAs val="gap"/>
    <c:showDLblsOverMax val="0"/>
  </c:chart>
  <c:spPr>
    <a:noFill/>
    <a:ln>
      <a:noFill/>
    </a:ln>
    <a:effectLst/>
  </c:spPr>
  <c:txPr>
    <a:bodyPr/>
    <a:lstStyle/>
    <a:p>
      <a:pPr>
        <a:defRPr sz="1100">
          <a:solidFill>
            <a:schemeClr val="tx1"/>
          </a:solidFill>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800" b="0" cap="none" baseline="0" dirty="0" smtClean="0">
                <a:effectLst/>
              </a:rPr>
              <a:t>Medicaid-to-Medicare fee ratio, 2016</a:t>
            </a:r>
            <a:endParaRPr lang="en-US" cap="none" baseline="0" dirty="0">
              <a:effectLst/>
            </a:endParaRPr>
          </a:p>
        </c:rich>
      </c:tx>
      <c:layout/>
      <c:overlay val="0"/>
    </c:title>
    <c:autoTitleDeleted val="0"/>
    <c:plotArea>
      <c:layout>
        <c:manualLayout>
          <c:layoutTarget val="inner"/>
          <c:xMode val="edge"/>
          <c:yMode val="edge"/>
          <c:x val="0.0986714502351026"/>
          <c:y val="0.124796747576365"/>
          <c:w val="0.897806053924804"/>
          <c:h val="0.710875712465892"/>
        </c:manualLayout>
      </c:layout>
      <c:barChart>
        <c:barDir val="col"/>
        <c:grouping val="clustered"/>
        <c:varyColors val="0"/>
        <c:ser>
          <c:idx val="0"/>
          <c:order val="0"/>
          <c:tx>
            <c:strRef>
              <c:f>Sheet1!$B$1</c:f>
              <c:strCache>
                <c:ptCount val="1"/>
                <c:pt idx="0">
                  <c:v>Column2</c:v>
                </c:pt>
              </c:strCache>
            </c:strRef>
          </c:tx>
          <c:spPr>
            <a:solidFill>
              <a:schemeClr val="accent4">
                <a:alpha val="40000"/>
              </a:schemeClr>
            </a:solid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B-58E5-4323-A64F-66483A1EFF9B}"/>
              </c:ext>
            </c:extLst>
          </c:dPt>
          <c:dPt>
            <c:idx val="1"/>
            <c:invertIfNegative val="0"/>
            <c:bubble3D val="0"/>
            <c:extLst xmlns:c16r2="http://schemas.microsoft.com/office/drawing/2015/06/chart">
              <c:ext xmlns:c16="http://schemas.microsoft.com/office/drawing/2014/chart" uri="{C3380CC4-5D6E-409C-BE32-E72D297353CC}">
                <c16:uniqueId val="{0000000A-58E5-4323-A64F-66483A1EFF9B}"/>
              </c:ext>
            </c:extLst>
          </c:dPt>
          <c:dPt>
            <c:idx val="2"/>
            <c:invertIfNegative val="0"/>
            <c:bubble3D val="0"/>
            <c:extLst xmlns:c16r2="http://schemas.microsoft.com/office/drawing/2015/06/chart">
              <c:ext xmlns:c16="http://schemas.microsoft.com/office/drawing/2014/chart" uri="{C3380CC4-5D6E-409C-BE32-E72D297353CC}">
                <c16:uniqueId val="{00000009-58E5-4323-A64F-66483A1EFF9B}"/>
              </c:ext>
            </c:extLst>
          </c:dPt>
          <c:dPt>
            <c:idx val="3"/>
            <c:invertIfNegative val="0"/>
            <c:bubble3D val="0"/>
            <c:extLst xmlns:c16r2="http://schemas.microsoft.com/office/drawing/2015/06/chart">
              <c:ext xmlns:c16="http://schemas.microsoft.com/office/drawing/2014/chart" uri="{C3380CC4-5D6E-409C-BE32-E72D297353CC}">
                <c16:uniqueId val="{00000008-58E5-4323-A64F-66483A1EFF9B}"/>
              </c:ext>
            </c:extLst>
          </c:dPt>
          <c:dPt>
            <c:idx val="4"/>
            <c:invertIfNegative val="0"/>
            <c:bubble3D val="0"/>
            <c:extLst xmlns:c16r2="http://schemas.microsoft.com/office/drawing/2015/06/chart">
              <c:ext xmlns:c16="http://schemas.microsoft.com/office/drawing/2014/chart" uri="{C3380CC4-5D6E-409C-BE32-E72D297353CC}">
                <c16:uniqueId val="{00000000-ACF7-4AA2-B133-299177947371}"/>
              </c:ext>
            </c:extLst>
          </c:dPt>
          <c:dPt>
            <c:idx val="5"/>
            <c:invertIfNegative val="0"/>
            <c:bubble3D val="0"/>
            <c:extLst xmlns:c16r2="http://schemas.microsoft.com/office/drawing/2015/06/chart">
              <c:ext xmlns:c16="http://schemas.microsoft.com/office/drawing/2014/chart" uri="{C3380CC4-5D6E-409C-BE32-E72D297353CC}">
                <c16:uniqueId val="{00000007-58E5-4323-A64F-66483A1EFF9B}"/>
              </c:ext>
            </c:extLst>
          </c:dPt>
          <c:dPt>
            <c:idx val="6"/>
            <c:invertIfNegative val="0"/>
            <c:bubble3D val="0"/>
            <c:extLst xmlns:c16r2="http://schemas.microsoft.com/office/drawing/2015/06/chart">
              <c:ext xmlns:c16="http://schemas.microsoft.com/office/drawing/2014/chart" uri="{C3380CC4-5D6E-409C-BE32-E72D297353CC}">
                <c16:uniqueId val="{00000006-58E5-4323-A64F-66483A1EFF9B}"/>
              </c:ext>
            </c:extLst>
          </c:dPt>
          <c:dPt>
            <c:idx val="7"/>
            <c:invertIfNegative val="0"/>
            <c:bubble3D val="0"/>
            <c:extLst xmlns:c16r2="http://schemas.microsoft.com/office/drawing/2015/06/chart">
              <c:ext xmlns:c16="http://schemas.microsoft.com/office/drawing/2014/chart" uri="{C3380CC4-5D6E-409C-BE32-E72D297353CC}">
                <c16:uniqueId val="{00000005-58E5-4323-A64F-66483A1EFF9B}"/>
              </c:ext>
            </c:extLst>
          </c:dPt>
          <c:dPt>
            <c:idx val="9"/>
            <c:invertIfNegative val="0"/>
            <c:bubble3D val="0"/>
            <c:extLst xmlns:c16r2="http://schemas.microsoft.com/office/drawing/2015/06/chart">
              <c:ext xmlns:c16="http://schemas.microsoft.com/office/drawing/2014/chart" uri="{C3380CC4-5D6E-409C-BE32-E72D297353CC}">
                <c16:uniqueId val="{00000004-58E5-4323-A64F-66483A1EFF9B}"/>
              </c:ext>
            </c:extLst>
          </c:dPt>
          <c:dPt>
            <c:idx val="11"/>
            <c:invertIfNegative val="0"/>
            <c:bubble3D val="0"/>
            <c:extLst xmlns:c16r2="http://schemas.microsoft.com/office/drawing/2015/06/chart">
              <c:ext xmlns:c16="http://schemas.microsoft.com/office/drawing/2014/chart" uri="{C3380CC4-5D6E-409C-BE32-E72D297353CC}">
                <c16:uniqueId val="{00000014-6C04-4D51-B391-0942DB8B967D}"/>
              </c:ext>
            </c:extLst>
          </c:dPt>
          <c:dPt>
            <c:idx val="14"/>
            <c:invertIfNegative val="0"/>
            <c:bubble3D val="0"/>
            <c:extLst xmlns:c16r2="http://schemas.microsoft.com/office/drawing/2015/06/chart">
              <c:ext xmlns:c16="http://schemas.microsoft.com/office/drawing/2014/chart" uri="{C3380CC4-5D6E-409C-BE32-E72D297353CC}">
                <c16:uniqueId val="{00000001-40AC-48D1-A633-F32577D58BB7}"/>
              </c:ext>
            </c:extLst>
          </c:dPt>
          <c:dPt>
            <c:idx val="17"/>
            <c:invertIfNegative val="0"/>
            <c:bubble3D val="0"/>
            <c:extLst xmlns:c16r2="http://schemas.microsoft.com/office/drawing/2015/06/chart">
              <c:ext xmlns:c16="http://schemas.microsoft.com/office/drawing/2014/chart" uri="{C3380CC4-5D6E-409C-BE32-E72D297353CC}">
                <c16:uniqueId val="{0000000E-3470-4D8A-A01F-5EED74D87B3A}"/>
              </c:ext>
            </c:extLst>
          </c:dPt>
          <c:dPt>
            <c:idx val="23"/>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1-C9CF-468B-89E2-68FF2D3B6CAD}"/>
              </c:ext>
            </c:extLst>
          </c:dPt>
          <c:dPt>
            <c:idx val="26"/>
            <c:invertIfNegative val="0"/>
            <c:bubble3D val="0"/>
            <c:extLst xmlns:c16r2="http://schemas.microsoft.com/office/drawing/2015/06/chart">
              <c:ext xmlns:c16="http://schemas.microsoft.com/office/drawing/2014/chart" uri="{C3380CC4-5D6E-409C-BE32-E72D297353CC}">
                <c16:uniqueId val="{0000000E-AB18-4926-AD6F-532E5B0CCD64}"/>
              </c:ext>
            </c:extLst>
          </c:dPt>
          <c:dPt>
            <c:idx val="27"/>
            <c:invertIfNegative val="0"/>
            <c:bubble3D val="0"/>
            <c:extLst xmlns:c16r2="http://schemas.microsoft.com/office/drawing/2015/06/chart">
              <c:ext xmlns:c16="http://schemas.microsoft.com/office/drawing/2014/chart" uri="{C3380CC4-5D6E-409C-BE32-E72D297353CC}">
                <c16:uniqueId val="{0000000F-3470-4D8A-A01F-5EED74D87B3A}"/>
              </c:ext>
            </c:extLst>
          </c:dPt>
          <c:dLbls>
            <c:dLbl>
              <c:idx val="23"/>
              <c:layout/>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C9CF-468B-89E2-68FF2D3B6CAD}"/>
                </c:ext>
              </c:extLst>
            </c:dLbl>
            <c:spPr>
              <a:noFill/>
              <a:ln>
                <a:noFill/>
              </a:ln>
              <a:effectLst/>
            </c:spPr>
            <c:txPr>
              <a:bodyPr wrap="square" lIns="38100" tIns="19050" rIns="38100" bIns="19050" anchor="ctr">
                <a:spAutoFit/>
              </a:bodyPr>
              <a:lstStyle/>
              <a:p>
                <a:pPr>
                  <a:defRPr b="1"/>
                </a:pPr>
                <a:endParaRPr lang="en-US"/>
              </a:p>
            </c:txPr>
            <c:dLblPos val="outEnd"/>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Sheet1!$A$2:$A$51</c:f>
              <c:strCache>
                <c:ptCount val="50"/>
                <c:pt idx="0">
                  <c:v>RI</c:v>
                </c:pt>
                <c:pt idx="1">
                  <c:v>NJ</c:v>
                </c:pt>
                <c:pt idx="2">
                  <c:v>CA</c:v>
                </c:pt>
                <c:pt idx="3">
                  <c:v>FL</c:v>
                </c:pt>
                <c:pt idx="4">
                  <c:v>NY</c:v>
                </c:pt>
                <c:pt idx="5">
                  <c:v>NH</c:v>
                </c:pt>
                <c:pt idx="6">
                  <c:v>MO</c:v>
                </c:pt>
                <c:pt idx="7">
                  <c:v>IL</c:v>
                </c:pt>
                <c:pt idx="8">
                  <c:v>HI</c:v>
                </c:pt>
                <c:pt idx="9">
                  <c:v>WI</c:v>
                </c:pt>
                <c:pt idx="10">
                  <c:v>OH</c:v>
                </c:pt>
                <c:pt idx="11">
                  <c:v>ME</c:v>
                </c:pt>
                <c:pt idx="12">
                  <c:v>MI</c:v>
                </c:pt>
                <c:pt idx="13">
                  <c:v>TX</c:v>
                </c:pt>
                <c:pt idx="14">
                  <c:v>PA</c:v>
                </c:pt>
                <c:pt idx="15">
                  <c:v>LA</c:v>
                </c:pt>
                <c:pt idx="16">
                  <c:v>WA</c:v>
                </c:pt>
                <c:pt idx="17">
                  <c:v>AL</c:v>
                </c:pt>
                <c:pt idx="18">
                  <c:v>MN</c:v>
                </c:pt>
                <c:pt idx="19">
                  <c:v>CT</c:v>
                </c:pt>
                <c:pt idx="20">
                  <c:v>GA</c:v>
                </c:pt>
                <c:pt idx="21">
                  <c:v>IN</c:v>
                </c:pt>
                <c:pt idx="22">
                  <c:v>KY</c:v>
                </c:pt>
                <c:pt idx="23">
                  <c:v>KS</c:v>
                </c:pt>
                <c:pt idx="24">
                  <c:v>NC</c:v>
                </c:pt>
                <c:pt idx="25">
                  <c:v>DC</c:v>
                </c:pt>
                <c:pt idx="26">
                  <c:v>MA</c:v>
                </c:pt>
                <c:pt idx="27">
                  <c:v>SC</c:v>
                </c:pt>
                <c:pt idx="28">
                  <c:v>AZ</c:v>
                </c:pt>
                <c:pt idx="29">
                  <c:v>AR</c:v>
                </c:pt>
                <c:pt idx="30">
                  <c:v>CO</c:v>
                </c:pt>
                <c:pt idx="31">
                  <c:v>VT</c:v>
                </c:pt>
                <c:pt idx="32">
                  <c:v>OR</c:v>
                </c:pt>
                <c:pt idx="33">
                  <c:v>WV</c:v>
                </c:pt>
                <c:pt idx="34">
                  <c:v>IA</c:v>
                </c:pt>
                <c:pt idx="35">
                  <c:v>SD</c:v>
                </c:pt>
                <c:pt idx="36">
                  <c:v>OK</c:v>
                </c:pt>
                <c:pt idx="37">
                  <c:v>UT</c:v>
                </c:pt>
                <c:pt idx="38">
                  <c:v>MD</c:v>
                </c:pt>
                <c:pt idx="39">
                  <c:v>MS</c:v>
                </c:pt>
                <c:pt idx="40">
                  <c:v>NM</c:v>
                </c:pt>
                <c:pt idx="41">
                  <c:v>NE</c:v>
                </c:pt>
                <c:pt idx="42">
                  <c:v>VA</c:v>
                </c:pt>
                <c:pt idx="43">
                  <c:v>ID</c:v>
                </c:pt>
                <c:pt idx="44">
                  <c:v>NV</c:v>
                </c:pt>
                <c:pt idx="45">
                  <c:v>DE</c:v>
                </c:pt>
                <c:pt idx="46">
                  <c:v>ND</c:v>
                </c:pt>
                <c:pt idx="47">
                  <c:v>WY</c:v>
                </c:pt>
                <c:pt idx="48">
                  <c:v>MT</c:v>
                </c:pt>
                <c:pt idx="49">
                  <c:v>AK</c:v>
                </c:pt>
              </c:strCache>
            </c:strRef>
          </c:cat>
          <c:val>
            <c:numRef>
              <c:f>Sheet1!$B$2:$B$51</c:f>
              <c:numCache>
                <c:formatCode>General</c:formatCode>
                <c:ptCount val="50"/>
                <c:pt idx="0">
                  <c:v>0.38</c:v>
                </c:pt>
                <c:pt idx="1">
                  <c:v>0.42</c:v>
                </c:pt>
                <c:pt idx="2">
                  <c:v>0.52</c:v>
                </c:pt>
                <c:pt idx="3">
                  <c:v>0.56</c:v>
                </c:pt>
                <c:pt idx="4">
                  <c:v>0.56</c:v>
                </c:pt>
                <c:pt idx="5">
                  <c:v>0.58</c:v>
                </c:pt>
                <c:pt idx="6">
                  <c:v>0.6</c:v>
                </c:pt>
                <c:pt idx="7">
                  <c:v>0.61</c:v>
                </c:pt>
                <c:pt idx="8">
                  <c:v>0.62</c:v>
                </c:pt>
                <c:pt idx="9">
                  <c:v>0.62</c:v>
                </c:pt>
                <c:pt idx="10">
                  <c:v>0.63</c:v>
                </c:pt>
                <c:pt idx="11">
                  <c:v>0.64</c:v>
                </c:pt>
                <c:pt idx="12">
                  <c:v>0.65</c:v>
                </c:pt>
                <c:pt idx="13">
                  <c:v>0.65</c:v>
                </c:pt>
                <c:pt idx="14">
                  <c:v>0.69</c:v>
                </c:pt>
                <c:pt idx="15">
                  <c:v>0.7</c:v>
                </c:pt>
                <c:pt idx="16">
                  <c:v>0.71</c:v>
                </c:pt>
                <c:pt idx="17">
                  <c:v>0.75</c:v>
                </c:pt>
                <c:pt idx="18">
                  <c:v>0.75</c:v>
                </c:pt>
                <c:pt idx="19">
                  <c:v>0.76</c:v>
                </c:pt>
                <c:pt idx="20">
                  <c:v>0.77</c:v>
                </c:pt>
                <c:pt idx="21">
                  <c:v>0.77</c:v>
                </c:pt>
                <c:pt idx="22">
                  <c:v>0.77</c:v>
                </c:pt>
                <c:pt idx="23">
                  <c:v>0.78</c:v>
                </c:pt>
                <c:pt idx="24">
                  <c:v>0.78</c:v>
                </c:pt>
                <c:pt idx="25">
                  <c:v>0.79</c:v>
                </c:pt>
                <c:pt idx="26">
                  <c:v>0.79</c:v>
                </c:pt>
                <c:pt idx="27">
                  <c:v>0.79</c:v>
                </c:pt>
                <c:pt idx="28">
                  <c:v>0.8</c:v>
                </c:pt>
                <c:pt idx="29">
                  <c:v>0.8</c:v>
                </c:pt>
                <c:pt idx="30">
                  <c:v>0.8</c:v>
                </c:pt>
                <c:pt idx="31">
                  <c:v>0.8</c:v>
                </c:pt>
                <c:pt idx="32">
                  <c:v>0.81</c:v>
                </c:pt>
                <c:pt idx="33">
                  <c:v>0.81</c:v>
                </c:pt>
                <c:pt idx="34">
                  <c:v>0.82</c:v>
                </c:pt>
                <c:pt idx="35">
                  <c:v>0.84</c:v>
                </c:pt>
                <c:pt idx="36">
                  <c:v>0.86</c:v>
                </c:pt>
                <c:pt idx="37">
                  <c:v>0.86</c:v>
                </c:pt>
                <c:pt idx="38">
                  <c:v>0.88</c:v>
                </c:pt>
                <c:pt idx="39">
                  <c:v>0.89</c:v>
                </c:pt>
                <c:pt idx="40">
                  <c:v>0.89</c:v>
                </c:pt>
                <c:pt idx="41">
                  <c:v>0.92</c:v>
                </c:pt>
                <c:pt idx="42">
                  <c:v>0.92</c:v>
                </c:pt>
                <c:pt idx="43">
                  <c:v>0.95</c:v>
                </c:pt>
                <c:pt idx="44">
                  <c:v>0.95</c:v>
                </c:pt>
                <c:pt idx="45">
                  <c:v>0.96</c:v>
                </c:pt>
                <c:pt idx="46">
                  <c:v>0.98</c:v>
                </c:pt>
                <c:pt idx="47">
                  <c:v>0.98</c:v>
                </c:pt>
                <c:pt idx="48">
                  <c:v>1.09</c:v>
                </c:pt>
                <c:pt idx="49">
                  <c:v>1.26</c:v>
                </c:pt>
              </c:numCache>
            </c:numRef>
          </c:val>
          <c:extLst xmlns:c16r2="http://schemas.microsoft.com/office/drawing/2015/06/chart">
            <c:ext xmlns:c16="http://schemas.microsoft.com/office/drawing/2014/chart" uri="{C3380CC4-5D6E-409C-BE32-E72D297353CC}">
              <c16:uniqueId val="{00000000-58E5-4323-A64F-66483A1EFF9B}"/>
            </c:ext>
          </c:extLst>
        </c:ser>
        <c:dLbls>
          <c:dLblPos val="outEnd"/>
          <c:showLegendKey val="0"/>
          <c:showVal val="1"/>
          <c:showCatName val="0"/>
          <c:showSerName val="0"/>
          <c:showPercent val="0"/>
          <c:showBubbleSize val="0"/>
        </c:dLbls>
        <c:gapWidth val="40"/>
        <c:axId val="2123334312"/>
        <c:axId val="2123337768"/>
      </c:barChart>
      <c:lineChart>
        <c:grouping val="standard"/>
        <c:varyColors val="0"/>
        <c:ser>
          <c:idx val="1"/>
          <c:order val="1"/>
          <c:tx>
            <c:strRef>
              <c:f>Sheet1!$C$1</c:f>
              <c:strCache>
                <c:ptCount val="1"/>
                <c:pt idx="0">
                  <c:v>Column3</c:v>
                </c:pt>
              </c:strCache>
            </c:strRef>
          </c:tx>
          <c:spPr>
            <a:ln w="19050" cap="rnd">
              <a:solidFill>
                <a:schemeClr val="bg2"/>
              </a:solidFill>
              <a:prstDash val="sysDash"/>
              <a:round/>
            </a:ln>
            <a:effectLst/>
          </c:spPr>
          <c:marker>
            <c:symbol val="none"/>
          </c:marker>
          <c:cat>
            <c:strRef>
              <c:f>Sheet1!$A$2:$A$51</c:f>
              <c:strCache>
                <c:ptCount val="50"/>
                <c:pt idx="0">
                  <c:v>RI</c:v>
                </c:pt>
                <c:pt idx="1">
                  <c:v>NJ</c:v>
                </c:pt>
                <c:pt idx="2">
                  <c:v>CA</c:v>
                </c:pt>
                <c:pt idx="3">
                  <c:v>FL</c:v>
                </c:pt>
                <c:pt idx="4">
                  <c:v>NY</c:v>
                </c:pt>
                <c:pt idx="5">
                  <c:v>NH</c:v>
                </c:pt>
                <c:pt idx="6">
                  <c:v>MO</c:v>
                </c:pt>
                <c:pt idx="7">
                  <c:v>IL</c:v>
                </c:pt>
                <c:pt idx="8">
                  <c:v>HI</c:v>
                </c:pt>
                <c:pt idx="9">
                  <c:v>WI</c:v>
                </c:pt>
                <c:pt idx="10">
                  <c:v>OH</c:v>
                </c:pt>
                <c:pt idx="11">
                  <c:v>ME</c:v>
                </c:pt>
                <c:pt idx="12">
                  <c:v>MI</c:v>
                </c:pt>
                <c:pt idx="13">
                  <c:v>TX</c:v>
                </c:pt>
                <c:pt idx="14">
                  <c:v>PA</c:v>
                </c:pt>
                <c:pt idx="15">
                  <c:v>LA</c:v>
                </c:pt>
                <c:pt idx="16">
                  <c:v>WA</c:v>
                </c:pt>
                <c:pt idx="17">
                  <c:v>AL</c:v>
                </c:pt>
                <c:pt idx="18">
                  <c:v>MN</c:v>
                </c:pt>
                <c:pt idx="19">
                  <c:v>CT</c:v>
                </c:pt>
                <c:pt idx="20">
                  <c:v>GA</c:v>
                </c:pt>
                <c:pt idx="21">
                  <c:v>IN</c:v>
                </c:pt>
                <c:pt idx="22">
                  <c:v>KY</c:v>
                </c:pt>
                <c:pt idx="23">
                  <c:v>KS</c:v>
                </c:pt>
                <c:pt idx="24">
                  <c:v>NC</c:v>
                </c:pt>
                <c:pt idx="25">
                  <c:v>DC</c:v>
                </c:pt>
                <c:pt idx="26">
                  <c:v>MA</c:v>
                </c:pt>
                <c:pt idx="27">
                  <c:v>SC</c:v>
                </c:pt>
                <c:pt idx="28">
                  <c:v>AZ</c:v>
                </c:pt>
                <c:pt idx="29">
                  <c:v>AR</c:v>
                </c:pt>
                <c:pt idx="30">
                  <c:v>CO</c:v>
                </c:pt>
                <c:pt idx="31">
                  <c:v>VT</c:v>
                </c:pt>
                <c:pt idx="32">
                  <c:v>OR</c:v>
                </c:pt>
                <c:pt idx="33">
                  <c:v>WV</c:v>
                </c:pt>
                <c:pt idx="34">
                  <c:v>IA</c:v>
                </c:pt>
                <c:pt idx="35">
                  <c:v>SD</c:v>
                </c:pt>
                <c:pt idx="36">
                  <c:v>OK</c:v>
                </c:pt>
                <c:pt idx="37">
                  <c:v>UT</c:v>
                </c:pt>
                <c:pt idx="38">
                  <c:v>MD</c:v>
                </c:pt>
                <c:pt idx="39">
                  <c:v>MS</c:v>
                </c:pt>
                <c:pt idx="40">
                  <c:v>NM</c:v>
                </c:pt>
                <c:pt idx="41">
                  <c:v>NE</c:v>
                </c:pt>
                <c:pt idx="42">
                  <c:v>VA</c:v>
                </c:pt>
                <c:pt idx="43">
                  <c:v>ID</c:v>
                </c:pt>
                <c:pt idx="44">
                  <c:v>NV</c:v>
                </c:pt>
                <c:pt idx="45">
                  <c:v>DE</c:v>
                </c:pt>
                <c:pt idx="46">
                  <c:v>ND</c:v>
                </c:pt>
                <c:pt idx="47">
                  <c:v>WY</c:v>
                </c:pt>
                <c:pt idx="48">
                  <c:v>MT</c:v>
                </c:pt>
                <c:pt idx="49">
                  <c:v>AK</c:v>
                </c:pt>
              </c:strCache>
            </c:strRef>
          </c:cat>
          <c:val>
            <c:numRef>
              <c:f>Sheet1!$C$2:$C$51</c:f>
              <c:numCache>
                <c:formatCode>0.00</c:formatCode>
                <c:ptCount val="5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numCache>
            </c:numRef>
          </c:val>
          <c:smooth val="0"/>
          <c:extLst xmlns:c16r2="http://schemas.microsoft.com/office/drawing/2015/06/chart">
            <c:ext xmlns:c16="http://schemas.microsoft.com/office/drawing/2014/chart" uri="{C3380CC4-5D6E-409C-BE32-E72D297353CC}">
              <c16:uniqueId val="{00000000-40AC-48D1-A633-F32577D58BB7}"/>
            </c:ext>
          </c:extLst>
        </c:ser>
        <c:dLbls>
          <c:showLegendKey val="0"/>
          <c:showVal val="0"/>
          <c:showCatName val="0"/>
          <c:showSerName val="0"/>
          <c:showPercent val="0"/>
          <c:showBubbleSize val="0"/>
        </c:dLbls>
        <c:marker val="1"/>
        <c:smooth val="0"/>
        <c:axId val="2123334312"/>
        <c:axId val="2123337768"/>
      </c:lineChart>
      <c:catAx>
        <c:axId val="2123334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700"/>
            </a:pPr>
            <a:endParaRPr lang="en-US"/>
          </a:p>
        </c:txPr>
        <c:crossAx val="2123337768"/>
        <c:crosses val="autoZero"/>
        <c:auto val="1"/>
        <c:lblAlgn val="ctr"/>
        <c:lblOffset val="100"/>
        <c:noMultiLvlLbl val="0"/>
      </c:catAx>
      <c:valAx>
        <c:axId val="2123337768"/>
        <c:scaling>
          <c:orientation val="minMax"/>
          <c:max val="1.4"/>
          <c:min val="0.0"/>
        </c:scaling>
        <c:delete val="0"/>
        <c:axPos val="l"/>
        <c:majorGridlines>
          <c:spPr>
            <a:ln w="6350" cap="flat" cmpd="sng" algn="ctr">
              <a:solidFill>
                <a:schemeClr val="bg1">
                  <a:lumMod val="85000"/>
                </a:schemeClr>
              </a:solidFill>
              <a:round/>
            </a:ln>
            <a:effectLst/>
          </c:spPr>
        </c:majorGridlines>
        <c:numFmt formatCode="#,##0.0" sourceLinked="0"/>
        <c:majorTickMark val="none"/>
        <c:minorTickMark val="none"/>
        <c:tickLblPos val="nextTo"/>
        <c:spPr>
          <a:noFill/>
          <a:ln>
            <a:solidFill>
              <a:schemeClr val="bg1">
                <a:lumMod val="75000"/>
              </a:schemeClr>
            </a:solidFill>
          </a:ln>
          <a:effectLst/>
        </c:spPr>
        <c:txPr>
          <a:bodyPr rot="-60000000" vert="horz"/>
          <a:lstStyle/>
          <a:p>
            <a:pPr>
              <a:defRPr/>
            </a:pPr>
            <a:endParaRPr lang="en-US"/>
          </a:p>
        </c:txPr>
        <c:crossAx val="2123334312"/>
        <c:crosses val="autoZero"/>
        <c:crossBetween val="between"/>
        <c:majorUnit val="0.2"/>
      </c:valAx>
      <c:spPr>
        <a:noFill/>
        <a:ln w="25400">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600" b="1" dirty="0" smtClean="0">
                <a:solidFill>
                  <a:schemeClr val="tx1"/>
                </a:solidFill>
              </a:rPr>
              <a:t>Top 10 procedures</a:t>
            </a:r>
            <a:r>
              <a:rPr lang="en-US" sz="1600" b="1" baseline="0" dirty="0" smtClean="0">
                <a:solidFill>
                  <a:schemeClr val="tx1"/>
                </a:solidFill>
              </a:rPr>
              <a:t> by volume</a:t>
            </a:r>
          </a:p>
          <a:p>
            <a:pPr>
              <a:defRPr sz="1862" b="0" i="0" u="none" strike="noStrike" kern="1200" spc="0" baseline="0">
                <a:solidFill>
                  <a:schemeClr val="tx1">
                    <a:lumMod val="65000"/>
                    <a:lumOff val="35000"/>
                  </a:schemeClr>
                </a:solidFill>
                <a:latin typeface="+mn-lt"/>
                <a:ea typeface="+mn-ea"/>
                <a:cs typeface="+mn-cs"/>
              </a:defRPr>
            </a:pPr>
            <a:r>
              <a:rPr lang="en-US" sz="1400" b="0" i="1" baseline="0" dirty="0" smtClean="0">
                <a:solidFill>
                  <a:schemeClr val="tx1"/>
                </a:solidFill>
              </a:rPr>
              <a:t>selection of Connecticut  community providers </a:t>
            </a:r>
          </a:p>
          <a:p>
            <a:pPr>
              <a:defRPr sz="1862" b="0" i="0" u="none" strike="noStrike" kern="1200" spc="0" baseline="0">
                <a:solidFill>
                  <a:schemeClr val="tx1">
                    <a:lumMod val="65000"/>
                    <a:lumOff val="35000"/>
                  </a:schemeClr>
                </a:solidFill>
                <a:latin typeface="+mn-lt"/>
                <a:ea typeface="+mn-ea"/>
                <a:cs typeface="+mn-cs"/>
              </a:defRPr>
            </a:pPr>
            <a:r>
              <a:rPr lang="en-US" sz="1400" b="0" i="1" baseline="0" dirty="0" smtClean="0">
                <a:solidFill>
                  <a:schemeClr val="tx1"/>
                </a:solidFill>
              </a:rPr>
              <a:t>serving Medicaid patients</a:t>
            </a:r>
            <a:endParaRPr lang="en-US" b="0" i="1" dirty="0">
              <a:solidFill>
                <a:schemeClr val="tx1"/>
              </a:solidFill>
            </a:endParaRPr>
          </a:p>
        </c:rich>
      </c:tx>
      <c:layout>
        <c:manualLayout>
          <c:xMode val="edge"/>
          <c:yMode val="edge"/>
          <c:x val="0.145717860715082"/>
          <c:y val="0.037069062080806"/>
        </c:manualLayout>
      </c:layout>
      <c:overlay val="0"/>
      <c:spPr>
        <a:noFill/>
        <a:ln>
          <a:noFill/>
        </a:ln>
        <a:effectLst/>
      </c:spPr>
    </c:title>
    <c:autoTitleDeleted val="0"/>
    <c:plotArea>
      <c:layout>
        <c:manualLayout>
          <c:layoutTarget val="inner"/>
          <c:xMode val="edge"/>
          <c:yMode val="edge"/>
          <c:x val="0.438114204634901"/>
          <c:y val="0.227147139895176"/>
          <c:w val="0.299878340770223"/>
          <c:h val="0.668245752646231"/>
        </c:manualLayout>
      </c:layout>
      <c:barChart>
        <c:barDir val="bar"/>
        <c:grouping val="clustered"/>
        <c:varyColors val="0"/>
        <c:ser>
          <c:idx val="0"/>
          <c:order val="0"/>
          <c:tx>
            <c:strRef>
              <c:f>Sheet1!$B$1</c:f>
              <c:strCache>
                <c:ptCount val="1"/>
                <c:pt idx="0">
                  <c:v>Series 1</c:v>
                </c:pt>
              </c:strCache>
            </c:strRef>
          </c:tx>
          <c:spPr>
            <a:solidFill>
              <a:srgbClr val="FEC85F"/>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Targeted case management</c:v>
                </c:pt>
                <c:pt idx="1">
                  <c:v>Alcohol/drug services, intensive outpatient</c:v>
                </c:pt>
                <c:pt idx="2">
                  <c:v>Office/outpatient visit, level 3</c:v>
                </c:pt>
                <c:pt idx="3">
                  <c:v>Behavioral health day treatment, per hour</c:v>
                </c:pt>
                <c:pt idx="4">
                  <c:v>Group psychotherapy</c:v>
                </c:pt>
                <c:pt idx="5">
                  <c:v>Psychiatric diagnostic evaluation</c:v>
                </c:pt>
                <c:pt idx="6">
                  <c:v>Family psychotherapy, 60 min</c:v>
                </c:pt>
                <c:pt idx="7">
                  <c:v>Psychotherapy, 60 min</c:v>
                </c:pt>
                <c:pt idx="8">
                  <c:v>Therapeutic behavioral services, 15 min</c:v>
                </c:pt>
                <c:pt idx="9">
                  <c:v>Psychotherapy, 45 min</c:v>
                </c:pt>
              </c:strCache>
            </c:strRef>
          </c:cat>
          <c:val>
            <c:numRef>
              <c:f>Sheet1!$B$2:$B$11</c:f>
              <c:numCache>
                <c:formatCode>0.0%</c:formatCode>
                <c:ptCount val="10"/>
                <c:pt idx="0" formatCode="0.00%">
                  <c:v>0.02</c:v>
                </c:pt>
                <c:pt idx="1">
                  <c:v>0.03</c:v>
                </c:pt>
                <c:pt idx="2" formatCode="0.00%">
                  <c:v>0.04</c:v>
                </c:pt>
                <c:pt idx="3" formatCode="0.00%">
                  <c:v>0.05</c:v>
                </c:pt>
                <c:pt idx="4" formatCode="0.00%">
                  <c:v>0.05</c:v>
                </c:pt>
                <c:pt idx="5" formatCode="0.00%">
                  <c:v>0.08</c:v>
                </c:pt>
                <c:pt idx="6" formatCode="0.00%">
                  <c:v>0.08</c:v>
                </c:pt>
                <c:pt idx="7" formatCode="0.00%">
                  <c:v>0.09</c:v>
                </c:pt>
                <c:pt idx="8" formatCode="0.00%">
                  <c:v>0.1</c:v>
                </c:pt>
                <c:pt idx="9" formatCode="0.00%">
                  <c:v>0.21</c:v>
                </c:pt>
              </c:numCache>
            </c:numRef>
          </c:val>
          <c:extLst xmlns:c16r2="http://schemas.microsoft.com/office/drawing/2015/06/chart">
            <c:ext xmlns:c16="http://schemas.microsoft.com/office/drawing/2014/chart" uri="{C3380CC4-5D6E-409C-BE32-E72D297353CC}">
              <c16:uniqueId val="{00000000-BF82-42ED-8244-404249301EF7}"/>
            </c:ext>
          </c:extLst>
        </c:ser>
        <c:dLbls>
          <c:showLegendKey val="0"/>
          <c:showVal val="0"/>
          <c:showCatName val="0"/>
          <c:showSerName val="0"/>
          <c:showPercent val="0"/>
          <c:showBubbleSize val="0"/>
        </c:dLbls>
        <c:gapWidth val="50"/>
        <c:axId val="2124484216"/>
        <c:axId val="2124487736"/>
      </c:barChart>
      <c:catAx>
        <c:axId val="21244842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124487736"/>
        <c:crosses val="autoZero"/>
        <c:auto val="1"/>
        <c:lblAlgn val="ctr"/>
        <c:lblOffset val="100"/>
        <c:noMultiLvlLbl val="0"/>
      </c:catAx>
      <c:valAx>
        <c:axId val="2124487736"/>
        <c:scaling>
          <c:orientation val="minMax"/>
          <c:max val="0.22"/>
          <c:min val="0.0"/>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4484216"/>
        <c:crosses val="autoZero"/>
        <c:crossBetween val="between"/>
        <c:majorUnit val="0.1"/>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sz="1400"/>
            </a:pPr>
            <a:r>
              <a:rPr lang="en-US" sz="1400" dirty="0" smtClean="0"/>
              <a:t>Hospitalizations</a:t>
            </a:r>
          </a:p>
          <a:p>
            <a:pPr>
              <a:defRPr sz="1400"/>
            </a:pPr>
            <a:r>
              <a:rPr lang="en-US" sz="1400" b="0" dirty="0" smtClean="0"/>
              <a:t>Kansas - adults</a:t>
            </a:r>
            <a:endParaRPr lang="en-US" sz="1400" dirty="0"/>
          </a:p>
        </c:rich>
      </c:tx>
      <c:layout>
        <c:manualLayout>
          <c:xMode val="edge"/>
          <c:yMode val="edge"/>
          <c:x val="0.253673565286019"/>
          <c:y val="0.116082390113802"/>
        </c:manualLayout>
      </c:layout>
      <c:overlay val="0"/>
      <c:spPr>
        <a:noFill/>
        <a:ln>
          <a:noFill/>
        </a:ln>
        <a:effectLst/>
      </c:spPr>
    </c:title>
    <c:autoTitleDeleted val="0"/>
    <c:plotArea>
      <c:layout>
        <c:manualLayout>
          <c:layoutTarget val="inner"/>
          <c:xMode val="edge"/>
          <c:yMode val="edge"/>
          <c:x val="0.101694828242962"/>
          <c:y val="0.243933937430004"/>
          <c:w val="0.824414616708575"/>
          <c:h val="0.46649173327894"/>
        </c:manualLayout>
      </c:layout>
      <c:barChart>
        <c:barDir val="col"/>
        <c:grouping val="clustered"/>
        <c:varyColors val="0"/>
        <c:ser>
          <c:idx val="0"/>
          <c:order val="0"/>
          <c:tx>
            <c:strRef>
              <c:f>Sheet1!$C$1</c:f>
              <c:strCache>
                <c:ptCount val="1"/>
                <c:pt idx="0">
                  <c:v>Schizophrenia</c:v>
                </c:pt>
              </c:strCache>
            </c:strRef>
          </c:tx>
          <c:spPr>
            <a:solidFill>
              <a:srgbClr val="DD9320">
                <a:lumMod val="60000"/>
                <a:lumOff val="40000"/>
              </a:srgbClr>
            </a:solidFill>
            <a:ln>
              <a:noFill/>
            </a:ln>
            <a:effectLst/>
          </c:spPr>
          <c:invertIfNegative val="0"/>
          <c:dPt>
            <c:idx val="0"/>
            <c:invertIfNegative val="0"/>
            <c:bubble3D val="0"/>
            <c:spPr>
              <a:solidFill>
                <a:srgbClr val="DD9320">
                  <a:lumMod val="60000"/>
                  <a:lumOff val="40000"/>
                </a:srgbClr>
              </a:solidFill>
              <a:ln>
                <a:noFill/>
              </a:ln>
              <a:effectLst/>
            </c:spPr>
            <c:extLst xmlns:c16r2="http://schemas.microsoft.com/office/drawing/2015/06/chart">
              <c:ext xmlns:c16="http://schemas.microsoft.com/office/drawing/2014/chart" uri="{C3380CC4-5D6E-409C-BE32-E72D297353CC}">
                <c16:uniqueId val="{0000000B-58E5-4323-A64F-66483A1EFF9B}"/>
              </c:ext>
            </c:extLst>
          </c:dPt>
          <c:dPt>
            <c:idx val="1"/>
            <c:invertIfNegative val="0"/>
            <c:bubble3D val="0"/>
            <c:extLst xmlns:c16r2="http://schemas.microsoft.com/office/drawing/2015/06/chart">
              <c:ext xmlns:c16="http://schemas.microsoft.com/office/drawing/2014/chart" uri="{C3380CC4-5D6E-409C-BE32-E72D297353CC}">
                <c16:uniqueId val="{0000000A-58E5-4323-A64F-66483A1EFF9B}"/>
              </c:ext>
            </c:extLst>
          </c:dPt>
          <c:dPt>
            <c:idx val="2"/>
            <c:invertIfNegative val="0"/>
            <c:bubble3D val="0"/>
            <c:extLst xmlns:c16r2="http://schemas.microsoft.com/office/drawing/2015/06/chart">
              <c:ext xmlns:c16="http://schemas.microsoft.com/office/drawing/2014/chart" uri="{C3380CC4-5D6E-409C-BE32-E72D297353CC}">
                <c16:uniqueId val="{00000009-58E5-4323-A64F-66483A1EFF9B}"/>
              </c:ext>
            </c:extLst>
          </c:dPt>
          <c:dPt>
            <c:idx val="3"/>
            <c:invertIfNegative val="0"/>
            <c:bubble3D val="0"/>
            <c:extLst xmlns:c16r2="http://schemas.microsoft.com/office/drawing/2015/06/chart">
              <c:ext xmlns:c16="http://schemas.microsoft.com/office/drawing/2014/chart" uri="{C3380CC4-5D6E-409C-BE32-E72D297353CC}">
                <c16:uniqueId val="{00000008-58E5-4323-A64F-66483A1EFF9B}"/>
              </c:ext>
            </c:extLst>
          </c:dPt>
          <c:dPt>
            <c:idx val="4"/>
            <c:invertIfNegative val="0"/>
            <c:bubble3D val="0"/>
            <c:extLst xmlns:c16r2="http://schemas.microsoft.com/office/drawing/2015/06/chart">
              <c:ext xmlns:c16="http://schemas.microsoft.com/office/drawing/2014/chart" uri="{C3380CC4-5D6E-409C-BE32-E72D297353CC}">
                <c16:uniqueId val="{00000000-ACF7-4AA2-B133-299177947371}"/>
              </c:ext>
            </c:extLst>
          </c:dPt>
          <c:dPt>
            <c:idx val="5"/>
            <c:invertIfNegative val="0"/>
            <c:bubble3D val="0"/>
            <c:extLst xmlns:c16r2="http://schemas.microsoft.com/office/drawing/2015/06/chart">
              <c:ext xmlns:c16="http://schemas.microsoft.com/office/drawing/2014/chart" uri="{C3380CC4-5D6E-409C-BE32-E72D297353CC}">
                <c16:uniqueId val="{00000007-58E5-4323-A64F-66483A1EFF9B}"/>
              </c:ext>
            </c:extLst>
          </c:dPt>
          <c:dPt>
            <c:idx val="6"/>
            <c:invertIfNegative val="0"/>
            <c:bubble3D val="0"/>
            <c:extLst xmlns:c16r2="http://schemas.microsoft.com/office/drawing/2015/06/chart">
              <c:ext xmlns:c16="http://schemas.microsoft.com/office/drawing/2014/chart" uri="{C3380CC4-5D6E-409C-BE32-E72D297353CC}">
                <c16:uniqueId val="{00000006-58E5-4323-A64F-66483A1EFF9B}"/>
              </c:ext>
            </c:extLst>
          </c:dPt>
          <c:dPt>
            <c:idx val="7"/>
            <c:invertIfNegative val="0"/>
            <c:bubble3D val="0"/>
            <c:extLst xmlns:c16r2="http://schemas.microsoft.com/office/drawing/2015/06/chart">
              <c:ext xmlns:c16="http://schemas.microsoft.com/office/drawing/2014/chart" uri="{C3380CC4-5D6E-409C-BE32-E72D297353CC}">
                <c16:uniqueId val="{00000005-58E5-4323-A64F-66483A1EFF9B}"/>
              </c:ext>
            </c:extLst>
          </c:dPt>
          <c:dPt>
            <c:idx val="9"/>
            <c:invertIfNegative val="0"/>
            <c:bubble3D val="0"/>
            <c:extLst xmlns:c16r2="http://schemas.microsoft.com/office/drawing/2015/06/chart">
              <c:ext xmlns:c16="http://schemas.microsoft.com/office/drawing/2014/chart" uri="{C3380CC4-5D6E-409C-BE32-E72D297353CC}">
                <c16:uniqueId val="{00000004-58E5-4323-A64F-66483A1EFF9B}"/>
              </c:ext>
            </c:extLst>
          </c:dPt>
          <c:dLbls>
            <c:numFmt formatCode="#,##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_(* #,##0_);_(* \(#,##0\);_(* "-"??_);_(@_)</c:formatCode>
                <c:ptCount val="1"/>
                <c:pt idx="0">
                  <c:v>1313.0</c:v>
                </c:pt>
              </c:numCache>
            </c:numRef>
          </c:val>
          <c:extLst xmlns:c16r2="http://schemas.microsoft.com/office/drawing/2015/06/chart">
            <c:ext xmlns:c16="http://schemas.microsoft.com/office/drawing/2014/chart" uri="{C3380CC4-5D6E-409C-BE32-E72D297353CC}">
              <c16:uniqueId val="{00000000-58E5-4323-A64F-66483A1EFF9B}"/>
            </c:ext>
          </c:extLst>
        </c:ser>
        <c:ser>
          <c:idx val="1"/>
          <c:order val="1"/>
          <c:tx>
            <c:strRef>
              <c:f>Sheet1!$D$1</c:f>
              <c:strCache>
                <c:ptCount val="1"/>
                <c:pt idx="0">
                  <c:v>Bipolar Disorder</c:v>
                </c:pt>
              </c:strCache>
            </c:strRef>
          </c:tx>
          <c:spPr>
            <a:solidFill>
              <a:srgbClr val="DD3231"/>
            </a:solidFill>
            <a:ln>
              <a:noFill/>
            </a:ln>
            <a:effectLst/>
          </c:spPr>
          <c:invertIfNegative val="0"/>
          <c:dLbls>
            <c:numFmt formatCode="#,##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_(* #,##0_);_(* \(#,##0\);_(* "-"??_);_(@_)</c:formatCode>
                <c:ptCount val="1"/>
                <c:pt idx="0">
                  <c:v>3418.0</c:v>
                </c:pt>
              </c:numCache>
            </c:numRef>
          </c:val>
          <c:extLst xmlns:c16r2="http://schemas.microsoft.com/office/drawing/2015/06/chart">
            <c:ext xmlns:c16="http://schemas.microsoft.com/office/drawing/2014/chart" uri="{C3380CC4-5D6E-409C-BE32-E72D297353CC}">
              <c16:uniqueId val="{00000000-9DBB-455E-88F3-C296AAB4112B}"/>
            </c:ext>
          </c:extLst>
        </c:ser>
        <c:ser>
          <c:idx val="2"/>
          <c:order val="2"/>
          <c:tx>
            <c:strRef>
              <c:f>Sheet1!$E$1</c:f>
              <c:strCache>
                <c:ptCount val="1"/>
                <c:pt idx="0">
                  <c:v>Major Depressive Disorder</c:v>
                </c:pt>
              </c:strCache>
            </c:strRef>
          </c:tx>
          <c:spPr>
            <a:solidFill>
              <a:srgbClr val="5B693B"/>
            </a:solidFill>
            <a:ln>
              <a:noFill/>
            </a:ln>
            <a:effectLst/>
          </c:spPr>
          <c:invertIfNegative val="0"/>
          <c:dPt>
            <c:idx val="0"/>
            <c:invertIfNegative val="0"/>
            <c:bubble3D val="0"/>
            <c:spPr>
              <a:solidFill>
                <a:srgbClr val="5B693B">
                  <a:lumMod val="50000"/>
                </a:srgbClr>
              </a:solidFill>
              <a:ln>
                <a:noFill/>
              </a:ln>
              <a:effectLst/>
            </c:spPr>
            <c:extLst xmlns:c16r2="http://schemas.microsoft.com/office/drawing/2015/06/chart">
              <c:ext xmlns:c16="http://schemas.microsoft.com/office/drawing/2014/chart" uri="{C3380CC4-5D6E-409C-BE32-E72D297353CC}">
                <c16:uniqueId val="{0000000A-0249-41E0-9E71-067D191E3D17}"/>
              </c:ext>
            </c:extLst>
          </c:dPt>
          <c:dLbls>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_(* #,##0_);_(* \(#,##0\);_(* "-"??_);_(@_)</c:formatCode>
                <c:ptCount val="1"/>
                <c:pt idx="0">
                  <c:v>3964.0</c:v>
                </c:pt>
              </c:numCache>
            </c:numRef>
          </c:val>
          <c:extLst xmlns:c16r2="http://schemas.microsoft.com/office/drawing/2015/06/chart">
            <c:ext xmlns:c16="http://schemas.microsoft.com/office/drawing/2014/chart" uri="{C3380CC4-5D6E-409C-BE32-E72D297353CC}">
              <c16:uniqueId val="{00000001-9DBB-455E-88F3-C296AAB4112B}"/>
            </c:ext>
          </c:extLst>
        </c:ser>
        <c:dLbls>
          <c:dLblPos val="outEnd"/>
          <c:showLegendKey val="0"/>
          <c:showVal val="1"/>
          <c:showCatName val="0"/>
          <c:showSerName val="0"/>
          <c:showPercent val="0"/>
          <c:showBubbleSize val="0"/>
        </c:dLbls>
        <c:gapWidth val="50"/>
        <c:overlap val="-15"/>
        <c:axId val="2124421768"/>
        <c:axId val="2125040712"/>
      </c:barChart>
      <c:catAx>
        <c:axId val="21244217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125040712"/>
        <c:crosses val="autoZero"/>
        <c:auto val="1"/>
        <c:lblAlgn val="ctr"/>
        <c:lblOffset val="100"/>
        <c:noMultiLvlLbl val="0"/>
      </c:catAx>
      <c:valAx>
        <c:axId val="2125040712"/>
        <c:scaling>
          <c:orientation val="minMax"/>
          <c:max val="5000.0"/>
          <c:min val="0.0"/>
        </c:scaling>
        <c:delete val="1"/>
        <c:axPos val="l"/>
        <c:numFmt formatCode="#,##0" sourceLinked="0"/>
        <c:majorTickMark val="out"/>
        <c:minorTickMark val="none"/>
        <c:tickLblPos val="nextTo"/>
        <c:crossAx val="2124421768"/>
        <c:crosses val="autoZero"/>
        <c:crossBetween val="between"/>
        <c:majorUnit val="1000.0"/>
      </c:valAx>
      <c:spPr>
        <a:noFill/>
        <a:ln>
          <a:noFill/>
        </a:ln>
        <a:effectLst/>
      </c:spPr>
    </c:plotArea>
    <c:legend>
      <c:legendPos val="b"/>
      <c:layout>
        <c:manualLayout>
          <c:xMode val="edge"/>
          <c:yMode val="edge"/>
          <c:x val="0.157280444260545"/>
          <c:y val="0.803853954594611"/>
          <c:w val="0.720210795139719"/>
          <c:h val="0.171707647486694"/>
        </c:manualLayout>
      </c:layout>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n-US" sz="1400" dirty="0"/>
              <a:t>Hospitalization rate </a:t>
            </a:r>
          </a:p>
          <a:p>
            <a:pPr>
              <a:defRPr sz="1400"/>
            </a:pPr>
            <a:r>
              <a:rPr lang="en-US" sz="1400" b="0" dirty="0"/>
              <a:t>per 100 </a:t>
            </a:r>
            <a:r>
              <a:rPr lang="en-US" sz="1400" b="0" dirty="0" smtClean="0"/>
              <a:t>patients - adults</a:t>
            </a:r>
            <a:endParaRPr lang="en-US" sz="1400" b="0" dirty="0"/>
          </a:p>
        </c:rich>
      </c:tx>
      <c:layout>
        <c:manualLayout>
          <c:xMode val="edge"/>
          <c:yMode val="edge"/>
          <c:x val="0.205986264365279"/>
          <c:y val="0.106917990894291"/>
        </c:manualLayout>
      </c:layout>
      <c:overlay val="0"/>
      <c:spPr>
        <a:noFill/>
        <a:ln>
          <a:noFill/>
        </a:ln>
        <a:effectLst/>
      </c:spPr>
    </c:title>
    <c:autoTitleDeleted val="0"/>
    <c:plotArea>
      <c:layout>
        <c:manualLayout>
          <c:layoutTarget val="inner"/>
          <c:xMode val="edge"/>
          <c:yMode val="edge"/>
          <c:x val="0.0799623120522375"/>
          <c:y val="0.213385940031635"/>
          <c:w val="0.846147132899299"/>
          <c:h val="0.493984930937472"/>
        </c:manualLayout>
      </c:layout>
      <c:barChart>
        <c:barDir val="col"/>
        <c:grouping val="clustered"/>
        <c:varyColors val="0"/>
        <c:ser>
          <c:idx val="0"/>
          <c:order val="0"/>
          <c:tx>
            <c:strRef>
              <c:f>Sheet1!$B$1</c:f>
              <c:strCache>
                <c:ptCount val="1"/>
                <c:pt idx="0">
                  <c:v>Schizophrenia</c:v>
                </c:pt>
              </c:strCache>
            </c:strRef>
          </c:tx>
          <c:spPr>
            <a:solidFill>
              <a:schemeClr val="accent5">
                <a:lumMod val="60000"/>
                <a:lumOff val="40000"/>
              </a:schemeClr>
            </a:solid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1-85A0-41BD-BD7A-0F0DA3051A58}"/>
              </c:ext>
            </c:extLst>
          </c:dPt>
          <c:dPt>
            <c:idx val="1"/>
            <c:invertIfNegative val="0"/>
            <c:bubble3D val="0"/>
            <c:extLst xmlns:c16r2="http://schemas.microsoft.com/office/drawing/2015/06/chart">
              <c:ext xmlns:c16="http://schemas.microsoft.com/office/drawing/2014/chart" uri="{C3380CC4-5D6E-409C-BE32-E72D297353CC}">
                <c16:uniqueId val="{00000003-85A0-41BD-BD7A-0F0DA3051A58}"/>
              </c:ext>
            </c:extLst>
          </c:dPt>
          <c:dPt>
            <c:idx val="2"/>
            <c:invertIfNegative val="0"/>
            <c:bubble3D val="0"/>
            <c:extLst xmlns:c16r2="http://schemas.microsoft.com/office/drawing/2015/06/chart">
              <c:ext xmlns:c16="http://schemas.microsoft.com/office/drawing/2014/chart" uri="{C3380CC4-5D6E-409C-BE32-E72D297353CC}">
                <c16:uniqueId val="{00000005-85A0-41BD-BD7A-0F0DA3051A58}"/>
              </c:ext>
            </c:extLst>
          </c:dPt>
          <c:dPt>
            <c:idx val="3"/>
            <c:invertIfNegative val="0"/>
            <c:bubble3D val="0"/>
            <c:extLst xmlns:c16r2="http://schemas.microsoft.com/office/drawing/2015/06/chart">
              <c:ext xmlns:c16="http://schemas.microsoft.com/office/drawing/2014/chart" uri="{C3380CC4-5D6E-409C-BE32-E72D297353CC}">
                <c16:uniqueId val="{00000007-85A0-41BD-BD7A-0F0DA3051A58}"/>
              </c:ext>
            </c:extLst>
          </c:dPt>
          <c:dPt>
            <c:idx val="4"/>
            <c:invertIfNegative val="0"/>
            <c:bubble3D val="0"/>
            <c:extLst xmlns:c16r2="http://schemas.microsoft.com/office/drawing/2015/06/chart">
              <c:ext xmlns:c16="http://schemas.microsoft.com/office/drawing/2014/chart" uri="{C3380CC4-5D6E-409C-BE32-E72D297353CC}">
                <c16:uniqueId val="{00000009-85A0-41BD-BD7A-0F0DA3051A58}"/>
              </c:ext>
            </c:extLst>
          </c:dPt>
          <c:dPt>
            <c:idx val="5"/>
            <c:invertIfNegative val="0"/>
            <c:bubble3D val="0"/>
            <c:extLst xmlns:c16r2="http://schemas.microsoft.com/office/drawing/2015/06/chart">
              <c:ext xmlns:c16="http://schemas.microsoft.com/office/drawing/2014/chart" uri="{C3380CC4-5D6E-409C-BE32-E72D297353CC}">
                <c16:uniqueId val="{0000000B-85A0-41BD-BD7A-0F0DA3051A58}"/>
              </c:ext>
            </c:extLst>
          </c:dPt>
          <c:dPt>
            <c:idx val="6"/>
            <c:invertIfNegative val="0"/>
            <c:bubble3D val="0"/>
            <c:extLst xmlns:c16r2="http://schemas.microsoft.com/office/drawing/2015/06/chart">
              <c:ext xmlns:c16="http://schemas.microsoft.com/office/drawing/2014/chart" uri="{C3380CC4-5D6E-409C-BE32-E72D297353CC}">
                <c16:uniqueId val="{0000000D-85A0-41BD-BD7A-0F0DA3051A58}"/>
              </c:ext>
            </c:extLst>
          </c:dPt>
          <c:dPt>
            <c:idx val="7"/>
            <c:invertIfNegative val="0"/>
            <c:bubble3D val="0"/>
            <c:extLst xmlns:c16r2="http://schemas.microsoft.com/office/drawing/2015/06/chart">
              <c:ext xmlns:c16="http://schemas.microsoft.com/office/drawing/2014/chart" uri="{C3380CC4-5D6E-409C-BE32-E72D297353CC}">
                <c16:uniqueId val="{0000000F-85A0-41BD-BD7A-0F0DA3051A58}"/>
              </c:ext>
            </c:extLst>
          </c:dPt>
          <c:dPt>
            <c:idx val="9"/>
            <c:invertIfNegative val="0"/>
            <c:bubble3D val="0"/>
            <c:extLst xmlns:c16r2="http://schemas.microsoft.com/office/drawing/2015/06/chart">
              <c:ext xmlns:c16="http://schemas.microsoft.com/office/drawing/2014/chart" uri="{C3380CC4-5D6E-409C-BE32-E72D297353CC}">
                <c16:uniqueId val="{00000011-85A0-41BD-BD7A-0F0DA3051A58}"/>
              </c:ext>
            </c:extLst>
          </c:dPt>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Kansas</c:v>
                </c:pt>
                <c:pt idx="1">
                  <c:v>U.S.</c:v>
                </c:pt>
              </c:strCache>
            </c:strRef>
          </c:cat>
          <c:val>
            <c:numRef>
              <c:f>Sheet1!$B$2:$B$3</c:f>
              <c:numCache>
                <c:formatCode>0.0</c:formatCode>
                <c:ptCount val="2"/>
                <c:pt idx="0">
                  <c:v>20.0</c:v>
                </c:pt>
                <c:pt idx="1">
                  <c:v>40.4</c:v>
                </c:pt>
              </c:numCache>
            </c:numRef>
          </c:val>
          <c:extLst xmlns:c16r2="http://schemas.microsoft.com/office/drawing/2015/06/chart">
            <c:ext xmlns:c16="http://schemas.microsoft.com/office/drawing/2014/chart" uri="{C3380CC4-5D6E-409C-BE32-E72D297353CC}">
              <c16:uniqueId val="{00000012-85A0-41BD-BD7A-0F0DA3051A58}"/>
            </c:ext>
          </c:extLst>
        </c:ser>
        <c:ser>
          <c:idx val="1"/>
          <c:order val="1"/>
          <c:tx>
            <c:strRef>
              <c:f>Sheet1!$C$1</c:f>
              <c:strCache>
                <c:ptCount val="1"/>
                <c:pt idx="0">
                  <c:v>Bipolar Disorder</c:v>
                </c:pt>
              </c:strCache>
            </c:strRef>
          </c:tx>
          <c:spPr>
            <a:solidFill>
              <a:schemeClr val="accent4"/>
            </a:solidFill>
            <a:ln>
              <a:noFill/>
            </a:ln>
            <a:effectLst/>
          </c:spPr>
          <c:invertIfNegative val="0"/>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Kansas</c:v>
                </c:pt>
                <c:pt idx="1">
                  <c:v>U.S.</c:v>
                </c:pt>
              </c:strCache>
            </c:strRef>
          </c:cat>
          <c:val>
            <c:numRef>
              <c:f>Sheet1!$C$2:$C$3</c:f>
              <c:numCache>
                <c:formatCode>0.0</c:formatCode>
                <c:ptCount val="2"/>
                <c:pt idx="0">
                  <c:v>5.6</c:v>
                </c:pt>
                <c:pt idx="1">
                  <c:v>4.7</c:v>
                </c:pt>
              </c:numCache>
            </c:numRef>
          </c:val>
          <c:extLst xmlns:c16r2="http://schemas.microsoft.com/office/drawing/2015/06/chart">
            <c:ext xmlns:c16="http://schemas.microsoft.com/office/drawing/2014/chart" uri="{C3380CC4-5D6E-409C-BE32-E72D297353CC}">
              <c16:uniqueId val="{00000013-85A0-41BD-BD7A-0F0DA3051A58}"/>
            </c:ext>
          </c:extLst>
        </c:ser>
        <c:ser>
          <c:idx val="2"/>
          <c:order val="2"/>
          <c:tx>
            <c:strRef>
              <c:f>Sheet1!$D$1</c:f>
              <c:strCache>
                <c:ptCount val="1"/>
                <c:pt idx="0">
                  <c:v>Major Depressive Disorder</c:v>
                </c:pt>
              </c:strCache>
            </c:strRef>
          </c:tx>
          <c:spPr>
            <a:solidFill>
              <a:schemeClr val="accent2"/>
            </a:solidFill>
            <a:ln>
              <a:noFill/>
            </a:ln>
            <a:effectLst/>
          </c:spPr>
          <c:invertIfNegative val="0"/>
          <c:dPt>
            <c:idx val="0"/>
            <c:invertIfNegative val="0"/>
            <c:bubble3D val="0"/>
            <c:spPr>
              <a:solidFill>
                <a:schemeClr val="accent2">
                  <a:lumMod val="50000"/>
                </a:schemeClr>
              </a:solidFill>
              <a:ln>
                <a:noFill/>
              </a:ln>
              <a:effectLst/>
            </c:spPr>
            <c:extLst xmlns:c16r2="http://schemas.microsoft.com/office/drawing/2015/06/chart">
              <c:ext xmlns:c16="http://schemas.microsoft.com/office/drawing/2014/chart" uri="{C3380CC4-5D6E-409C-BE32-E72D297353CC}">
                <c16:uniqueId val="{00000009-CF32-4FC7-9322-76E84035207B}"/>
              </c:ext>
            </c:extLst>
          </c:dPt>
          <c:dPt>
            <c:idx val="1"/>
            <c:invertIfNegative val="0"/>
            <c:bubble3D val="0"/>
            <c:spPr>
              <a:solidFill>
                <a:schemeClr val="accent2">
                  <a:lumMod val="50000"/>
                </a:schemeClr>
              </a:solidFill>
              <a:ln>
                <a:noFill/>
              </a:ln>
              <a:effectLst/>
            </c:spPr>
            <c:extLst xmlns:c16r2="http://schemas.microsoft.com/office/drawing/2015/06/chart">
              <c:ext xmlns:c16="http://schemas.microsoft.com/office/drawing/2014/chart" uri="{C3380CC4-5D6E-409C-BE32-E72D297353CC}">
                <c16:uniqueId val="{0000000A-CF32-4FC7-9322-76E84035207B}"/>
              </c:ext>
            </c:extLst>
          </c:dPt>
          <c:dLbls>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Kansas</c:v>
                </c:pt>
                <c:pt idx="1">
                  <c:v>U.S.</c:v>
                </c:pt>
              </c:strCache>
            </c:strRef>
          </c:cat>
          <c:val>
            <c:numRef>
              <c:f>Sheet1!$D$2:$D$3</c:f>
              <c:numCache>
                <c:formatCode>0.0</c:formatCode>
                <c:ptCount val="2"/>
                <c:pt idx="0">
                  <c:v>3.014815490858201</c:v>
                </c:pt>
                <c:pt idx="1">
                  <c:v>2.2</c:v>
                </c:pt>
              </c:numCache>
            </c:numRef>
          </c:val>
          <c:extLst xmlns:c16r2="http://schemas.microsoft.com/office/drawing/2015/06/chart">
            <c:ext xmlns:c16="http://schemas.microsoft.com/office/drawing/2014/chart" uri="{C3380CC4-5D6E-409C-BE32-E72D297353CC}">
              <c16:uniqueId val="{00000014-85A0-41BD-BD7A-0F0DA3051A58}"/>
            </c:ext>
          </c:extLst>
        </c:ser>
        <c:dLbls>
          <c:dLblPos val="outEnd"/>
          <c:showLegendKey val="0"/>
          <c:showVal val="1"/>
          <c:showCatName val="0"/>
          <c:showSerName val="0"/>
          <c:showPercent val="0"/>
          <c:showBubbleSize val="0"/>
        </c:dLbls>
        <c:gapWidth val="50"/>
        <c:overlap val="-15"/>
        <c:axId val="2126206776"/>
        <c:axId val="2126218424"/>
      </c:barChart>
      <c:catAx>
        <c:axId val="2126206776"/>
        <c:scaling>
          <c:orientation val="minMax"/>
        </c:scaling>
        <c:delete val="0"/>
        <c:axPos val="b"/>
        <c:numFmt formatCode="General" sourceLinked="1"/>
        <c:majorTickMark val="none"/>
        <c:minorTickMark val="none"/>
        <c:tickLblPos val="nextTo"/>
        <c:txPr>
          <a:bodyPr/>
          <a:lstStyle/>
          <a:p>
            <a:pPr>
              <a:defRPr b="1"/>
            </a:pPr>
            <a:endParaRPr lang="en-US"/>
          </a:p>
        </c:txPr>
        <c:crossAx val="2126218424"/>
        <c:crosses val="autoZero"/>
        <c:auto val="1"/>
        <c:lblAlgn val="ctr"/>
        <c:lblOffset val="100"/>
        <c:noMultiLvlLbl val="0"/>
      </c:catAx>
      <c:valAx>
        <c:axId val="2126218424"/>
        <c:scaling>
          <c:orientation val="minMax"/>
          <c:max val="50.0"/>
          <c:min val="0.0"/>
        </c:scaling>
        <c:delete val="1"/>
        <c:axPos val="l"/>
        <c:numFmt formatCode="#,##0" sourceLinked="0"/>
        <c:majorTickMark val="out"/>
        <c:minorTickMark val="none"/>
        <c:tickLblPos val="nextTo"/>
        <c:crossAx val="2126206776"/>
        <c:crosses val="autoZero"/>
        <c:crossBetween val="between"/>
        <c:majorUnit val="10.0"/>
      </c:valAx>
      <c:spPr>
        <a:noFill/>
        <a:ln>
          <a:noFill/>
        </a:ln>
        <a:effectLst/>
      </c:spPr>
    </c:plotArea>
    <c:legend>
      <c:legendPos val="b"/>
      <c:layout>
        <c:manualLayout>
          <c:xMode val="edge"/>
          <c:yMode val="edge"/>
          <c:x val="0.222477992832719"/>
          <c:y val="0.800799154854775"/>
          <c:w val="0.69413177571085"/>
          <c:h val="0.17476244722653"/>
        </c:manualLayout>
      </c:layout>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n-US" sz="1400" dirty="0"/>
              <a:t>Average duration of </a:t>
            </a:r>
            <a:r>
              <a:rPr lang="en-US" sz="1400" dirty="0" smtClean="0"/>
              <a:t/>
            </a:r>
            <a:br>
              <a:rPr lang="en-US" sz="1400" dirty="0" smtClean="0"/>
            </a:br>
            <a:r>
              <a:rPr lang="en-US" sz="1400" dirty="0" smtClean="0"/>
              <a:t>hospital stays </a:t>
            </a:r>
            <a:r>
              <a:rPr lang="en-US" sz="1400" dirty="0"/>
              <a:t>(days</a:t>
            </a:r>
            <a:r>
              <a:rPr lang="en-US" sz="1400" dirty="0" smtClean="0"/>
              <a:t>)</a:t>
            </a:r>
            <a:endParaRPr lang="en-US" sz="1400" b="0" dirty="0" smtClean="0"/>
          </a:p>
          <a:p>
            <a:pPr>
              <a:defRPr sz="1400"/>
            </a:pPr>
            <a:r>
              <a:rPr lang="en-US" sz="1400" b="0" dirty="0" smtClean="0"/>
              <a:t>adults</a:t>
            </a:r>
            <a:endParaRPr lang="en-US" sz="1400" b="0" dirty="0"/>
          </a:p>
        </c:rich>
      </c:tx>
      <c:layout>
        <c:manualLayout>
          <c:xMode val="edge"/>
          <c:yMode val="edge"/>
          <c:x val="0.206990080889854"/>
          <c:y val="0.0731363897689677"/>
        </c:manualLayout>
      </c:layout>
      <c:overlay val="0"/>
      <c:spPr>
        <a:noFill/>
        <a:ln>
          <a:noFill/>
        </a:ln>
        <a:effectLst/>
      </c:spPr>
    </c:title>
    <c:autoTitleDeleted val="0"/>
    <c:plotArea>
      <c:layout>
        <c:manualLayout>
          <c:layoutTarget val="inner"/>
          <c:xMode val="edge"/>
          <c:yMode val="edge"/>
          <c:x val="0.0482939687837458"/>
          <c:y val="0.305022022082943"/>
          <c:w val="0.903412003806825"/>
          <c:h val="0.427242729311856"/>
        </c:manualLayout>
      </c:layout>
      <c:barChart>
        <c:barDir val="col"/>
        <c:grouping val="clustered"/>
        <c:varyColors val="0"/>
        <c:ser>
          <c:idx val="0"/>
          <c:order val="0"/>
          <c:tx>
            <c:strRef>
              <c:f>Sheet1!$B$1</c:f>
              <c:strCache>
                <c:ptCount val="1"/>
                <c:pt idx="0">
                  <c:v>All hospital stays</c:v>
                </c:pt>
              </c:strCache>
            </c:strRef>
          </c:tx>
          <c:spPr>
            <a:solidFill>
              <a:schemeClr val="bg2"/>
            </a:solidFill>
            <a:ln>
              <a:noFill/>
            </a:ln>
            <a:effectLst/>
          </c:spPr>
          <c:invertIfNegative val="0"/>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eparator>
</c:separator>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U.S.</c:v>
                </c:pt>
                <c:pt idx="1">
                  <c:v>Kansas</c:v>
                </c:pt>
              </c:strCache>
            </c:strRef>
          </c:cat>
          <c:val>
            <c:numRef>
              <c:f>Sheet1!$B$2:$B$3</c:f>
              <c:numCache>
                <c:formatCode>General</c:formatCode>
                <c:ptCount val="2"/>
                <c:pt idx="0" formatCode="0.0">
                  <c:v>4.8</c:v>
                </c:pt>
                <c:pt idx="1">
                  <c:v>4.5</c:v>
                </c:pt>
              </c:numCache>
            </c:numRef>
          </c:val>
          <c:extLst xmlns:c16r2="http://schemas.microsoft.com/office/drawing/2015/06/chart">
            <c:ext xmlns:c16="http://schemas.microsoft.com/office/drawing/2014/chart" uri="{C3380CC4-5D6E-409C-BE32-E72D297353CC}">
              <c16:uniqueId val="{00000000-8330-4401-AE8D-C8554DAE4DF4}"/>
            </c:ext>
          </c:extLst>
        </c:ser>
        <c:ser>
          <c:idx val="1"/>
          <c:order val="1"/>
          <c:tx>
            <c:strRef>
              <c:f>Sheet1!$C$1</c:f>
              <c:strCache>
                <c:ptCount val="1"/>
                <c:pt idx="0">
                  <c:v>Schizophrenia</c:v>
                </c:pt>
              </c:strCache>
            </c:strRef>
          </c:tx>
          <c:spPr>
            <a:solidFill>
              <a:schemeClr val="accent5">
                <a:lumMod val="60000"/>
                <a:lumOff val="40000"/>
              </a:schemeClr>
            </a:solid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0-69D0-4EE2-8AB5-26FBFFF5B462}"/>
              </c:ext>
            </c:extLst>
          </c:dPt>
          <c:dPt>
            <c:idx val="1"/>
            <c:invertIfNegative val="0"/>
            <c:bubble3D val="0"/>
            <c:extLst xmlns:c16r2="http://schemas.microsoft.com/office/drawing/2015/06/chart">
              <c:ext xmlns:c16="http://schemas.microsoft.com/office/drawing/2014/chart" uri="{C3380CC4-5D6E-409C-BE32-E72D297353CC}">
                <c16:uniqueId val="{00000001-69D0-4EE2-8AB5-26FBFFF5B462}"/>
              </c:ext>
            </c:extLst>
          </c:dPt>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U.S.</c:v>
                </c:pt>
                <c:pt idx="1">
                  <c:v>Kansas</c:v>
                </c:pt>
              </c:strCache>
            </c:strRef>
          </c:cat>
          <c:val>
            <c:numRef>
              <c:f>Sheet1!$C$2:$C$3</c:f>
              <c:numCache>
                <c:formatCode>_(* #,##0.0_);_(* \(#,##0.0\);_(* "-"??_);_(@_)</c:formatCode>
                <c:ptCount val="2"/>
                <c:pt idx="0" formatCode="0.0">
                  <c:v>11.3</c:v>
                </c:pt>
                <c:pt idx="1">
                  <c:v>7.584158415841584</c:v>
                </c:pt>
              </c:numCache>
            </c:numRef>
          </c:val>
          <c:extLst xmlns:c16r2="http://schemas.microsoft.com/office/drawing/2015/06/chart">
            <c:ext xmlns:c16="http://schemas.microsoft.com/office/drawing/2014/chart" uri="{C3380CC4-5D6E-409C-BE32-E72D297353CC}">
              <c16:uniqueId val="{00000001-8330-4401-AE8D-C8554DAE4DF4}"/>
            </c:ext>
          </c:extLst>
        </c:ser>
        <c:ser>
          <c:idx val="2"/>
          <c:order val="2"/>
          <c:tx>
            <c:strRef>
              <c:f>Sheet1!$D$1</c:f>
              <c:strCache>
                <c:ptCount val="1"/>
                <c:pt idx="0">
                  <c:v>Bipolar Disorder</c:v>
                </c:pt>
              </c:strCache>
            </c:strRef>
          </c:tx>
          <c:spPr>
            <a:solidFill>
              <a:schemeClr val="accent4"/>
            </a:solidFill>
            <a:ln>
              <a:noFill/>
            </a:ln>
            <a:effectLst/>
          </c:spPr>
          <c:invertIfNegative val="0"/>
          <c:dLbls>
            <c:numFmt formatCode="#,##0.0" sourceLinked="0"/>
            <c:spPr>
              <a:noFill/>
              <a:ln>
                <a:noFill/>
              </a:ln>
              <a:effectLst/>
            </c:spPr>
            <c:txPr>
              <a:bodyPr rot="0" vert="horz"/>
              <a:lstStyle/>
              <a:p>
                <a:pPr>
                  <a:defRPr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U.S.</c:v>
                </c:pt>
                <c:pt idx="1">
                  <c:v>Kansas</c:v>
                </c:pt>
              </c:strCache>
            </c:strRef>
          </c:cat>
          <c:val>
            <c:numRef>
              <c:f>Sheet1!$D$2:$D$3</c:f>
              <c:numCache>
                <c:formatCode>_(* #,##0.0_);_(* \(#,##0.0\);_(* "-"??_);_(@_)</c:formatCode>
                <c:ptCount val="2"/>
                <c:pt idx="0" formatCode="0.0">
                  <c:v>7.7</c:v>
                </c:pt>
                <c:pt idx="1">
                  <c:v>5.733089526038618</c:v>
                </c:pt>
              </c:numCache>
            </c:numRef>
          </c:val>
          <c:extLst xmlns:c16r2="http://schemas.microsoft.com/office/drawing/2015/06/chart">
            <c:ext xmlns:c16="http://schemas.microsoft.com/office/drawing/2014/chart" uri="{C3380CC4-5D6E-409C-BE32-E72D297353CC}">
              <c16:uniqueId val="{00000002-8330-4401-AE8D-C8554DAE4DF4}"/>
            </c:ext>
          </c:extLst>
        </c:ser>
        <c:ser>
          <c:idx val="3"/>
          <c:order val="3"/>
          <c:tx>
            <c:strRef>
              <c:f>Sheet1!$E$1</c:f>
              <c:strCache>
                <c:ptCount val="1"/>
                <c:pt idx="0">
                  <c:v>Major Depressive Disorder</c:v>
                </c:pt>
              </c:strCache>
            </c:strRef>
          </c:tx>
          <c:spPr>
            <a:solidFill>
              <a:schemeClr val="accent2">
                <a:lumMod val="50000"/>
              </a:schemeClr>
            </a:solidFill>
          </c:spPr>
          <c:invertIfNegative val="0"/>
          <c:dLbls>
            <c:spPr>
              <a:noFill/>
              <a:ln>
                <a:noFill/>
              </a:ln>
              <a:effectLst/>
            </c:spPr>
            <c:txPr>
              <a:bodyPr wrap="square" lIns="38100" tIns="19050" rIns="38100" bIns="19050" anchor="ctr">
                <a:spAutoFit/>
              </a:bodyPr>
              <a:lstStyle/>
              <a:p>
                <a:pPr>
                  <a:defRPr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Sheet1!$A$2:$A$3</c:f>
              <c:strCache>
                <c:ptCount val="2"/>
                <c:pt idx="0">
                  <c:v>U.S.</c:v>
                </c:pt>
                <c:pt idx="1">
                  <c:v>Kansas</c:v>
                </c:pt>
              </c:strCache>
            </c:strRef>
          </c:cat>
          <c:val>
            <c:numRef>
              <c:f>Sheet1!$E$2:$E$3</c:f>
              <c:numCache>
                <c:formatCode>_(* #,##0.0_);_(* \(#,##0.0\);_(* "-"??_);_(@_)</c:formatCode>
                <c:ptCount val="2"/>
                <c:pt idx="0" formatCode="0.0">
                  <c:v>6.5</c:v>
                </c:pt>
                <c:pt idx="1">
                  <c:v>5.099747729566095</c:v>
                </c:pt>
              </c:numCache>
            </c:numRef>
          </c:val>
          <c:extLst xmlns:c16r2="http://schemas.microsoft.com/office/drawing/2015/06/chart">
            <c:ext xmlns:c16="http://schemas.microsoft.com/office/drawing/2014/chart" uri="{C3380CC4-5D6E-409C-BE32-E72D297353CC}">
              <c16:uniqueId val="{00000002-D098-4E81-B977-3FF00FBA5F89}"/>
            </c:ext>
          </c:extLst>
        </c:ser>
        <c:dLbls>
          <c:dLblPos val="outEnd"/>
          <c:showLegendKey val="0"/>
          <c:showVal val="1"/>
          <c:showCatName val="0"/>
          <c:showSerName val="0"/>
          <c:showPercent val="0"/>
          <c:showBubbleSize val="0"/>
        </c:dLbls>
        <c:gapWidth val="150"/>
        <c:overlap val="-15"/>
        <c:axId val="2126422280"/>
        <c:axId val="2126425864"/>
      </c:barChart>
      <c:catAx>
        <c:axId val="2126422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200" b="1"/>
            </a:pPr>
            <a:endParaRPr lang="en-US"/>
          </a:p>
        </c:txPr>
        <c:crossAx val="2126425864"/>
        <c:crosses val="autoZero"/>
        <c:auto val="1"/>
        <c:lblAlgn val="ctr"/>
        <c:lblOffset val="100"/>
        <c:noMultiLvlLbl val="0"/>
      </c:catAx>
      <c:valAx>
        <c:axId val="2126425864"/>
        <c:scaling>
          <c:orientation val="minMax"/>
          <c:max val="14.0"/>
          <c:min val="0.0"/>
        </c:scaling>
        <c:delete val="1"/>
        <c:axPos val="l"/>
        <c:numFmt formatCode="0.0" sourceLinked="1"/>
        <c:majorTickMark val="out"/>
        <c:minorTickMark val="none"/>
        <c:tickLblPos val="nextTo"/>
        <c:crossAx val="2126422280"/>
        <c:crosses val="autoZero"/>
        <c:crossBetween val="between"/>
        <c:majorUnit val="5.0"/>
      </c:valAx>
      <c:spPr>
        <a:noFill/>
        <a:ln w="22225">
          <a:solidFill>
            <a:schemeClr val="tx1">
              <a:alpha val="0"/>
            </a:schemeClr>
          </a:solidFill>
        </a:ln>
        <a:effectLst/>
      </c:spPr>
    </c:plotArea>
    <c:legend>
      <c:legendPos val="t"/>
      <c:layout>
        <c:manualLayout>
          <c:xMode val="edge"/>
          <c:yMode val="edge"/>
          <c:x val="0.167282925582729"/>
          <c:y val="0.790517062501887"/>
          <c:w val="0.716952576123544"/>
          <c:h val="0.143846779399157"/>
        </c:manualLayout>
      </c:layout>
      <c:overlay val="0"/>
      <c:spPr>
        <a:noFill/>
        <a:ln>
          <a:noFill/>
        </a:ln>
        <a:effectLst/>
      </c:spPr>
      <c:txPr>
        <a:bodyPr rot="0" vert="horz"/>
        <a:lstStyle/>
        <a:p>
          <a:pPr>
            <a:defRPr sz="1100"/>
          </a:pPr>
          <a:endParaRPr lang="en-US"/>
        </a:p>
      </c:txPr>
    </c:legend>
    <c:plotVisOnly val="1"/>
    <c:dispBlanksAs val="gap"/>
    <c:showDLblsOverMax val="0"/>
  </c:chart>
  <c:spPr>
    <a:noFill/>
    <a:ln w="9525" cmpd="sng">
      <a:noFill/>
    </a:ln>
    <a:effectLst/>
  </c:spPr>
  <c:txPr>
    <a:bodyPr/>
    <a:lstStyle/>
    <a:p>
      <a:pPr>
        <a:defRPr sz="1000">
          <a:solidFill>
            <a:schemeClr val="tx1"/>
          </a:solidFill>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n-US" sz="1400" dirty="0"/>
              <a:t>Total number of </a:t>
            </a:r>
          </a:p>
          <a:p>
            <a:pPr>
              <a:defRPr sz="1400"/>
            </a:pPr>
            <a:r>
              <a:rPr lang="en-US" sz="1400" dirty="0"/>
              <a:t>hospital days in 2014</a:t>
            </a:r>
          </a:p>
          <a:p>
            <a:pPr>
              <a:defRPr sz="1400"/>
            </a:pPr>
            <a:r>
              <a:rPr lang="en-US" sz="1400" b="0" dirty="0" smtClean="0"/>
              <a:t>Kansas - adults</a:t>
            </a:r>
            <a:endParaRPr lang="en-US" sz="1400" b="0" dirty="0"/>
          </a:p>
        </c:rich>
      </c:tx>
      <c:layout>
        <c:manualLayout>
          <c:xMode val="edge"/>
          <c:yMode val="edge"/>
          <c:x val="0.108853003581393"/>
          <c:y val="0.0516941543656641"/>
        </c:manualLayout>
      </c:layout>
      <c:overlay val="0"/>
      <c:spPr>
        <a:noFill/>
        <a:ln>
          <a:noFill/>
        </a:ln>
        <a:effectLst/>
      </c:spPr>
    </c:title>
    <c:autoTitleDeleted val="0"/>
    <c:plotArea>
      <c:layout>
        <c:manualLayout>
          <c:layoutTarget val="inner"/>
          <c:xMode val="edge"/>
          <c:yMode val="edge"/>
          <c:x val="0.0415998747568061"/>
          <c:y val="0.14319759590513"/>
          <c:w val="0.92609254399327"/>
          <c:h val="0.558379539471095"/>
        </c:manualLayout>
      </c:layout>
      <c:barChart>
        <c:barDir val="col"/>
        <c:grouping val="clustered"/>
        <c:varyColors val="0"/>
        <c:ser>
          <c:idx val="0"/>
          <c:order val="0"/>
          <c:tx>
            <c:strRef>
              <c:f>Sheet1!$B$1</c:f>
              <c:strCache>
                <c:ptCount val="1"/>
                <c:pt idx="0">
                  <c:v>SMI total</c:v>
                </c:pt>
              </c:strCache>
            </c:strRef>
          </c:tx>
          <c:spPr>
            <a:solidFill>
              <a:srgbClr val="850002"/>
            </a:solidFill>
            <a:ln>
              <a:noFill/>
            </a:ln>
            <a:effectLst/>
          </c:spPr>
          <c:invertIfNegative val="0"/>
          <c:dLbls>
            <c:numFmt formatCode="#,##0" sourceLinked="0"/>
            <c:spPr>
              <a:noFill/>
              <a:ln>
                <a:noFill/>
              </a:ln>
              <a:effectLst/>
            </c:spPr>
            <c:txPr>
              <a:bodyPr rot="0" vert="horz"/>
              <a:lstStyle/>
              <a:p>
                <a:pPr>
                  <a:defRPr sz="900"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pt idx="0">
                  <c:v>2014.0</c:v>
                </c:pt>
              </c:numCache>
            </c:numRef>
          </c:cat>
          <c:val>
            <c:numRef>
              <c:f>Sheet1!$B$2</c:f>
              <c:numCache>
                <c:formatCode>0</c:formatCode>
                <c:ptCount val="1"/>
                <c:pt idx="0">
                  <c:v>49769.10000000001</c:v>
                </c:pt>
              </c:numCache>
            </c:numRef>
          </c:val>
          <c:extLst xmlns:c16r2="http://schemas.microsoft.com/office/drawing/2015/06/chart">
            <c:ext xmlns:c16="http://schemas.microsoft.com/office/drawing/2014/chart" uri="{C3380CC4-5D6E-409C-BE32-E72D297353CC}">
              <c16:uniqueId val="{00000000-16C3-4D91-8217-965854C9DE06}"/>
            </c:ext>
          </c:extLst>
        </c:ser>
        <c:ser>
          <c:idx val="1"/>
          <c:order val="1"/>
          <c:tx>
            <c:strRef>
              <c:f>Sheet1!$C$1</c:f>
              <c:strCache>
                <c:ptCount val="1"/>
                <c:pt idx="0">
                  <c:v>Schizophrenia</c:v>
                </c:pt>
              </c:strCache>
            </c:strRef>
          </c:tx>
          <c:spPr>
            <a:solidFill>
              <a:schemeClr val="accent5">
                <a:lumMod val="60000"/>
                <a:lumOff val="40000"/>
              </a:schemeClr>
            </a:solidFill>
            <a:ln>
              <a:noFill/>
            </a:ln>
            <a:effectLst/>
          </c:spPr>
          <c:invertIfNegative val="0"/>
          <c:dLbls>
            <c:numFmt formatCode="#,##0" sourceLinked="0"/>
            <c:spPr>
              <a:noFill/>
              <a:ln>
                <a:noFill/>
              </a:ln>
              <a:effectLst/>
            </c:spPr>
            <c:txPr>
              <a:bodyPr rot="0" vert="horz"/>
              <a:lstStyle/>
              <a:p>
                <a:pPr>
                  <a:defRPr sz="900"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pt idx="0">
                  <c:v>2014.0</c:v>
                </c:pt>
              </c:numCache>
            </c:numRef>
          </c:cat>
          <c:val>
            <c:numRef>
              <c:f>Sheet1!$C$2</c:f>
              <c:numCache>
                <c:formatCode>_(* #,##0_);_(* \(#,##0\);_(* "-"??_);_(@_)</c:formatCode>
                <c:ptCount val="1"/>
                <c:pt idx="0">
                  <c:v>9958.0</c:v>
                </c:pt>
              </c:numCache>
            </c:numRef>
          </c:val>
          <c:extLst xmlns:c16r2="http://schemas.microsoft.com/office/drawing/2015/06/chart">
            <c:ext xmlns:c16="http://schemas.microsoft.com/office/drawing/2014/chart" uri="{C3380CC4-5D6E-409C-BE32-E72D297353CC}">
              <c16:uniqueId val="{00000001-16C3-4D91-8217-965854C9DE06}"/>
            </c:ext>
          </c:extLst>
        </c:ser>
        <c:ser>
          <c:idx val="2"/>
          <c:order val="2"/>
          <c:tx>
            <c:strRef>
              <c:f>Sheet1!$D$1</c:f>
              <c:strCache>
                <c:ptCount val="1"/>
                <c:pt idx="0">
                  <c:v>Bipolar Disorder</c:v>
                </c:pt>
              </c:strCache>
            </c:strRef>
          </c:tx>
          <c:spPr>
            <a:solidFill>
              <a:schemeClr val="accent4"/>
            </a:solidFill>
            <a:ln>
              <a:noFill/>
            </a:ln>
            <a:effectLst/>
          </c:spPr>
          <c:invertIfNegative val="0"/>
          <c:dLbls>
            <c:numFmt formatCode="#,##0" sourceLinked="0"/>
            <c:spPr>
              <a:noFill/>
              <a:ln>
                <a:noFill/>
              </a:ln>
              <a:effectLst/>
            </c:spPr>
            <c:txPr>
              <a:bodyPr rot="0" vert="horz"/>
              <a:lstStyle/>
              <a:p>
                <a:pPr>
                  <a:defRPr sz="900"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pt idx="0">
                  <c:v>2014.0</c:v>
                </c:pt>
              </c:numCache>
            </c:numRef>
          </c:cat>
          <c:val>
            <c:numRef>
              <c:f>Sheet1!$D$2</c:f>
              <c:numCache>
                <c:formatCode>_(* #,##0_);_(* \(#,##0\);_(* "-"??_);_(@_)</c:formatCode>
                <c:ptCount val="1"/>
                <c:pt idx="0">
                  <c:v>19595.7</c:v>
                </c:pt>
              </c:numCache>
            </c:numRef>
          </c:val>
          <c:extLst xmlns:c16r2="http://schemas.microsoft.com/office/drawing/2015/06/chart">
            <c:ext xmlns:c16="http://schemas.microsoft.com/office/drawing/2014/chart" uri="{C3380CC4-5D6E-409C-BE32-E72D297353CC}">
              <c16:uniqueId val="{00000002-16C3-4D91-8217-965854C9DE06}"/>
            </c:ext>
          </c:extLst>
        </c:ser>
        <c:ser>
          <c:idx val="3"/>
          <c:order val="3"/>
          <c:tx>
            <c:strRef>
              <c:f>Sheet1!$E$1</c:f>
              <c:strCache>
                <c:ptCount val="1"/>
                <c:pt idx="0">
                  <c:v>Major Depressive Disorder</c:v>
                </c:pt>
              </c:strCache>
            </c:strRef>
          </c:tx>
          <c:spPr>
            <a:solidFill>
              <a:schemeClr val="accent2">
                <a:lumMod val="50000"/>
              </a:schemeClr>
            </a:solidFill>
            <a:ln>
              <a:noFill/>
            </a:ln>
            <a:effectLst/>
          </c:spPr>
          <c:invertIfNegative val="0"/>
          <c:dLbls>
            <c:numFmt formatCode="#,##0" sourceLinked="0"/>
            <c:spPr>
              <a:noFill/>
              <a:ln>
                <a:noFill/>
              </a:ln>
              <a:effectLst/>
            </c:spPr>
            <c:txPr>
              <a:bodyPr rot="0" vert="horz"/>
              <a:lstStyle/>
              <a:p>
                <a:pPr>
                  <a:defRPr sz="900"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pt idx="0">
                  <c:v>2014.0</c:v>
                </c:pt>
              </c:numCache>
            </c:numRef>
          </c:cat>
          <c:val>
            <c:numRef>
              <c:f>Sheet1!$E$2</c:f>
              <c:numCache>
                <c:formatCode>_(* #,##0_);_(* \(#,##0\);_(* "-"??_);_(@_)</c:formatCode>
                <c:ptCount val="1"/>
                <c:pt idx="0">
                  <c:v>20215.4</c:v>
                </c:pt>
              </c:numCache>
            </c:numRef>
          </c:val>
          <c:extLst xmlns:c16r2="http://schemas.microsoft.com/office/drawing/2015/06/chart">
            <c:ext xmlns:c16="http://schemas.microsoft.com/office/drawing/2014/chart" uri="{C3380CC4-5D6E-409C-BE32-E72D297353CC}">
              <c16:uniqueId val="{00000003-16C3-4D91-8217-965854C9DE06}"/>
            </c:ext>
          </c:extLst>
        </c:ser>
        <c:dLbls>
          <c:dLblPos val="outEnd"/>
          <c:showLegendKey val="0"/>
          <c:showVal val="1"/>
          <c:showCatName val="0"/>
          <c:showSerName val="0"/>
          <c:showPercent val="0"/>
          <c:showBubbleSize val="0"/>
        </c:dLbls>
        <c:gapWidth val="150"/>
        <c:overlap val="-15"/>
        <c:axId val="2126930200"/>
        <c:axId val="2126933400"/>
      </c:barChart>
      <c:catAx>
        <c:axId val="2126930200"/>
        <c:scaling>
          <c:orientation val="minMax"/>
        </c:scaling>
        <c:delete val="1"/>
        <c:axPos val="b"/>
        <c:numFmt formatCode="General" sourceLinked="1"/>
        <c:majorTickMark val="out"/>
        <c:minorTickMark val="none"/>
        <c:tickLblPos val="nextTo"/>
        <c:crossAx val="2126933400"/>
        <c:crosses val="autoZero"/>
        <c:auto val="1"/>
        <c:lblAlgn val="ctr"/>
        <c:lblOffset val="100"/>
        <c:noMultiLvlLbl val="0"/>
      </c:catAx>
      <c:valAx>
        <c:axId val="2126933400"/>
        <c:scaling>
          <c:orientation val="minMax"/>
          <c:max val="70000.0"/>
          <c:min val="0.0"/>
        </c:scaling>
        <c:delete val="1"/>
        <c:axPos val="l"/>
        <c:numFmt formatCode="0" sourceLinked="1"/>
        <c:majorTickMark val="out"/>
        <c:minorTickMark val="none"/>
        <c:tickLblPos val="nextTo"/>
        <c:crossAx val="2126930200"/>
        <c:crosses val="autoZero"/>
        <c:crossBetween val="between"/>
        <c:majorUnit val="100000.0"/>
      </c:valAx>
      <c:spPr>
        <a:noFill/>
        <a:ln w="22225">
          <a:solidFill>
            <a:schemeClr val="tx1">
              <a:alpha val="0"/>
            </a:schemeClr>
          </a:solidFill>
        </a:ln>
        <a:effectLst/>
      </c:spPr>
    </c:plotArea>
    <c:legend>
      <c:legendPos val="b"/>
      <c:legendEntry>
        <c:idx val="1"/>
        <c:delete val="1"/>
      </c:legendEntry>
      <c:legendEntry>
        <c:idx val="2"/>
        <c:delete val="1"/>
      </c:legendEntry>
      <c:legendEntry>
        <c:idx val="3"/>
        <c:delete val="1"/>
      </c:legendEntry>
      <c:layout>
        <c:manualLayout>
          <c:xMode val="edge"/>
          <c:yMode val="edge"/>
          <c:x val="0.108786618046758"/>
          <c:y val="0.734431068564596"/>
          <c:w val="0.729730606706934"/>
          <c:h val="0.0644638124039981"/>
        </c:manualLayout>
      </c:layout>
      <c:overlay val="0"/>
      <c:spPr>
        <a:noFill/>
        <a:ln>
          <a:noFill/>
        </a:ln>
        <a:effectLst/>
      </c:spPr>
      <c:txPr>
        <a:bodyPr rot="0" vert="horz"/>
        <a:lstStyle/>
        <a:p>
          <a:pPr>
            <a:defRPr sz="1100"/>
          </a:pPr>
          <a:endParaRPr lang="en-US"/>
        </a:p>
      </c:txPr>
    </c:legend>
    <c:plotVisOnly val="1"/>
    <c:dispBlanksAs val="gap"/>
    <c:showDLblsOverMax val="0"/>
  </c:chart>
  <c:spPr>
    <a:noFill/>
    <a:ln w="9525" cmpd="sng">
      <a:noFill/>
    </a:ln>
    <a:effectLst/>
  </c:spPr>
  <c:txPr>
    <a:bodyPr/>
    <a:lstStyle/>
    <a:p>
      <a:pPr>
        <a:defRPr sz="10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sz="1400" b="1" i="0" baseline="0" dirty="0" smtClean="0">
                <a:solidFill>
                  <a:schemeClr val="tx1"/>
                </a:solidFill>
                <a:effectLst/>
              </a:rPr>
              <a:t>Average duration of hospital stays (days)</a:t>
            </a:r>
            <a:endParaRPr lang="en-US" sz="1600" dirty="0" smtClean="0">
              <a:solidFill>
                <a:schemeClr val="tx1"/>
              </a:solidFill>
              <a:effectLst/>
            </a:endParaRPr>
          </a:p>
          <a:p>
            <a:pPr>
              <a:defRPr sz="1862" b="0" i="0" u="none" strike="noStrike" kern="1200" spc="0" baseline="0">
                <a:solidFill>
                  <a:schemeClr val="tx1"/>
                </a:solidFill>
                <a:latin typeface="+mn-lt"/>
                <a:ea typeface="+mn-ea"/>
                <a:cs typeface="+mn-cs"/>
              </a:defRPr>
            </a:pPr>
            <a:r>
              <a:rPr lang="en-US" sz="1400" b="0" i="0" baseline="0" dirty="0" smtClean="0">
                <a:solidFill>
                  <a:schemeClr val="tx1"/>
                </a:solidFill>
                <a:effectLst/>
              </a:rPr>
              <a:t>Elderly (65+ </a:t>
            </a:r>
            <a:r>
              <a:rPr lang="en-US" sz="1400" b="0" i="0" baseline="0" dirty="0" err="1" smtClean="0">
                <a:solidFill>
                  <a:schemeClr val="tx1"/>
                </a:solidFill>
                <a:effectLst/>
              </a:rPr>
              <a:t>yr</a:t>
            </a:r>
            <a:r>
              <a:rPr lang="en-US" sz="1400" b="0" i="0" baseline="0" dirty="0" smtClean="0">
                <a:solidFill>
                  <a:schemeClr val="tx1"/>
                </a:solidFill>
                <a:effectLst/>
              </a:rPr>
              <a:t>)</a:t>
            </a:r>
            <a:endParaRPr lang="en-US" sz="1600" dirty="0">
              <a:solidFill>
                <a:schemeClr val="tx1"/>
              </a:solidFill>
              <a:effectLst/>
            </a:endParaRPr>
          </a:p>
        </c:rich>
      </c:tx>
      <c:layout>
        <c:manualLayout>
          <c:xMode val="edge"/>
          <c:yMode val="edge"/>
          <c:x val="0.173874756260839"/>
          <c:y val="0.0201511335012594"/>
        </c:manualLayout>
      </c:layout>
      <c:overlay val="0"/>
      <c:spPr>
        <a:noFill/>
        <a:ln>
          <a:noFill/>
        </a:ln>
        <a:effectLst/>
      </c:spPr>
    </c:title>
    <c:autoTitleDeleted val="0"/>
    <c:plotArea>
      <c:layout>
        <c:manualLayout>
          <c:layoutTarget val="inner"/>
          <c:xMode val="edge"/>
          <c:yMode val="edge"/>
          <c:x val="0.0692563060430441"/>
          <c:y val="0.141377126347871"/>
          <c:w val="0.9051250645738"/>
          <c:h val="0.636658667036898"/>
        </c:manualLayout>
      </c:layout>
      <c:barChart>
        <c:barDir val="col"/>
        <c:grouping val="clustered"/>
        <c:varyColors val="0"/>
        <c:ser>
          <c:idx val="0"/>
          <c:order val="0"/>
          <c:tx>
            <c:strRef>
              <c:f>Sheet1!$B$1</c:f>
              <c:strCache>
                <c:ptCount val="1"/>
                <c:pt idx="0">
                  <c:v>Schizophrenia</c:v>
                </c:pt>
              </c:strCache>
            </c:strRef>
          </c:tx>
          <c:spPr>
            <a:solidFill>
              <a:srgbClr val="EBBE7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Adults (18-64 yr)</c:v>
                </c:pt>
                <c:pt idx="1">
                  <c:v>Elderly (65+ yr)</c:v>
                </c:pt>
              </c:strCache>
            </c:strRef>
          </c:cat>
          <c:val>
            <c:numRef>
              <c:f>Sheet1!$B$2:$B$3</c:f>
              <c:numCache>
                <c:formatCode>_(* #,##0.0_);_(* \(#,##0.0\);_(* "-"??_);_(@_)</c:formatCode>
                <c:ptCount val="2"/>
                <c:pt idx="0">
                  <c:v>6.966609880749578</c:v>
                </c:pt>
                <c:pt idx="1">
                  <c:v>12.8</c:v>
                </c:pt>
              </c:numCache>
            </c:numRef>
          </c:val>
          <c:extLst xmlns:c16r2="http://schemas.microsoft.com/office/drawing/2015/06/chart">
            <c:ext xmlns:c16="http://schemas.microsoft.com/office/drawing/2014/chart" uri="{C3380CC4-5D6E-409C-BE32-E72D297353CC}">
              <c16:uniqueId val="{00000000-A5B4-424F-8399-5C2B6C8C259A}"/>
            </c:ext>
          </c:extLst>
        </c:ser>
        <c:ser>
          <c:idx val="1"/>
          <c:order val="1"/>
          <c:tx>
            <c:strRef>
              <c:f>Sheet1!$C$1</c:f>
              <c:strCache>
                <c:ptCount val="1"/>
                <c:pt idx="0">
                  <c:v>Bipolar Disorder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Adults (18-64 yr)</c:v>
                </c:pt>
                <c:pt idx="1">
                  <c:v>Elderly (65+ yr)</c:v>
                </c:pt>
              </c:strCache>
            </c:strRef>
          </c:cat>
          <c:val>
            <c:numRef>
              <c:f>Sheet1!$C$2:$C$3</c:f>
              <c:numCache>
                <c:formatCode>_(* #,##0.0_);_(* \(#,##0.0\);_(* "-"??_);_(@_)</c:formatCode>
                <c:ptCount val="2"/>
                <c:pt idx="0">
                  <c:v>4.902539258269291</c:v>
                </c:pt>
                <c:pt idx="1">
                  <c:v>11.58211764705882</c:v>
                </c:pt>
              </c:numCache>
            </c:numRef>
          </c:val>
          <c:extLst xmlns:c16r2="http://schemas.microsoft.com/office/drawing/2015/06/chart">
            <c:ext xmlns:c16="http://schemas.microsoft.com/office/drawing/2014/chart" uri="{C3380CC4-5D6E-409C-BE32-E72D297353CC}">
              <c16:uniqueId val="{00000001-A5B4-424F-8399-5C2B6C8C259A}"/>
            </c:ext>
          </c:extLst>
        </c:ser>
        <c:ser>
          <c:idx val="2"/>
          <c:order val="2"/>
          <c:tx>
            <c:strRef>
              <c:f>Sheet1!$D$1</c:f>
              <c:strCache>
                <c:ptCount val="1"/>
                <c:pt idx="0">
                  <c:v>Major Depressive Disorder</c:v>
                </c:pt>
              </c:strCache>
            </c:strRef>
          </c:tx>
          <c:spPr>
            <a:solidFill>
              <a:schemeClr val="accent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Adults (18-64 yr)</c:v>
                </c:pt>
                <c:pt idx="1">
                  <c:v>Elderly (65+ yr)</c:v>
                </c:pt>
              </c:strCache>
            </c:strRef>
          </c:cat>
          <c:val>
            <c:numRef>
              <c:f>Sheet1!$D$2:$D$3</c:f>
              <c:numCache>
                <c:formatCode>_(* #,##0.0_);_(* \(#,##0.0\);_(* "-"??_);_(@_)</c:formatCode>
                <c:ptCount val="2"/>
                <c:pt idx="0">
                  <c:v>4.60472972972973</c:v>
                </c:pt>
                <c:pt idx="1">
                  <c:v>7.37627118644068</c:v>
                </c:pt>
              </c:numCache>
            </c:numRef>
          </c:val>
          <c:extLst xmlns:c16r2="http://schemas.microsoft.com/office/drawing/2015/06/chart">
            <c:ext xmlns:c16="http://schemas.microsoft.com/office/drawing/2014/chart" uri="{C3380CC4-5D6E-409C-BE32-E72D297353CC}">
              <c16:uniqueId val="{00000006-A5B4-424F-8399-5C2B6C8C259A}"/>
            </c:ext>
          </c:extLst>
        </c:ser>
        <c:dLbls>
          <c:showLegendKey val="0"/>
          <c:showVal val="0"/>
          <c:showCatName val="0"/>
          <c:showSerName val="0"/>
          <c:showPercent val="0"/>
          <c:showBubbleSize val="0"/>
        </c:dLbls>
        <c:gapWidth val="219"/>
        <c:overlap val="-27"/>
        <c:axId val="2126380616"/>
        <c:axId val="2126384184"/>
      </c:barChart>
      <c:catAx>
        <c:axId val="2126380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126384184"/>
        <c:crosses val="autoZero"/>
        <c:auto val="1"/>
        <c:lblAlgn val="ctr"/>
        <c:lblOffset val="100"/>
        <c:noMultiLvlLbl val="0"/>
      </c:catAx>
      <c:valAx>
        <c:axId val="2126384184"/>
        <c:scaling>
          <c:orientation val="minMax"/>
          <c:max val="16.0"/>
          <c:min val="0.0"/>
        </c:scaling>
        <c:delete val="1"/>
        <c:axPos val="l"/>
        <c:numFmt formatCode="#,##0" sourceLinked="0"/>
        <c:majorTickMark val="out"/>
        <c:minorTickMark val="none"/>
        <c:tickLblPos val="nextTo"/>
        <c:crossAx val="2126380616"/>
        <c:crosses val="autoZero"/>
        <c:crossBetween val="between"/>
        <c:majorUnit val="10.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vert="horz"/>
          <a:lstStyle/>
          <a:p>
            <a:pPr>
              <a:defRPr/>
            </a:pPr>
            <a:r>
              <a:rPr lang="en-US" dirty="0"/>
              <a:t>Average </a:t>
            </a:r>
            <a:r>
              <a:rPr lang="en-US" dirty="0" smtClean="0"/>
              <a:t>length </a:t>
            </a:r>
            <a:r>
              <a:rPr lang="en-US" dirty="0"/>
              <a:t>of </a:t>
            </a:r>
            <a:r>
              <a:rPr lang="en-US" dirty="0" smtClean="0"/>
              <a:t>stay in hospital</a:t>
            </a:r>
          </a:p>
          <a:p>
            <a:pPr>
              <a:defRPr/>
            </a:pPr>
            <a:r>
              <a:rPr lang="en-US" b="0" dirty="0" smtClean="0"/>
              <a:t>Kansas - all ages</a:t>
            </a:r>
            <a:endParaRPr lang="en-US" b="0" dirty="0"/>
          </a:p>
        </c:rich>
      </c:tx>
      <c:layout>
        <c:manualLayout>
          <c:xMode val="edge"/>
          <c:yMode val="edge"/>
          <c:x val="0.14368780142554"/>
          <c:y val="0.0501209381560461"/>
        </c:manualLayout>
      </c:layout>
      <c:overlay val="0"/>
      <c:spPr>
        <a:noFill/>
        <a:ln>
          <a:noFill/>
        </a:ln>
        <a:effectLst/>
      </c:spPr>
    </c:title>
    <c:autoTitleDeleted val="0"/>
    <c:plotArea>
      <c:layout>
        <c:manualLayout>
          <c:layoutTarget val="inner"/>
          <c:xMode val="edge"/>
          <c:yMode val="edge"/>
          <c:x val="0.100315118102353"/>
          <c:y val="0.180146699719238"/>
          <c:w val="0.674978019560305"/>
          <c:h val="0.693387171065575"/>
        </c:manualLayout>
      </c:layout>
      <c:lineChart>
        <c:grouping val="standard"/>
        <c:varyColors val="0"/>
        <c:ser>
          <c:idx val="0"/>
          <c:order val="0"/>
          <c:tx>
            <c:strRef>
              <c:f>Sheet1!$B$1</c:f>
              <c:strCache>
                <c:ptCount val="1"/>
                <c:pt idx="0">
                  <c:v>Schizophrenia</c:v>
                </c:pt>
              </c:strCache>
            </c:strRef>
          </c:tx>
          <c:spPr>
            <a:ln w="28575" cap="rnd">
              <a:solidFill>
                <a:schemeClr val="accent5">
                  <a:alpha val="70000"/>
                </a:schemeClr>
              </a:solidFill>
              <a:round/>
            </a:ln>
            <a:effectLst/>
          </c:spPr>
          <c:marker>
            <c:symbol val="circle"/>
            <c:size val="6"/>
            <c:spPr>
              <a:solidFill>
                <a:schemeClr val="accent5">
                  <a:alpha val="70000"/>
                </a:schemeClr>
              </a:solidFill>
              <a:ln>
                <a:solidFill>
                  <a:schemeClr val="accent5">
                    <a:alpha val="70000"/>
                  </a:schemeClr>
                </a:solidFill>
              </a:ln>
              <a:effectLst/>
            </c:spPr>
          </c:marker>
          <c:dLbls>
            <c:dLbl>
              <c:idx val="13"/>
              <c:layout>
                <c:manualLayout>
                  <c:x val="0.0368868945692223"/>
                  <c:y val="-0.0188206388775088"/>
                </c:manualLayout>
              </c:layout>
              <c:spPr>
                <a:noFill/>
                <a:ln>
                  <a:noFill/>
                </a:ln>
                <a:effectLst/>
              </c:spPr>
              <c:txPr>
                <a:bodyPr wrap="square" lIns="38100" tIns="19050" rIns="38100" bIns="19050" anchor="ctr">
                  <a:spAutoFit/>
                </a:bodyPr>
                <a:lstStyle/>
                <a:p>
                  <a:pPr>
                    <a:defRPr sz="1300" b="1">
                      <a:solidFill>
                        <a:srgbClr val="DD9320"/>
                      </a:solidFill>
                    </a:defRPr>
                  </a:pPr>
                  <a:endParaRPr lang="en-US"/>
                </a:p>
              </c:txPr>
              <c:dLblPos val="r"/>
              <c:showLegendKey val="0"/>
              <c:showVal val="0"/>
              <c:showCatName val="0"/>
              <c:showSerName val="1"/>
              <c:showPercent val="0"/>
              <c:showBubbleSize val="0"/>
              <c:extLst xmlns:c16r2="http://schemas.microsoft.com/office/drawing/2015/06/chart">
                <c:ext xmlns:c15="http://schemas.microsoft.com/office/drawing/2012/chart" uri="{CE6537A1-D6FC-4f65-9D91-7224C49458BB}">
                  <c15:layout>
                    <c:manualLayout>
                      <c:w val="0.22575004976467999"/>
                      <c:h val="0.10347214024659809"/>
                    </c:manualLayout>
                  </c15:layout>
                </c:ext>
                <c:ext xmlns:c16="http://schemas.microsoft.com/office/drawing/2014/chart" uri="{C3380CC4-5D6E-409C-BE32-E72D297353CC}">
                  <c16:uniqueId val="{00000000-6795-43E8-BAA6-111B677F34F0}"/>
                </c:ext>
              </c:extLst>
            </c:dLbl>
            <c:dLbl>
              <c:idx val="14"/>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1035-4009-A24E-B35AE51FC85A}"/>
                </c:ext>
              </c:extLst>
            </c:dLbl>
            <c:spPr>
              <a:solidFill>
                <a:srgbClr val="FFFFFF"/>
              </a:solidFill>
              <a:ln>
                <a:noFill/>
              </a:ln>
              <a:effectLst/>
            </c:spPr>
            <c:txPr>
              <a:bodyPr rot="0" vert="horz"/>
              <a:lstStyle/>
              <a:p>
                <a:pPr>
                  <a:defRPr sz="1300" b="1">
                    <a:solidFill>
                      <a:srgbClr val="FFC000"/>
                    </a:solidFill>
                  </a:defRPr>
                </a:pPr>
                <a:endParaRPr lang="en-US"/>
              </a:p>
            </c:txPr>
            <c:dLblPos val="t"/>
            <c:showLegendKey val="0"/>
            <c:showVal val="0"/>
            <c:showCatName val="0"/>
            <c:showSerName val="0"/>
            <c:showPercent val="0"/>
            <c:showBubbleSize val="0"/>
            <c:extLst xmlns:c16r2="http://schemas.microsoft.com/office/drawing/2015/06/chart">
              <c:ext xmlns:c15="http://schemas.microsoft.com/office/drawing/2012/chart" uri="{CE6537A1-D6FC-4f65-9D91-7224C49458BB}">
                <c15:spPr xmlns:c15="http://schemas.microsoft.com/office/drawing/2012/chart">
                  <a:prstGeom prst="roundRect">
                    <a:avLst/>
                  </a:prstGeom>
                </c15:spPr>
                <c15:showLeaderLines val="0"/>
              </c:ext>
            </c:extLst>
          </c:dLbls>
          <c:cat>
            <c:numRef>
              <c:f>Sheet1!$A$5:$A$19</c:f>
              <c:numCache>
                <c:formatCode>General</c:formatCode>
                <c:ptCount val="15"/>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numCache>
            </c:numRef>
          </c:cat>
          <c:val>
            <c:numRef>
              <c:f>Sheet1!$B$5:$B$19</c:f>
              <c:numCache>
                <c:formatCode>General</c:formatCode>
                <c:ptCount val="15"/>
                <c:pt idx="0">
                  <c:v>6.989</c:v>
                </c:pt>
                <c:pt idx="1">
                  <c:v>6.938</c:v>
                </c:pt>
                <c:pt idx="2">
                  <c:v>6.949</c:v>
                </c:pt>
                <c:pt idx="3">
                  <c:v>7.027999999999997</c:v>
                </c:pt>
                <c:pt idx="4">
                  <c:v>7.052999999999997</c:v>
                </c:pt>
                <c:pt idx="5">
                  <c:v>6.752</c:v>
                </c:pt>
                <c:pt idx="6">
                  <c:v>6.769</c:v>
                </c:pt>
                <c:pt idx="7">
                  <c:v>6.909</c:v>
                </c:pt>
                <c:pt idx="8">
                  <c:v>6.938</c:v>
                </c:pt>
                <c:pt idx="9">
                  <c:v>6.751</c:v>
                </c:pt>
                <c:pt idx="10">
                  <c:v>6.642999999999997</c:v>
                </c:pt>
                <c:pt idx="11">
                  <c:v>7.173</c:v>
                </c:pt>
                <c:pt idx="12">
                  <c:v>7.301</c:v>
                </c:pt>
                <c:pt idx="13">
                  <c:v>7.523999999999997</c:v>
                </c:pt>
                <c:pt idx="14">
                  <c:v>7.571</c:v>
                </c:pt>
              </c:numCache>
            </c:numRef>
          </c:val>
          <c:smooth val="0"/>
          <c:extLst xmlns:c16r2="http://schemas.microsoft.com/office/drawing/2015/06/chart">
            <c:ext xmlns:c16="http://schemas.microsoft.com/office/drawing/2014/chart" uri="{C3380CC4-5D6E-409C-BE32-E72D297353CC}">
              <c16:uniqueId val="{00000001-2C22-48D5-B58F-39E6DD40E996}"/>
            </c:ext>
          </c:extLst>
        </c:ser>
        <c:ser>
          <c:idx val="3"/>
          <c:order val="1"/>
          <c:tx>
            <c:strRef>
              <c:f>Sheet1!$C$1</c:f>
              <c:strCache>
                <c:ptCount val="1"/>
                <c:pt idx="0">
                  <c:v>Bipolar Disorder</c:v>
                </c:pt>
              </c:strCache>
            </c:strRef>
          </c:tx>
          <c:spPr>
            <a:ln w="28575" cap="rnd">
              <a:solidFill>
                <a:srgbClr val="757575">
                  <a:alpha val="70000"/>
                </a:srgbClr>
              </a:solidFill>
              <a:round/>
            </a:ln>
            <a:effectLst/>
          </c:spPr>
          <c:marker>
            <c:symbol val="circle"/>
            <c:size val="6"/>
            <c:spPr>
              <a:solidFill>
                <a:srgbClr val="757575">
                  <a:alpha val="70000"/>
                </a:srgbClr>
              </a:solidFill>
              <a:ln>
                <a:solidFill>
                  <a:srgbClr val="757575">
                    <a:alpha val="70000"/>
                  </a:srgbClr>
                </a:solidFill>
              </a:ln>
              <a:effectLst/>
            </c:spPr>
          </c:marker>
          <c:dLbls>
            <c:dLbl>
              <c:idx val="13"/>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6795-43E8-BAA6-111B677F34F0}"/>
                </c:ext>
              </c:extLst>
            </c:dLbl>
            <c:dLbl>
              <c:idx val="14"/>
              <c:layout>
                <c:manualLayout>
                  <c:x val="0.130990615636902"/>
                  <c:y val="0.00775439254326566"/>
                </c:manualLayout>
              </c:layout>
              <c:dLblPos val="r"/>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1035-4009-A24E-B35AE51FC85A}"/>
                </c:ext>
              </c:extLst>
            </c:dLbl>
            <c:spPr>
              <a:solidFill>
                <a:srgbClr val="FFFFFF"/>
              </a:solidFill>
              <a:ln>
                <a:noFill/>
              </a:ln>
              <a:effectLst/>
            </c:spPr>
            <c:txPr>
              <a:bodyPr rot="0" vert="horz"/>
              <a:lstStyle/>
              <a:p>
                <a:pPr>
                  <a:defRPr sz="1300" b="1">
                    <a:solidFill>
                      <a:srgbClr val="757575"/>
                    </a:solidFill>
                  </a:defRPr>
                </a:pPr>
                <a:endParaRPr lang="en-US"/>
              </a:p>
            </c:txPr>
            <c:dLblPos val="t"/>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numRef>
              <c:f>Sheet1!$A$5:$A$19</c:f>
              <c:numCache>
                <c:formatCode>General</c:formatCode>
                <c:ptCount val="15"/>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numCache>
            </c:numRef>
          </c:cat>
          <c:val>
            <c:numRef>
              <c:f>Sheet1!$C$5:$C$19</c:f>
              <c:numCache>
                <c:formatCode>General</c:formatCode>
                <c:ptCount val="15"/>
              </c:numCache>
            </c:numRef>
          </c:val>
          <c:smooth val="0"/>
          <c:extLst xmlns:c16r2="http://schemas.microsoft.com/office/drawing/2015/06/chart">
            <c:ext xmlns:c16="http://schemas.microsoft.com/office/drawing/2014/chart" uri="{C3380CC4-5D6E-409C-BE32-E72D297353CC}">
              <c16:uniqueId val="{0000000F-2C22-48D5-B58F-39E6DD40E996}"/>
            </c:ext>
          </c:extLst>
        </c:ser>
        <c:ser>
          <c:idx val="5"/>
          <c:order val="2"/>
          <c:tx>
            <c:strRef>
              <c:f>Sheet1!$D$1</c:f>
              <c:strCache>
                <c:ptCount val="1"/>
                <c:pt idx="0">
                  <c:v>Major Depressive Disorder</c:v>
                </c:pt>
              </c:strCache>
            </c:strRef>
          </c:tx>
          <c:spPr>
            <a:ln w="28575" cap="rnd">
              <a:solidFill>
                <a:schemeClr val="bg2">
                  <a:alpha val="70000"/>
                </a:schemeClr>
              </a:solidFill>
              <a:round/>
            </a:ln>
            <a:effectLst/>
          </c:spPr>
          <c:marker>
            <c:symbol val="circle"/>
            <c:size val="6"/>
            <c:spPr>
              <a:solidFill>
                <a:schemeClr val="bg2">
                  <a:alpha val="70000"/>
                </a:schemeClr>
              </a:solidFill>
              <a:ln>
                <a:solidFill>
                  <a:schemeClr val="bg2">
                    <a:alpha val="70000"/>
                  </a:schemeClr>
                </a:solidFill>
              </a:ln>
              <a:effectLst/>
            </c:spPr>
          </c:marker>
          <c:dLbls>
            <c:dLbl>
              <c:idx val="13"/>
              <c:layout>
                <c:manualLayout>
                  <c:x val="0.117832451759857"/>
                  <c:y val="-0.0126546446038436"/>
                </c:manualLayout>
              </c:layout>
              <c:spPr>
                <a:noFill/>
                <a:ln>
                  <a:noFill/>
                </a:ln>
                <a:effectLst/>
              </c:spPr>
              <c:txPr>
                <a:bodyPr wrap="square" lIns="38100" tIns="19050" rIns="38100" bIns="19050" anchor="ctr">
                  <a:spAutoFit/>
                </a:bodyPr>
                <a:lstStyle/>
                <a:p>
                  <a:pPr>
                    <a:defRPr sz="1300" b="1">
                      <a:solidFill>
                        <a:schemeClr val="bg1">
                          <a:lumMod val="50000"/>
                        </a:schemeClr>
                      </a:solidFill>
                    </a:defRPr>
                  </a:pPr>
                  <a:endParaRPr lang="en-US"/>
                </a:p>
              </c:txPr>
              <c:dLblPos val="r"/>
              <c:showLegendKey val="0"/>
              <c:showVal val="0"/>
              <c:showCatName val="0"/>
              <c:showSerName val="1"/>
              <c:showPercent val="0"/>
              <c:showBubbleSize val="0"/>
              <c:extLst xmlns:c16r2="http://schemas.microsoft.com/office/drawing/2015/06/chart">
                <c:ext xmlns:c15="http://schemas.microsoft.com/office/drawing/2012/chart" uri="{CE6537A1-D6FC-4f65-9D91-7224C49458BB}">
                  <c15:layout>
                    <c:manualLayout>
                      <c:w val="0.29505474613693877"/>
                      <c:h val="8.997960832239682E-2"/>
                    </c:manualLayout>
                  </c15:layout>
                </c:ext>
                <c:ext xmlns:c16="http://schemas.microsoft.com/office/drawing/2014/chart" uri="{C3380CC4-5D6E-409C-BE32-E72D297353CC}">
                  <c16:uniqueId val="{00000001-6795-43E8-BAA6-111B677F34F0}"/>
                </c:ext>
              </c:extLst>
            </c:dLbl>
            <c:dLbl>
              <c:idx val="14"/>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1035-4009-A24E-B35AE51FC85A}"/>
                </c:ext>
              </c:extLst>
            </c:dLbl>
            <c:spPr>
              <a:solidFill>
                <a:srgbClr val="FFFFFF"/>
              </a:solidFill>
              <a:ln>
                <a:noFill/>
              </a:ln>
              <a:effectLst/>
            </c:spPr>
            <c:txPr>
              <a:bodyPr rot="0" vert="horz"/>
              <a:lstStyle/>
              <a:p>
                <a:pPr>
                  <a:defRPr sz="1300" b="1">
                    <a:solidFill>
                      <a:schemeClr val="bg1">
                        <a:lumMod val="50000"/>
                      </a:schemeClr>
                    </a:solidFill>
                  </a:defRPr>
                </a:pPr>
                <a:endParaRPr lang="en-US"/>
              </a:p>
            </c:txPr>
            <c:dLblPos val="t"/>
            <c:showLegendKey val="0"/>
            <c:showVal val="0"/>
            <c:showCatName val="0"/>
            <c:showSerName val="0"/>
            <c:showPercent val="0"/>
            <c:showBubbleSize val="0"/>
            <c:extLst xmlns:c16r2="http://schemas.microsoft.com/office/drawing/2015/06/chart">
              <c:ext xmlns:c15="http://schemas.microsoft.com/office/drawing/2012/chart" uri="{CE6537A1-D6FC-4f65-9D91-7224C49458BB}">
                <c15:spPr xmlns:c15="http://schemas.microsoft.com/office/drawing/2012/chart">
                  <a:prstGeom prst="roundRect">
                    <a:avLst/>
                  </a:prstGeom>
                </c15:spPr>
                <c15:showLeaderLines val="0"/>
              </c:ext>
            </c:extLst>
          </c:dLbls>
          <c:cat>
            <c:numRef>
              <c:f>Sheet1!$A$5:$A$19</c:f>
              <c:numCache>
                <c:formatCode>General</c:formatCode>
                <c:ptCount val="15"/>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numCache>
            </c:numRef>
          </c:cat>
          <c:val>
            <c:numRef>
              <c:f>Sheet1!$D$5:$D$19</c:f>
              <c:numCache>
                <c:formatCode>General</c:formatCode>
                <c:ptCount val="15"/>
              </c:numCache>
            </c:numRef>
          </c:val>
          <c:smooth val="0"/>
          <c:extLst xmlns:c16r2="http://schemas.microsoft.com/office/drawing/2015/06/chart">
            <c:ext xmlns:c16="http://schemas.microsoft.com/office/drawing/2014/chart" uri="{C3380CC4-5D6E-409C-BE32-E72D297353CC}">
              <c16:uniqueId val="{0000002B-2C22-48D5-B58F-39E6DD40E996}"/>
            </c:ext>
          </c:extLst>
        </c:ser>
        <c:ser>
          <c:idx val="1"/>
          <c:order val="3"/>
          <c:tx>
            <c:strRef>
              <c:f>Sheet1!$E$1</c:f>
              <c:strCache>
                <c:ptCount val="1"/>
                <c:pt idx="0">
                  <c:v>Heart attack</c:v>
                </c:pt>
              </c:strCache>
            </c:strRef>
          </c:tx>
          <c:spPr>
            <a:ln>
              <a:solidFill>
                <a:schemeClr val="bg2">
                  <a:alpha val="70000"/>
                </a:schemeClr>
              </a:solidFill>
            </a:ln>
          </c:spPr>
          <c:marker>
            <c:symbol val="circle"/>
            <c:size val="6"/>
            <c:spPr>
              <a:solidFill>
                <a:schemeClr val="bg2">
                  <a:alpha val="70000"/>
                </a:schemeClr>
              </a:solidFill>
              <a:ln>
                <a:solidFill>
                  <a:schemeClr val="bg2"/>
                </a:solidFill>
              </a:ln>
            </c:spPr>
          </c:marker>
          <c:dLbls>
            <c:dLbl>
              <c:idx val="14"/>
              <c:layout>
                <c:manualLayout>
                  <c:x val="0.00982072908041689"/>
                  <c:y val="0.0164540701186698"/>
                </c:manualLayout>
              </c:layout>
              <c:spPr>
                <a:noFill/>
                <a:ln>
                  <a:noFill/>
                </a:ln>
                <a:effectLst/>
              </c:spPr>
              <c:txPr>
                <a:bodyPr wrap="square" lIns="38100" tIns="19050" rIns="38100" bIns="19050" anchor="ctr">
                  <a:spAutoFit/>
                </a:bodyPr>
                <a:lstStyle/>
                <a:p>
                  <a:pPr>
                    <a:defRPr b="1">
                      <a:solidFill>
                        <a:schemeClr val="bg2"/>
                      </a:solidFill>
                    </a:defRPr>
                  </a:pPr>
                  <a:endParaRPr lang="en-US"/>
                </a:p>
              </c:txPr>
              <c:dLblPos val="r"/>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AD09-4807-8D78-7BFBF44FE46D}"/>
                </c:ext>
              </c:extLst>
            </c:dLbl>
            <c:dLbl>
              <c:idx val="17"/>
              <c:layout>
                <c:manualLayout>
                  <c:x val="0.0066474304213275"/>
                  <c:y val="0.0179238448380816"/>
                </c:manualLayout>
              </c:layout>
              <c:tx>
                <c:rich>
                  <a:bodyPr/>
                  <a:lstStyle/>
                  <a:p>
                    <a:fld id="{957BD4A6-0214-46AF-874F-50426B036658}" type="SERIESNAME">
                      <a:rPr lang="en-US" b="1">
                        <a:solidFill>
                          <a:schemeClr val="bg2"/>
                        </a:solidFill>
                      </a:rPr>
                      <a:pPr/>
                      <a:t>[SERIES NAME]</a:t>
                    </a:fld>
                    <a:endParaRPr lang="en-US"/>
                  </a:p>
                </c:rich>
              </c:tx>
              <c:dLblPos val="r"/>
              <c:showLegendKey val="0"/>
              <c:showVal val="0"/>
              <c:showCatName val="0"/>
              <c:showSerName val="1"/>
              <c:showPercent val="0"/>
              <c:showBubbleSize val="0"/>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18-23D6-43EB-B2AB-6E1AEECFD7DE}"/>
                </c:ext>
              </c:extLst>
            </c:dLbl>
            <c:spPr>
              <a:noFill/>
              <a:ln>
                <a:noFill/>
              </a:ln>
              <a:effectLst/>
            </c:spPr>
            <c:dLblPos val="t"/>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numRef>
              <c:f>Sheet1!$A$5:$A$19</c:f>
              <c:numCache>
                <c:formatCode>General</c:formatCode>
                <c:ptCount val="15"/>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numCache>
            </c:numRef>
          </c:cat>
          <c:val>
            <c:numRef>
              <c:f>Sheet1!$E$5:$E$19</c:f>
              <c:numCache>
                <c:formatCode>General</c:formatCode>
                <c:ptCount val="15"/>
                <c:pt idx="0">
                  <c:v>5.28</c:v>
                </c:pt>
                <c:pt idx="1">
                  <c:v>4.959</c:v>
                </c:pt>
                <c:pt idx="2">
                  <c:v>4.944</c:v>
                </c:pt>
                <c:pt idx="3">
                  <c:v>4.859</c:v>
                </c:pt>
                <c:pt idx="4">
                  <c:v>4.713</c:v>
                </c:pt>
                <c:pt idx="5">
                  <c:v>4.654999999999996</c:v>
                </c:pt>
                <c:pt idx="6">
                  <c:v>4.716</c:v>
                </c:pt>
                <c:pt idx="7">
                  <c:v>4.767999999999997</c:v>
                </c:pt>
                <c:pt idx="8">
                  <c:v>4.696999999999997</c:v>
                </c:pt>
                <c:pt idx="9">
                  <c:v>4.572</c:v>
                </c:pt>
                <c:pt idx="10">
                  <c:v>4.585</c:v>
                </c:pt>
                <c:pt idx="11">
                  <c:v>4.432</c:v>
                </c:pt>
                <c:pt idx="12">
                  <c:v>4.339</c:v>
                </c:pt>
                <c:pt idx="13">
                  <c:v>4.253</c:v>
                </c:pt>
                <c:pt idx="14">
                  <c:v>4.241</c:v>
                </c:pt>
              </c:numCache>
            </c:numRef>
          </c:val>
          <c:smooth val="0"/>
          <c:extLst xmlns:c16r2="http://schemas.microsoft.com/office/drawing/2015/06/chart">
            <c:ext xmlns:c16="http://schemas.microsoft.com/office/drawing/2014/chart" uri="{C3380CC4-5D6E-409C-BE32-E72D297353CC}">
              <c16:uniqueId val="{00000003-23D6-43EB-B2AB-6E1AEECFD7DE}"/>
            </c:ext>
          </c:extLst>
        </c:ser>
        <c:ser>
          <c:idx val="2"/>
          <c:order val="4"/>
          <c:tx>
            <c:strRef>
              <c:f>Sheet1!$F$1</c:f>
              <c:strCache>
                <c:ptCount val="1"/>
                <c:pt idx="0">
                  <c:v>Hip replacement</c:v>
                </c:pt>
              </c:strCache>
            </c:strRef>
          </c:tx>
          <c:spPr>
            <a:ln>
              <a:solidFill>
                <a:schemeClr val="bg2">
                  <a:alpha val="70000"/>
                </a:schemeClr>
              </a:solidFill>
            </a:ln>
          </c:spPr>
          <c:marker>
            <c:symbol val="circle"/>
            <c:size val="6"/>
            <c:spPr>
              <a:solidFill>
                <a:schemeClr val="bg2">
                  <a:alpha val="70000"/>
                </a:schemeClr>
              </a:solidFill>
              <a:ln>
                <a:solidFill>
                  <a:schemeClr val="bg2"/>
                </a:solidFill>
              </a:ln>
            </c:spPr>
          </c:marker>
          <c:dLbls>
            <c:dLbl>
              <c:idx val="14"/>
              <c:layout>
                <c:manualLayout>
                  <c:x val="-0.0439540611720585"/>
                  <c:y val="0.0305716613546462"/>
                </c:manualLayout>
              </c:layout>
              <c:spPr>
                <a:noFill/>
                <a:ln>
                  <a:noFill/>
                </a:ln>
                <a:effectLst/>
              </c:spPr>
              <c:txPr>
                <a:bodyPr wrap="square" lIns="38100" tIns="19050" rIns="38100" bIns="19050" anchor="ctr">
                  <a:spAutoFit/>
                </a:bodyPr>
                <a:lstStyle/>
                <a:p>
                  <a:pPr>
                    <a:defRPr sz="1200" b="1">
                      <a:solidFill>
                        <a:schemeClr val="bg2"/>
                      </a:solidFill>
                    </a:defRPr>
                  </a:pPr>
                  <a:endParaRPr lang="en-US"/>
                </a:p>
              </c:txPr>
              <c:dLblPos val="r"/>
              <c:showLegendKey val="0"/>
              <c:showVal val="0"/>
              <c:showCatName val="0"/>
              <c:showSerName val="1"/>
              <c:showPercent val="0"/>
              <c:showBubbleSize val="0"/>
              <c:extLst xmlns:c16r2="http://schemas.microsoft.com/office/drawing/2015/06/chart">
                <c:ext xmlns:c15="http://schemas.microsoft.com/office/drawing/2012/chart" uri="{CE6537A1-D6FC-4f65-9D91-7224C49458BB}">
                  <c15:layout>
                    <c:manualLayout>
                      <c:w val="0.26711335421260302"/>
                      <c:h val="0.10347214024659809"/>
                    </c:manualLayout>
                  </c15:layout>
                </c:ext>
                <c:ext xmlns:c16="http://schemas.microsoft.com/office/drawing/2014/chart" uri="{C3380CC4-5D6E-409C-BE32-E72D297353CC}">
                  <c16:uniqueId val="{00000000-9C45-41BB-B900-D78970BD9426}"/>
                </c:ext>
              </c:extLst>
            </c:dLbl>
            <c:dLbl>
              <c:idx val="17"/>
              <c:layout>
                <c:manualLayout>
                  <c:x val="0.00453544567285075"/>
                  <c:y val="0.0211501739426302"/>
                </c:manualLayout>
              </c:layout>
              <c:tx>
                <c:rich>
                  <a:bodyPr/>
                  <a:lstStyle/>
                  <a:p>
                    <a:fld id="{9605486B-83F2-4AB9-8CEC-7EA98C3E6055}" type="SERIESNAME">
                      <a:rPr lang="en-US" b="1">
                        <a:solidFill>
                          <a:schemeClr val="bg2"/>
                        </a:solidFill>
                      </a:rPr>
                      <a:pPr/>
                      <a:t>[SERIES NAME]</a:t>
                    </a:fld>
                    <a:endParaRPr lang="en-US"/>
                  </a:p>
                </c:rich>
              </c:tx>
              <c:dLblPos val="r"/>
              <c:showLegendKey val="0"/>
              <c:showVal val="0"/>
              <c:showCatName val="0"/>
              <c:showSerName val="1"/>
              <c:showPercent val="0"/>
              <c:showBubbleSize val="0"/>
              <c:extLst xmlns:c16r2="http://schemas.microsoft.com/office/drawing/2015/06/chart">
                <c:ext xmlns:c15="http://schemas.microsoft.com/office/drawing/2012/chart" uri="{CE6537A1-D6FC-4f65-9D91-7224C49458BB}">
                  <c15:layout>
                    <c:manualLayout>
                      <c:w val="0.21268734094634545"/>
                      <c:h val="8.997960832239682E-2"/>
                    </c:manualLayout>
                  </c15:layout>
                  <c15:dlblFieldTable/>
                  <c15:showDataLabelsRange val="0"/>
                </c:ext>
                <c:ext xmlns:c16="http://schemas.microsoft.com/office/drawing/2014/chart" uri="{C3380CC4-5D6E-409C-BE32-E72D297353CC}">
                  <c16:uniqueId val="{00000019-23D6-43EB-B2AB-6E1AEECFD7DE}"/>
                </c:ext>
              </c:extLst>
            </c:dLbl>
            <c:spPr>
              <a:noFill/>
              <a:ln>
                <a:noFill/>
              </a:ln>
              <a:effectLst/>
            </c:spPr>
            <c:txPr>
              <a:bodyPr wrap="square" lIns="38100" tIns="19050" rIns="38100" bIns="19050" anchor="ctr">
                <a:spAutoFit/>
              </a:bodyPr>
              <a:lstStyle/>
              <a:p>
                <a:pPr>
                  <a:defRPr sz="1200"/>
                </a:pPr>
                <a:endParaRPr lang="en-US"/>
              </a:p>
            </c:txPr>
            <c:dLblPos val="t"/>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numRef>
              <c:f>Sheet1!$A$5:$A$19</c:f>
              <c:numCache>
                <c:formatCode>General</c:formatCode>
                <c:ptCount val="15"/>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numCache>
            </c:numRef>
          </c:cat>
          <c:val>
            <c:numRef>
              <c:f>Sheet1!$F$5:$F$19</c:f>
              <c:numCache>
                <c:formatCode>General</c:formatCode>
                <c:ptCount val="15"/>
                <c:pt idx="0">
                  <c:v>5.0435729847</c:v>
                </c:pt>
                <c:pt idx="1">
                  <c:v>5.178522571799997</c:v>
                </c:pt>
                <c:pt idx="2">
                  <c:v>4.780012978599997</c:v>
                </c:pt>
                <c:pt idx="3">
                  <c:v>4.584415584399997</c:v>
                </c:pt>
                <c:pt idx="4">
                  <c:v>4.285415577599994</c:v>
                </c:pt>
                <c:pt idx="5">
                  <c:v>3.9934541793</c:v>
                </c:pt>
                <c:pt idx="6">
                  <c:v>3.9079939668</c:v>
                </c:pt>
                <c:pt idx="7">
                  <c:v>3.837433671</c:v>
                </c:pt>
                <c:pt idx="8">
                  <c:v>3.7526982637</c:v>
                </c:pt>
                <c:pt idx="9">
                  <c:v>3.5870646766</c:v>
                </c:pt>
                <c:pt idx="10">
                  <c:v>3.5153191489</c:v>
                </c:pt>
                <c:pt idx="11">
                  <c:v>3.5574433657</c:v>
                </c:pt>
                <c:pt idx="12">
                  <c:v>3.4087286528</c:v>
                </c:pt>
                <c:pt idx="13">
                  <c:v>3.2141573841</c:v>
                </c:pt>
                <c:pt idx="14">
                  <c:v>3.0915010281</c:v>
                </c:pt>
              </c:numCache>
            </c:numRef>
          </c:val>
          <c:smooth val="0"/>
          <c:extLst xmlns:c16r2="http://schemas.microsoft.com/office/drawing/2015/06/chart">
            <c:ext xmlns:c16="http://schemas.microsoft.com/office/drawing/2014/chart" uri="{C3380CC4-5D6E-409C-BE32-E72D297353CC}">
              <c16:uniqueId val="{00000004-23D6-43EB-B2AB-6E1AEECFD7DE}"/>
            </c:ext>
          </c:extLst>
        </c:ser>
        <c:ser>
          <c:idx val="4"/>
          <c:order val="5"/>
          <c:tx>
            <c:strRef>
              <c:f>Sheet1!$G$1</c:f>
              <c:strCache>
                <c:ptCount val="1"/>
                <c:pt idx="0">
                  <c:v>Kidney transplant</c:v>
                </c:pt>
              </c:strCache>
            </c:strRef>
          </c:tx>
          <c:spPr>
            <a:ln>
              <a:solidFill>
                <a:schemeClr val="bg2">
                  <a:alpha val="70000"/>
                </a:schemeClr>
              </a:solidFill>
            </a:ln>
          </c:spPr>
          <c:marker>
            <c:symbol val="circle"/>
            <c:size val="6"/>
            <c:spPr>
              <a:solidFill>
                <a:schemeClr val="bg2">
                  <a:alpha val="70000"/>
                </a:schemeClr>
              </a:solidFill>
              <a:ln>
                <a:solidFill>
                  <a:schemeClr val="bg2"/>
                </a:solidFill>
              </a:ln>
            </c:spPr>
          </c:marker>
          <c:dLbls>
            <c:dLbl>
              <c:idx val="0"/>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4-23D6-43EB-B2AB-6E1AEECFD7DE}"/>
                </c:ext>
              </c:extLst>
            </c:dLbl>
            <c:dLbl>
              <c:idx val="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23D6-43EB-B2AB-6E1AEECFD7DE}"/>
                </c:ext>
              </c:extLst>
            </c:dLbl>
            <c:dLbl>
              <c:idx val="2"/>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23D6-43EB-B2AB-6E1AEECFD7DE}"/>
                </c:ext>
              </c:extLst>
            </c:dLbl>
            <c:dLbl>
              <c:idx val="3"/>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23D6-43EB-B2AB-6E1AEECFD7DE}"/>
                </c:ext>
              </c:extLst>
            </c:dLbl>
            <c:dLbl>
              <c:idx val="4"/>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23D6-43EB-B2AB-6E1AEECFD7DE}"/>
                </c:ext>
              </c:extLst>
            </c:dLbl>
            <c:dLbl>
              <c:idx val="5"/>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23D6-43EB-B2AB-6E1AEECFD7DE}"/>
                </c:ext>
              </c:extLst>
            </c:dLbl>
            <c:dLbl>
              <c:idx val="6"/>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23D6-43EB-B2AB-6E1AEECFD7DE}"/>
                </c:ext>
              </c:extLst>
            </c:dLbl>
            <c:dLbl>
              <c:idx val="7"/>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23D6-43EB-B2AB-6E1AEECFD7DE}"/>
                </c:ext>
              </c:extLst>
            </c:dLbl>
            <c:dLbl>
              <c:idx val="8"/>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23D6-43EB-B2AB-6E1AEECFD7DE}"/>
                </c:ext>
              </c:extLst>
            </c:dLbl>
            <c:dLbl>
              <c:idx val="9"/>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23D6-43EB-B2AB-6E1AEECFD7DE}"/>
                </c:ext>
              </c:extLst>
            </c:dLbl>
            <c:dLbl>
              <c:idx val="10"/>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23D6-43EB-B2AB-6E1AEECFD7DE}"/>
                </c:ext>
              </c:extLst>
            </c:dLbl>
            <c:dLbl>
              <c:idx val="1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23D6-43EB-B2AB-6E1AEECFD7DE}"/>
                </c:ext>
              </c:extLst>
            </c:dLbl>
            <c:dLbl>
              <c:idx val="12"/>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23D6-43EB-B2AB-6E1AEECFD7DE}"/>
                </c:ext>
              </c:extLst>
            </c:dLbl>
            <c:dLbl>
              <c:idx val="13"/>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23D6-43EB-B2AB-6E1AEECFD7DE}"/>
                </c:ext>
              </c:extLst>
            </c:dLbl>
            <c:dLbl>
              <c:idx val="14"/>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23D6-43EB-B2AB-6E1AEECFD7DE}"/>
                </c:ext>
              </c:extLst>
            </c:dLbl>
            <c:dLbl>
              <c:idx val="15"/>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6-23D6-43EB-B2AB-6E1AEECFD7DE}"/>
                </c:ext>
              </c:extLst>
            </c:dLbl>
            <c:dLbl>
              <c:idx val="16"/>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7-23D6-43EB-B2AB-6E1AEECFD7DE}"/>
                </c:ext>
              </c:extLst>
            </c:dLbl>
            <c:dLbl>
              <c:idx val="17"/>
              <c:layout>
                <c:manualLayout>
                  <c:x val="0.00421332642420512"/>
                  <c:y val="-0.0170639687620793"/>
                </c:manualLayout>
              </c:layout>
              <c:tx>
                <c:rich>
                  <a:bodyPr wrap="square" lIns="38100" tIns="19050" rIns="38100" bIns="19050" anchor="ctr">
                    <a:spAutoFit/>
                  </a:bodyPr>
                  <a:lstStyle/>
                  <a:p>
                    <a:pPr>
                      <a:defRPr>
                        <a:solidFill>
                          <a:schemeClr val="bg2"/>
                        </a:solidFill>
                      </a:defRPr>
                    </a:pPr>
                    <a:fld id="{DAFF2852-90D9-4975-B522-4E735189AF50}" type="SERIESNAME">
                      <a:rPr lang="en-US" b="1">
                        <a:solidFill>
                          <a:schemeClr val="bg2"/>
                        </a:solidFill>
                      </a:rPr>
                      <a:pPr>
                        <a:defRPr>
                          <a:solidFill>
                            <a:schemeClr val="bg2"/>
                          </a:solidFill>
                        </a:defRPr>
                      </a:pPr>
                      <a:t>[SERIES NAME]</a:t>
                    </a:fld>
                    <a:endParaRPr lang="en-US"/>
                  </a:p>
                </c:rich>
              </c:tx>
              <c:spPr>
                <a:noFill/>
                <a:ln>
                  <a:noFill/>
                </a:ln>
                <a:effectLst/>
              </c:spPr>
              <c:dLblPos val="r"/>
              <c:showLegendKey val="0"/>
              <c:showVal val="0"/>
              <c:showCatName val="0"/>
              <c:showSerName val="1"/>
              <c:showPercent val="0"/>
              <c:showBubbleSize val="0"/>
              <c:extLst xmlns:c16r2="http://schemas.microsoft.com/office/drawing/2015/06/chart">
                <c:ext xmlns:c15="http://schemas.microsoft.com/office/drawing/2012/chart" uri="{CE6537A1-D6FC-4f65-9D91-7224C49458BB}">
                  <c15:layout>
                    <c:manualLayout>
                      <c:w val="0.2302274574314507"/>
                      <c:h val="8.997960832239682E-2"/>
                    </c:manualLayout>
                  </c15:layout>
                  <c15:dlblFieldTable/>
                  <c15:showDataLabelsRange val="0"/>
                </c:ext>
                <c:ext xmlns:c16="http://schemas.microsoft.com/office/drawing/2014/chart" uri="{C3380CC4-5D6E-409C-BE32-E72D297353CC}">
                  <c16:uniqueId val="{00000006-23D6-43EB-B2AB-6E1AEECFD7DE}"/>
                </c:ext>
              </c:extLst>
            </c:dLbl>
            <c:spPr>
              <a:noFill/>
              <a:ln>
                <a:noFill/>
              </a:ln>
              <a:effectLst/>
            </c:spPr>
            <c:dLblPos val="t"/>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Sheet1!$A$5:$A$19</c:f>
              <c:numCache>
                <c:formatCode>General</c:formatCode>
                <c:ptCount val="15"/>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numCache>
            </c:numRef>
          </c:cat>
          <c:val>
            <c:numRef>
              <c:f>Sheet1!$G$5:$G$19</c:f>
              <c:numCache>
                <c:formatCode>General</c:formatCode>
                <c:ptCount val="15"/>
              </c:numCache>
            </c:numRef>
          </c:val>
          <c:smooth val="0"/>
          <c:extLst xmlns:c16r2="http://schemas.microsoft.com/office/drawing/2015/06/chart">
            <c:ext xmlns:c16="http://schemas.microsoft.com/office/drawing/2014/chart" uri="{C3380CC4-5D6E-409C-BE32-E72D297353CC}">
              <c16:uniqueId val="{00000005-23D6-43EB-B2AB-6E1AEECFD7DE}"/>
            </c:ext>
          </c:extLst>
        </c:ser>
        <c:dLbls>
          <c:dLblPos val="t"/>
          <c:showLegendKey val="0"/>
          <c:showVal val="1"/>
          <c:showCatName val="0"/>
          <c:showSerName val="0"/>
          <c:showPercent val="0"/>
          <c:showBubbleSize val="0"/>
        </c:dLbls>
        <c:marker val="1"/>
        <c:smooth val="0"/>
        <c:axId val="2124599912"/>
        <c:axId val="2126446520"/>
      </c:lineChart>
      <c:catAx>
        <c:axId val="2124599912"/>
        <c:scaling>
          <c:orientation val="minMax"/>
        </c:scaling>
        <c:delete val="0"/>
        <c:axPos val="b"/>
        <c:numFmt formatCode="General" sourceLinked="1"/>
        <c:majorTickMark val="none"/>
        <c:minorTickMark val="in"/>
        <c:tickLblPos val="low"/>
        <c:spPr>
          <a:noFill/>
          <a:ln w="15875" cap="flat" cmpd="sng" algn="ctr">
            <a:solidFill>
              <a:schemeClr val="tx1">
                <a:lumMod val="25000"/>
                <a:lumOff val="75000"/>
              </a:schemeClr>
            </a:solidFill>
            <a:round/>
          </a:ln>
          <a:effectLst/>
        </c:spPr>
        <c:txPr>
          <a:bodyPr rot="-2700000" vert="horz"/>
          <a:lstStyle/>
          <a:p>
            <a:pPr>
              <a:defRPr sz="1000"/>
            </a:pPr>
            <a:endParaRPr lang="en-US"/>
          </a:p>
        </c:txPr>
        <c:crossAx val="2126446520"/>
        <c:crossesAt val="0.0"/>
        <c:auto val="1"/>
        <c:lblAlgn val="ctr"/>
        <c:lblOffset val="100"/>
        <c:noMultiLvlLbl val="1"/>
      </c:catAx>
      <c:valAx>
        <c:axId val="2126446520"/>
        <c:scaling>
          <c:orientation val="minMax"/>
          <c:max val="10.0"/>
          <c:min val="0.0"/>
        </c:scaling>
        <c:delete val="0"/>
        <c:axPos val="l"/>
        <c:majorGridlines>
          <c:spPr>
            <a:ln w="9525" cap="flat" cmpd="sng" algn="ctr">
              <a:solidFill>
                <a:schemeClr val="bg1">
                  <a:lumMod val="85000"/>
                  <a:alpha val="75000"/>
                </a:schemeClr>
              </a:solidFill>
              <a:round/>
            </a:ln>
            <a:effectLst/>
          </c:spPr>
        </c:majorGridlines>
        <c:title>
          <c:tx>
            <c:rich>
              <a:bodyPr rot="-5400000" vert="horz"/>
              <a:lstStyle/>
              <a:p>
                <a:pPr>
                  <a:defRPr sz="1400"/>
                </a:pPr>
                <a:r>
                  <a:rPr lang="en-US" sz="1400"/>
                  <a:t> Average length of stay (days)</a:t>
                </a:r>
              </a:p>
            </c:rich>
          </c:tx>
          <c:layout/>
          <c:overlay val="0"/>
          <c:spPr>
            <a:noFill/>
            <a:ln>
              <a:noFill/>
            </a:ln>
            <a:effectLst/>
          </c:spPr>
        </c:title>
        <c:numFmt formatCode="General" sourceLinked="1"/>
        <c:majorTickMark val="out"/>
        <c:minorTickMark val="none"/>
        <c:tickLblPos val="nextTo"/>
        <c:spPr>
          <a:noFill/>
          <a:ln>
            <a:noFill/>
          </a:ln>
          <a:effectLst/>
        </c:spPr>
        <c:txPr>
          <a:bodyPr rot="-60000000" vert="horz"/>
          <a:lstStyle/>
          <a:p>
            <a:pPr>
              <a:defRPr/>
            </a:pPr>
            <a:endParaRPr lang="en-US"/>
          </a:p>
        </c:txPr>
        <c:crossAx val="2124599912"/>
        <c:crosses val="autoZero"/>
        <c:crossBetween val="between"/>
        <c:majorUnit val="2.0"/>
      </c:valAx>
      <c:spPr>
        <a:noFill/>
        <a:ln>
          <a:noFill/>
        </a:ln>
        <a:effectLst/>
      </c:spPr>
    </c:plotArea>
    <c:plotVisOnly val="1"/>
    <c:dispBlanksAs val="gap"/>
    <c:showDLblsOverMax val="0"/>
  </c:chart>
  <c:spPr>
    <a:noFill/>
    <a:ln>
      <a:noFill/>
    </a:ln>
    <a:effectLst/>
  </c:spPr>
  <c:txPr>
    <a:bodyPr/>
    <a:lstStyle/>
    <a:p>
      <a:pPr>
        <a:defRPr sz="1200">
          <a:solidFill>
            <a:schemeClr val="tx1"/>
          </a:solidFill>
        </a:defRPr>
      </a:pPr>
      <a:endParaRPr lang="en-US"/>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dirty="0"/>
              <a:t>Average hospital </a:t>
            </a:r>
            <a:r>
              <a:rPr lang="en-US" dirty="0" smtClean="0"/>
              <a:t>costs per stay </a:t>
            </a:r>
            <a:endParaRPr lang="en-US" dirty="0"/>
          </a:p>
          <a:p>
            <a:pPr>
              <a:defRPr/>
            </a:pPr>
            <a:r>
              <a:rPr lang="en-US" b="0" dirty="0" smtClean="0"/>
              <a:t>(all ages,</a:t>
            </a:r>
            <a:r>
              <a:rPr lang="en-US" b="0" baseline="0" dirty="0" smtClean="0"/>
              <a:t> </a:t>
            </a:r>
            <a:r>
              <a:rPr lang="en-US" b="0" dirty="0" smtClean="0"/>
              <a:t>in 2016 U.S</a:t>
            </a:r>
            <a:r>
              <a:rPr lang="en-US" b="0" dirty="0"/>
              <a:t>. $)</a:t>
            </a:r>
          </a:p>
        </c:rich>
      </c:tx>
      <c:layout>
        <c:manualLayout>
          <c:xMode val="edge"/>
          <c:yMode val="edge"/>
          <c:x val="0.358586046138324"/>
          <c:y val="0.056670468661801"/>
        </c:manualLayout>
      </c:layout>
      <c:overlay val="0"/>
      <c:spPr>
        <a:noFill/>
        <a:ln>
          <a:noFill/>
        </a:ln>
        <a:effectLst/>
      </c:spPr>
    </c:title>
    <c:autoTitleDeleted val="0"/>
    <c:plotArea>
      <c:layout>
        <c:manualLayout>
          <c:layoutTarget val="inner"/>
          <c:xMode val="edge"/>
          <c:yMode val="edge"/>
          <c:x val="0.146243846568686"/>
          <c:y val="0.219413244099399"/>
          <c:w val="0.794593021775826"/>
          <c:h val="0.470400601851643"/>
        </c:manualLayout>
      </c:layout>
      <c:barChart>
        <c:barDir val="col"/>
        <c:grouping val="clustered"/>
        <c:varyColors val="0"/>
        <c:ser>
          <c:idx val="1"/>
          <c:order val="0"/>
          <c:tx>
            <c:strRef>
              <c:f>Sheet1!$C$1</c:f>
              <c:strCache>
                <c:ptCount val="1"/>
                <c:pt idx="0">
                  <c:v>Schizophrenia</c:v>
                </c:pt>
              </c:strCache>
            </c:strRef>
          </c:tx>
          <c:spPr>
            <a:solidFill>
              <a:schemeClr val="accent5">
                <a:lumMod val="60000"/>
                <a:lumOff val="40000"/>
              </a:schemeClr>
            </a:solidFill>
            <a:ln>
              <a:noFill/>
            </a:ln>
            <a:effectLst/>
          </c:spPr>
          <c:invertIfNegative val="0"/>
          <c:cat>
            <c:strRef>
              <c:f>Sheet1!$A$2:$A$3</c:f>
              <c:strCache>
                <c:ptCount val="2"/>
                <c:pt idx="0">
                  <c:v>U.S.</c:v>
                </c:pt>
                <c:pt idx="1">
                  <c:v>Kansas</c:v>
                </c:pt>
              </c:strCache>
            </c:strRef>
          </c:cat>
          <c:val>
            <c:numRef>
              <c:f>Sheet1!$C$2:$C$3</c:f>
              <c:numCache>
                <c:formatCode>_("$"* #,##0_);_("$"* \(#,##0\);_("$"* "-"??_);_(@_)</c:formatCode>
                <c:ptCount val="2"/>
                <c:pt idx="0" formatCode="0">
                  <c:v>9032.0</c:v>
                </c:pt>
                <c:pt idx="1">
                  <c:v>6589.716113978478</c:v>
                </c:pt>
              </c:numCache>
            </c:numRef>
          </c:val>
          <c:extLst xmlns:c16r2="http://schemas.microsoft.com/office/drawing/2015/06/chart">
            <c:ext xmlns:c16="http://schemas.microsoft.com/office/drawing/2014/chart" uri="{C3380CC4-5D6E-409C-BE32-E72D297353CC}">
              <c16:uniqueId val="{00000001-0CA3-4E51-95C1-77AB2D32E55C}"/>
            </c:ext>
          </c:extLst>
        </c:ser>
        <c:ser>
          <c:idx val="2"/>
          <c:order val="1"/>
          <c:tx>
            <c:strRef>
              <c:f>Sheet1!$D$1</c:f>
              <c:strCache>
                <c:ptCount val="1"/>
                <c:pt idx="0">
                  <c:v>Bipolar Disorder</c:v>
                </c:pt>
              </c:strCache>
            </c:strRef>
          </c:tx>
          <c:spPr>
            <a:solidFill>
              <a:schemeClr val="accent4"/>
            </a:solidFill>
            <a:ln>
              <a:noFill/>
            </a:ln>
            <a:effectLst/>
          </c:spPr>
          <c:invertIfNegative val="0"/>
          <c:cat>
            <c:strRef>
              <c:f>Sheet1!$A$2:$A$3</c:f>
              <c:strCache>
                <c:ptCount val="2"/>
                <c:pt idx="0">
                  <c:v>U.S.</c:v>
                </c:pt>
                <c:pt idx="1">
                  <c:v>Kansas</c:v>
                </c:pt>
              </c:strCache>
            </c:strRef>
          </c:cat>
          <c:val>
            <c:numRef>
              <c:f>Sheet1!$D$2:$D$3</c:f>
              <c:numCache>
                <c:formatCode>_("$"* #,##0_);_("$"* \(#,##0\);_("$"* "-"??_);_(@_)</c:formatCode>
                <c:ptCount val="2"/>
                <c:pt idx="0" formatCode="0">
                  <c:v>5966.0</c:v>
                </c:pt>
                <c:pt idx="1">
                  <c:v>4686.0</c:v>
                </c:pt>
              </c:numCache>
            </c:numRef>
          </c:val>
          <c:extLst xmlns:c16r2="http://schemas.microsoft.com/office/drawing/2015/06/chart">
            <c:ext xmlns:c16="http://schemas.microsoft.com/office/drawing/2014/chart" uri="{C3380CC4-5D6E-409C-BE32-E72D297353CC}">
              <c16:uniqueId val="{00000002-0CA3-4E51-95C1-77AB2D32E55C}"/>
            </c:ext>
          </c:extLst>
        </c:ser>
        <c:ser>
          <c:idx val="3"/>
          <c:order val="2"/>
          <c:tx>
            <c:strRef>
              <c:f>Sheet1!$E$1</c:f>
              <c:strCache>
                <c:ptCount val="1"/>
                <c:pt idx="0">
                  <c:v>Major Depressive Disorder</c:v>
                </c:pt>
              </c:strCache>
            </c:strRef>
          </c:tx>
          <c:spPr>
            <a:solidFill>
              <a:schemeClr val="accent2">
                <a:lumMod val="50000"/>
              </a:schemeClr>
            </a:solidFill>
            <a:ln>
              <a:noFill/>
            </a:ln>
            <a:effectLst/>
          </c:spPr>
          <c:invertIfNegative val="0"/>
          <c:cat>
            <c:strRef>
              <c:f>Sheet1!$A$2:$A$3</c:f>
              <c:strCache>
                <c:ptCount val="2"/>
                <c:pt idx="0">
                  <c:v>U.S.</c:v>
                </c:pt>
                <c:pt idx="1">
                  <c:v>Kansas</c:v>
                </c:pt>
              </c:strCache>
            </c:strRef>
          </c:cat>
          <c:val>
            <c:numRef>
              <c:f>Sheet1!$E$2:$E$3</c:f>
              <c:numCache>
                <c:formatCode>"$"#,##0</c:formatCode>
                <c:ptCount val="2"/>
                <c:pt idx="0" formatCode="0">
                  <c:v>5404.0</c:v>
                </c:pt>
                <c:pt idx="1">
                  <c:v>4658.0</c:v>
                </c:pt>
              </c:numCache>
            </c:numRef>
          </c:val>
          <c:extLst xmlns:c16r2="http://schemas.microsoft.com/office/drawing/2015/06/chart">
            <c:ext xmlns:c16="http://schemas.microsoft.com/office/drawing/2014/chart" uri="{C3380CC4-5D6E-409C-BE32-E72D297353CC}">
              <c16:uniqueId val="{00000003-0CA3-4E51-95C1-77AB2D32E55C}"/>
            </c:ext>
          </c:extLst>
        </c:ser>
        <c:dLbls>
          <c:showLegendKey val="0"/>
          <c:showVal val="0"/>
          <c:showCatName val="0"/>
          <c:showSerName val="0"/>
          <c:showPercent val="0"/>
          <c:showBubbleSize val="0"/>
        </c:dLbls>
        <c:gapWidth val="150"/>
        <c:overlap val="-15"/>
        <c:axId val="2124965160"/>
        <c:axId val="2124603976"/>
      </c:barChart>
      <c:catAx>
        <c:axId val="2124965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b="1"/>
            </a:pPr>
            <a:endParaRPr lang="en-US"/>
          </a:p>
        </c:txPr>
        <c:crossAx val="2124603976"/>
        <c:crosses val="autoZero"/>
        <c:auto val="1"/>
        <c:lblAlgn val="ctr"/>
        <c:lblOffset val="100"/>
        <c:noMultiLvlLbl val="0"/>
      </c:catAx>
      <c:valAx>
        <c:axId val="2124603976"/>
        <c:scaling>
          <c:orientation val="minMax"/>
          <c:max val="10000.0"/>
          <c:min val="0.0"/>
        </c:scaling>
        <c:delete val="0"/>
        <c:axPos val="l"/>
        <c:numFmt formatCode="&quot;$&quot;#,##0" sourceLinked="0"/>
        <c:majorTickMark val="none"/>
        <c:minorTickMark val="none"/>
        <c:tickLblPos val="nextTo"/>
        <c:spPr>
          <a:noFill/>
          <a:ln>
            <a:solidFill>
              <a:schemeClr val="bg1">
                <a:lumMod val="75000"/>
              </a:schemeClr>
            </a:solidFill>
          </a:ln>
          <a:effectLst/>
        </c:spPr>
        <c:txPr>
          <a:bodyPr rot="-60000000" vert="horz"/>
          <a:lstStyle/>
          <a:p>
            <a:pPr>
              <a:defRPr/>
            </a:pPr>
            <a:endParaRPr lang="en-US"/>
          </a:p>
        </c:txPr>
        <c:crossAx val="2124965160"/>
        <c:crosses val="autoZero"/>
        <c:crossBetween val="between"/>
        <c:majorUnit val="2000.0"/>
      </c:valAx>
      <c:spPr>
        <a:noFill/>
        <a:ln w="22225">
          <a:solidFill>
            <a:schemeClr val="tx1">
              <a:alpha val="0"/>
            </a:schemeClr>
          </a:solidFill>
        </a:ln>
        <a:effectLst/>
      </c:spPr>
    </c:plotArea>
    <c:legend>
      <c:legendPos val="b"/>
      <c:layout>
        <c:manualLayout>
          <c:xMode val="edge"/>
          <c:yMode val="edge"/>
          <c:x val="0.26390893368396"/>
          <c:y val="0.767057207534894"/>
          <c:w val="0.508806239738726"/>
          <c:h val="0.173883840825603"/>
        </c:manualLayout>
      </c:layout>
      <c:overlay val="0"/>
      <c:spPr>
        <a:noFill/>
        <a:ln>
          <a:solidFill>
            <a:schemeClr val="bg1">
              <a:lumMod val="75000"/>
              <a:alpha val="0"/>
            </a:schemeClr>
          </a:solidFill>
        </a:ln>
        <a:effectLst/>
      </c:spPr>
      <c:txPr>
        <a:bodyPr rot="0" vert="horz"/>
        <a:lstStyle/>
        <a:p>
          <a:pPr>
            <a:defRPr/>
          </a:pPr>
          <a:endParaRPr lang="en-US"/>
        </a:p>
      </c:txPr>
    </c:legend>
    <c:plotVisOnly val="1"/>
    <c:dispBlanksAs val="gap"/>
    <c:showDLblsOverMax val="0"/>
  </c:chart>
  <c:spPr>
    <a:noFill/>
    <a:ln w="9525" cmpd="sng">
      <a:noFill/>
    </a:ln>
    <a:effectLst/>
  </c:spPr>
  <c:txPr>
    <a:bodyPr/>
    <a:lstStyle/>
    <a:p>
      <a:pPr>
        <a:defRPr sz="1200">
          <a:solidFill>
            <a:schemeClr val="tx1"/>
          </a:solidFill>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dirty="0"/>
              <a:t>Total hospital </a:t>
            </a:r>
            <a:r>
              <a:rPr lang="en-US" dirty="0" smtClean="0"/>
              <a:t>costs </a:t>
            </a:r>
            <a:br>
              <a:rPr lang="en-US" dirty="0" smtClean="0"/>
            </a:br>
            <a:r>
              <a:rPr lang="en-US" b="0" dirty="0" smtClean="0"/>
              <a:t>(all ages, in 2016 </a:t>
            </a:r>
            <a:r>
              <a:rPr lang="en-US" b="0" dirty="0"/>
              <a:t>U.S. $</a:t>
            </a:r>
            <a:r>
              <a:rPr lang="en-US" b="0" dirty="0" smtClean="0"/>
              <a:t>)</a:t>
            </a:r>
            <a:endParaRPr lang="en-US" b="0" dirty="0"/>
          </a:p>
        </c:rich>
      </c:tx>
      <c:layout>
        <c:manualLayout>
          <c:xMode val="edge"/>
          <c:yMode val="edge"/>
          <c:x val="0.336914175146257"/>
          <c:y val="0.0535220081110308"/>
        </c:manualLayout>
      </c:layout>
      <c:overlay val="0"/>
      <c:spPr>
        <a:noFill/>
        <a:ln>
          <a:noFill/>
        </a:ln>
        <a:effectLst/>
      </c:spPr>
    </c:title>
    <c:autoTitleDeleted val="0"/>
    <c:plotArea>
      <c:layout>
        <c:manualLayout>
          <c:layoutTarget val="inner"/>
          <c:xMode val="edge"/>
          <c:yMode val="edge"/>
          <c:x val="0.0586220365099571"/>
          <c:y val="0.197374615348574"/>
          <c:w val="0.92278736329879"/>
          <c:h val="0.714808965238394"/>
        </c:manualLayout>
      </c:layout>
      <c:barChart>
        <c:barDir val="col"/>
        <c:grouping val="clustered"/>
        <c:varyColors val="0"/>
        <c:ser>
          <c:idx val="0"/>
          <c:order val="0"/>
          <c:tx>
            <c:strRef>
              <c:f>Sheet1!$B$1</c:f>
              <c:strCache>
                <c:ptCount val="1"/>
                <c:pt idx="0">
                  <c:v>SMI total</c:v>
                </c:pt>
              </c:strCache>
            </c:strRef>
          </c:tx>
          <c:spPr>
            <a:solidFill>
              <a:schemeClr val="tx2"/>
            </a:solid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0-9E7A-413D-8962-860FEA2AE39E}"/>
              </c:ext>
            </c:extLst>
          </c:dPt>
          <c:dLbls>
            <c:dLbl>
              <c:idx val="0"/>
              <c:spPr>
                <a:noFill/>
                <a:ln>
                  <a:noFill/>
                </a:ln>
                <a:effectLst/>
              </c:spPr>
              <c:txPr>
                <a:bodyPr rot="0" vert="horz"/>
                <a:lstStyle/>
                <a:p>
                  <a:pPr>
                    <a:defRPr sz="1000" b="1"/>
                  </a:pPr>
                  <a:endParaRPr lang="en-US"/>
                </a:p>
              </c:txPr>
              <c:dLblPos val="outEnd"/>
              <c:showLegendKey val="0"/>
              <c:showVal val="1"/>
              <c:showCatName val="0"/>
              <c:showSerName val="0"/>
              <c:showPercent val="0"/>
              <c:showBubbleSize val="0"/>
            </c:dLbl>
            <c:numFmt formatCode="&quot;$&quot;#,##0" sourceLinked="0"/>
            <c:spPr>
              <a:noFill/>
              <a:ln>
                <a:noFill/>
              </a:ln>
              <a:effectLst/>
            </c:spPr>
            <c:txPr>
              <a:bodyPr rot="0" vert="horz"/>
              <a:lstStyle/>
              <a:p>
                <a:pPr>
                  <a:defRPr sz="1000"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 2015 $</c:v>
                </c:pt>
              </c:strCache>
            </c:strRef>
          </c:cat>
          <c:val>
            <c:numRef>
              <c:f>Sheet1!$B$2</c:f>
              <c:numCache>
                <c:formatCode>"$"#,##0</c:formatCode>
                <c:ptCount val="1"/>
                <c:pt idx="0">
                  <c:v>6.95985887828838E9</c:v>
                </c:pt>
              </c:numCache>
            </c:numRef>
          </c:val>
          <c:extLst xmlns:c16r2="http://schemas.microsoft.com/office/drawing/2015/06/chart">
            <c:ext xmlns:c16="http://schemas.microsoft.com/office/drawing/2014/chart" uri="{C3380CC4-5D6E-409C-BE32-E72D297353CC}">
              <c16:uniqueId val="{00000001-9E7A-413D-8962-860FEA2AE39E}"/>
            </c:ext>
          </c:extLst>
        </c:ser>
        <c:ser>
          <c:idx val="1"/>
          <c:order val="1"/>
          <c:tx>
            <c:strRef>
              <c:f>Sheet1!$C$1</c:f>
              <c:strCache>
                <c:ptCount val="1"/>
                <c:pt idx="0">
                  <c:v>Schizophrenia</c:v>
                </c:pt>
              </c:strCache>
            </c:strRef>
          </c:tx>
          <c:spPr>
            <a:solidFill>
              <a:schemeClr val="accent5">
                <a:lumMod val="60000"/>
                <a:lumOff val="40000"/>
              </a:schemeClr>
            </a:solidFill>
            <a:ln>
              <a:noFill/>
            </a:ln>
            <a:effectLst/>
          </c:spPr>
          <c:invertIfNegative val="0"/>
          <c:dLbls>
            <c:spPr>
              <a:noFill/>
              <a:ln>
                <a:noFill/>
              </a:ln>
              <a:effectLst/>
            </c:spPr>
            <c:txPr>
              <a:bodyPr rot="0" vert="horz"/>
              <a:lstStyle/>
              <a:p>
                <a:pPr>
                  <a:defRPr sz="1000"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 2015 $</c:v>
                </c:pt>
              </c:strCache>
            </c:strRef>
          </c:cat>
          <c:val>
            <c:numRef>
              <c:f>Sheet1!$C$2</c:f>
              <c:numCache>
                <c:formatCode>_("$"* #,##0_);_("$"* \(#,##0\);_("$"* "-"??_);_(@_)</c:formatCode>
                <c:ptCount val="1"/>
                <c:pt idx="0">
                  <c:v>2.7028529485551E9</c:v>
                </c:pt>
              </c:numCache>
            </c:numRef>
          </c:val>
          <c:extLst xmlns:c16r2="http://schemas.microsoft.com/office/drawing/2015/06/chart">
            <c:ext xmlns:c16="http://schemas.microsoft.com/office/drawing/2014/chart" uri="{C3380CC4-5D6E-409C-BE32-E72D297353CC}">
              <c16:uniqueId val="{00000002-9E7A-413D-8962-860FEA2AE39E}"/>
            </c:ext>
          </c:extLst>
        </c:ser>
        <c:ser>
          <c:idx val="2"/>
          <c:order val="2"/>
          <c:tx>
            <c:strRef>
              <c:f>Sheet1!$D$1</c:f>
              <c:strCache>
                <c:ptCount val="1"/>
                <c:pt idx="0">
                  <c:v>Bipolar disorder</c:v>
                </c:pt>
              </c:strCache>
            </c:strRef>
          </c:tx>
          <c:spPr>
            <a:solidFill>
              <a:schemeClr val="accent4"/>
            </a:solidFill>
            <a:ln>
              <a:noFill/>
            </a:ln>
            <a:effectLst/>
          </c:spPr>
          <c:invertIfNegative val="0"/>
          <c:dLbls>
            <c:spPr>
              <a:noFill/>
              <a:ln>
                <a:noFill/>
              </a:ln>
              <a:effectLst/>
            </c:spPr>
            <c:txPr>
              <a:bodyPr rot="0" vert="horz"/>
              <a:lstStyle/>
              <a:p>
                <a:pPr>
                  <a:defRPr sz="1000"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 2015 $</c:v>
                </c:pt>
              </c:strCache>
            </c:strRef>
          </c:cat>
          <c:val>
            <c:numRef>
              <c:f>Sheet1!$D$2</c:f>
              <c:numCache>
                <c:formatCode>_("$"* #,##0_);_("$"* \(#,##0\);_("$"* "-"??_);_(@_)</c:formatCode>
                <c:ptCount val="1"/>
                <c:pt idx="0">
                  <c:v>2.2545487560432E9</c:v>
                </c:pt>
              </c:numCache>
            </c:numRef>
          </c:val>
          <c:extLst xmlns:c16r2="http://schemas.microsoft.com/office/drawing/2015/06/chart">
            <c:ext xmlns:c16="http://schemas.microsoft.com/office/drawing/2014/chart" uri="{C3380CC4-5D6E-409C-BE32-E72D297353CC}">
              <c16:uniqueId val="{00000003-9E7A-413D-8962-860FEA2AE39E}"/>
            </c:ext>
          </c:extLst>
        </c:ser>
        <c:ser>
          <c:idx val="3"/>
          <c:order val="3"/>
          <c:tx>
            <c:strRef>
              <c:f>Sheet1!$E$1</c:f>
              <c:strCache>
                <c:ptCount val="1"/>
                <c:pt idx="0">
                  <c:v>Major depressive disorder</c:v>
                </c:pt>
              </c:strCache>
            </c:strRef>
          </c:tx>
          <c:spPr>
            <a:solidFill>
              <a:schemeClr val="accent2">
                <a:lumMod val="50000"/>
              </a:schemeClr>
            </a:solidFill>
            <a:ln>
              <a:noFill/>
            </a:ln>
            <a:effectLst/>
          </c:spPr>
          <c:invertIfNegative val="0"/>
          <c:dLbls>
            <c:spPr>
              <a:noFill/>
              <a:ln>
                <a:noFill/>
              </a:ln>
              <a:effectLst/>
            </c:spPr>
            <c:txPr>
              <a:bodyPr rot="0" vert="horz"/>
              <a:lstStyle/>
              <a:p>
                <a:pPr>
                  <a:defRPr sz="1000"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 2015 $</c:v>
                </c:pt>
              </c:strCache>
            </c:strRef>
          </c:cat>
          <c:val>
            <c:numRef>
              <c:f>Sheet1!$E$2</c:f>
              <c:numCache>
                <c:formatCode>_("$"* #,##0_);_("$"* \(#,##0\);_("$"* "-"??_);_(@_)</c:formatCode>
                <c:ptCount val="1"/>
                <c:pt idx="0">
                  <c:v>2.00245717369008E9</c:v>
                </c:pt>
              </c:numCache>
            </c:numRef>
          </c:val>
          <c:extLst xmlns:c16r2="http://schemas.microsoft.com/office/drawing/2015/06/chart">
            <c:ext xmlns:c16="http://schemas.microsoft.com/office/drawing/2014/chart" uri="{C3380CC4-5D6E-409C-BE32-E72D297353CC}">
              <c16:uniqueId val="{00000004-9E7A-413D-8962-860FEA2AE39E}"/>
            </c:ext>
          </c:extLst>
        </c:ser>
        <c:dLbls>
          <c:dLblPos val="outEnd"/>
          <c:showLegendKey val="0"/>
          <c:showVal val="1"/>
          <c:showCatName val="0"/>
          <c:showSerName val="0"/>
          <c:showPercent val="0"/>
          <c:showBubbleSize val="0"/>
        </c:dLbls>
        <c:gapWidth val="150"/>
        <c:overlap val="-15"/>
        <c:axId val="2125520008"/>
        <c:axId val="2125516792"/>
      </c:barChart>
      <c:catAx>
        <c:axId val="2125520008"/>
        <c:scaling>
          <c:orientation val="minMax"/>
        </c:scaling>
        <c:delete val="1"/>
        <c:axPos val="b"/>
        <c:numFmt formatCode="General" sourceLinked="1"/>
        <c:majorTickMark val="out"/>
        <c:minorTickMark val="none"/>
        <c:tickLblPos val="nextTo"/>
        <c:crossAx val="2125516792"/>
        <c:crosses val="autoZero"/>
        <c:auto val="1"/>
        <c:lblAlgn val="ctr"/>
        <c:lblOffset val="100"/>
        <c:noMultiLvlLbl val="0"/>
      </c:catAx>
      <c:valAx>
        <c:axId val="2125516792"/>
        <c:scaling>
          <c:orientation val="minMax"/>
          <c:max val="7.0E9"/>
          <c:min val="0.0"/>
        </c:scaling>
        <c:delete val="1"/>
        <c:axPos val="l"/>
        <c:numFmt formatCode="&quot;$&quot;#,##0" sourceLinked="0"/>
        <c:majorTickMark val="out"/>
        <c:minorTickMark val="none"/>
        <c:tickLblPos val="nextTo"/>
        <c:crossAx val="2125520008"/>
        <c:crosses val="autoZero"/>
        <c:crossBetween val="between"/>
        <c:majorUnit val="5.0E8"/>
      </c:valAx>
      <c:spPr>
        <a:noFill/>
        <a:ln w="22225">
          <a:solidFill>
            <a:schemeClr val="tx1">
              <a:alpha val="0"/>
            </a:schemeClr>
          </a:solidFill>
        </a:ln>
        <a:effectLst/>
      </c:spPr>
    </c:plotArea>
    <c:legend>
      <c:legendPos val="r"/>
      <c:layout>
        <c:manualLayout>
          <c:xMode val="edge"/>
          <c:yMode val="edge"/>
          <c:x val="0.568146265419655"/>
          <c:y val="0.293763628597412"/>
          <c:w val="0.316360378200458"/>
          <c:h val="0.228809955313623"/>
        </c:manualLayout>
      </c:layout>
      <c:overlay val="0"/>
    </c:legend>
    <c:plotVisOnly val="1"/>
    <c:dispBlanksAs val="gap"/>
    <c:showDLblsOverMax val="0"/>
  </c:chart>
  <c:spPr>
    <a:noFill/>
    <a:ln w="9525" cmpd="sng">
      <a:noFill/>
    </a:ln>
    <a:effectLst/>
  </c:spPr>
  <c:txPr>
    <a:bodyPr/>
    <a:lstStyle/>
    <a:p>
      <a:pPr>
        <a:defRPr sz="1200">
          <a:solidFill>
            <a:schemeClr val="tx1"/>
          </a:solidFill>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dirty="0"/>
              <a:t>Total hospital </a:t>
            </a:r>
            <a:r>
              <a:rPr lang="en-US" dirty="0" smtClean="0"/>
              <a:t>costs </a:t>
            </a:r>
            <a:br>
              <a:rPr lang="en-US" dirty="0" smtClean="0"/>
            </a:br>
            <a:r>
              <a:rPr lang="en-US" b="0" dirty="0" smtClean="0"/>
              <a:t>(all ages, in 2016 </a:t>
            </a:r>
            <a:r>
              <a:rPr lang="en-US" b="0" dirty="0"/>
              <a:t>U.S. $</a:t>
            </a:r>
            <a:r>
              <a:rPr lang="en-US" b="0" dirty="0" smtClean="0"/>
              <a:t>)</a:t>
            </a:r>
            <a:endParaRPr lang="en-US" b="0" dirty="0"/>
          </a:p>
        </c:rich>
      </c:tx>
      <c:layout>
        <c:manualLayout>
          <c:xMode val="edge"/>
          <c:yMode val="edge"/>
          <c:x val="0.336914175146257"/>
          <c:y val="0.0535220081110308"/>
        </c:manualLayout>
      </c:layout>
      <c:overlay val="0"/>
      <c:spPr>
        <a:noFill/>
        <a:ln>
          <a:noFill/>
        </a:ln>
        <a:effectLst/>
      </c:spPr>
    </c:title>
    <c:autoTitleDeleted val="0"/>
    <c:plotArea>
      <c:layout>
        <c:manualLayout>
          <c:layoutTarget val="inner"/>
          <c:xMode val="edge"/>
          <c:yMode val="edge"/>
          <c:x val="0.0586220365099571"/>
          <c:y val="0.109799878680364"/>
          <c:w val="0.92278736329879"/>
          <c:h val="0.803835822192895"/>
        </c:manualLayout>
      </c:layout>
      <c:barChart>
        <c:barDir val="col"/>
        <c:grouping val="clustered"/>
        <c:varyColors val="0"/>
        <c:ser>
          <c:idx val="0"/>
          <c:order val="0"/>
          <c:tx>
            <c:strRef>
              <c:f>Sheet1!$B$1</c:f>
              <c:strCache>
                <c:ptCount val="1"/>
                <c:pt idx="0">
                  <c:v>SMI total</c:v>
                </c:pt>
              </c:strCache>
            </c:strRef>
          </c:tx>
          <c:spPr>
            <a:solidFill>
              <a:schemeClr val="tx2"/>
            </a:solid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0-9E7A-413D-8962-860FEA2AE39E}"/>
              </c:ext>
            </c:extLst>
          </c:dPt>
          <c:dLbls>
            <c:dLbl>
              <c:idx val="0"/>
              <c:spPr>
                <a:noFill/>
                <a:ln>
                  <a:noFill/>
                </a:ln>
                <a:effectLst/>
              </c:spPr>
              <c:txPr>
                <a:bodyPr rot="0" vert="horz"/>
                <a:lstStyle/>
                <a:p>
                  <a:pPr>
                    <a:defRPr sz="1000" b="1"/>
                  </a:pPr>
                  <a:endParaRPr lang="en-US"/>
                </a:p>
              </c:txPr>
              <c:dLblPos val="outEnd"/>
              <c:showLegendKey val="0"/>
              <c:showVal val="1"/>
              <c:showCatName val="0"/>
              <c:showSerName val="0"/>
              <c:showPercent val="0"/>
              <c:showBubbleSize val="0"/>
            </c:dLbl>
            <c:numFmt formatCode="&quot;$&quot;#,##0" sourceLinked="0"/>
            <c:spPr>
              <a:noFill/>
              <a:ln>
                <a:noFill/>
              </a:ln>
              <a:effectLst/>
            </c:spPr>
            <c:txPr>
              <a:bodyPr rot="0" vert="horz"/>
              <a:lstStyle/>
              <a:p>
                <a:pPr>
                  <a:defRPr sz="1000"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 2016 $</c:v>
                </c:pt>
              </c:strCache>
            </c:strRef>
          </c:cat>
          <c:val>
            <c:numRef>
              <c:f>Sheet1!$B$2</c:f>
              <c:numCache>
                <c:formatCode>"$"#,##0</c:formatCode>
                <c:ptCount val="1"/>
                <c:pt idx="0">
                  <c:v>4.9830608E7</c:v>
                </c:pt>
              </c:numCache>
            </c:numRef>
          </c:val>
          <c:extLst xmlns:c16r2="http://schemas.microsoft.com/office/drawing/2015/06/chart">
            <c:ext xmlns:c16="http://schemas.microsoft.com/office/drawing/2014/chart" uri="{C3380CC4-5D6E-409C-BE32-E72D297353CC}">
              <c16:uniqueId val="{00000001-9E7A-413D-8962-860FEA2AE39E}"/>
            </c:ext>
          </c:extLst>
        </c:ser>
        <c:ser>
          <c:idx val="1"/>
          <c:order val="1"/>
          <c:tx>
            <c:strRef>
              <c:f>Sheet1!$C$1</c:f>
              <c:strCache>
                <c:ptCount val="1"/>
                <c:pt idx="0">
                  <c:v>Schizophrenia</c:v>
                </c:pt>
              </c:strCache>
            </c:strRef>
          </c:tx>
          <c:spPr>
            <a:solidFill>
              <a:schemeClr val="accent5">
                <a:lumMod val="60000"/>
                <a:lumOff val="40000"/>
              </a:schemeClr>
            </a:solidFill>
            <a:ln>
              <a:noFill/>
            </a:ln>
            <a:effectLst/>
          </c:spPr>
          <c:invertIfNegative val="0"/>
          <c:dLbls>
            <c:spPr>
              <a:noFill/>
              <a:ln>
                <a:noFill/>
              </a:ln>
              <a:effectLst/>
            </c:spPr>
            <c:txPr>
              <a:bodyPr rot="0" vert="horz"/>
              <a:lstStyle/>
              <a:p>
                <a:pPr>
                  <a:defRPr sz="1000"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 2016 $</c:v>
                </c:pt>
              </c:strCache>
            </c:strRef>
          </c:cat>
          <c:val>
            <c:numRef>
              <c:f>Sheet1!$C$2</c:f>
              <c:numCache>
                <c:formatCode>_("$"* #,##0_);_("$"* \(#,##0\);_("$"* "-"??_);_(@_)</c:formatCode>
                <c:ptCount val="1"/>
                <c:pt idx="0">
                  <c:v>8.863168E6</c:v>
                </c:pt>
              </c:numCache>
            </c:numRef>
          </c:val>
          <c:extLst xmlns:c16r2="http://schemas.microsoft.com/office/drawing/2015/06/chart">
            <c:ext xmlns:c16="http://schemas.microsoft.com/office/drawing/2014/chart" uri="{C3380CC4-5D6E-409C-BE32-E72D297353CC}">
              <c16:uniqueId val="{00000002-9E7A-413D-8962-860FEA2AE39E}"/>
            </c:ext>
          </c:extLst>
        </c:ser>
        <c:ser>
          <c:idx val="2"/>
          <c:order val="2"/>
          <c:tx>
            <c:strRef>
              <c:f>Sheet1!$D$1</c:f>
              <c:strCache>
                <c:ptCount val="1"/>
                <c:pt idx="0">
                  <c:v>Bipolar disorder</c:v>
                </c:pt>
              </c:strCache>
            </c:strRef>
          </c:tx>
          <c:spPr>
            <a:solidFill>
              <a:schemeClr val="accent4"/>
            </a:solidFill>
            <a:ln>
              <a:noFill/>
            </a:ln>
            <a:effectLst/>
          </c:spPr>
          <c:invertIfNegative val="0"/>
          <c:dLbls>
            <c:spPr>
              <a:noFill/>
              <a:ln>
                <a:noFill/>
              </a:ln>
              <a:effectLst/>
            </c:spPr>
            <c:txPr>
              <a:bodyPr rot="0" vert="horz"/>
              <a:lstStyle/>
              <a:p>
                <a:pPr>
                  <a:defRPr sz="1000"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 2016 $</c:v>
                </c:pt>
              </c:strCache>
            </c:strRef>
          </c:cat>
          <c:val>
            <c:numRef>
              <c:f>Sheet1!$D$2</c:f>
              <c:numCache>
                <c:formatCode>_("$"* #,##0_);_("$"* \(#,##0\);_("$"* "-"??_);_(@_)</c:formatCode>
                <c:ptCount val="1"/>
                <c:pt idx="0">
                  <c:v>1.9556316E7</c:v>
                </c:pt>
              </c:numCache>
            </c:numRef>
          </c:val>
          <c:extLst xmlns:c16r2="http://schemas.microsoft.com/office/drawing/2015/06/chart">
            <c:ext xmlns:c16="http://schemas.microsoft.com/office/drawing/2014/chart" uri="{C3380CC4-5D6E-409C-BE32-E72D297353CC}">
              <c16:uniqueId val="{00000003-9E7A-413D-8962-860FEA2AE39E}"/>
            </c:ext>
          </c:extLst>
        </c:ser>
        <c:ser>
          <c:idx val="3"/>
          <c:order val="3"/>
          <c:tx>
            <c:strRef>
              <c:f>Sheet1!$E$1</c:f>
              <c:strCache>
                <c:ptCount val="1"/>
                <c:pt idx="0">
                  <c:v>Major depressive disorder</c:v>
                </c:pt>
              </c:strCache>
            </c:strRef>
          </c:tx>
          <c:spPr>
            <a:solidFill>
              <a:schemeClr val="accent2">
                <a:lumMod val="50000"/>
              </a:schemeClr>
            </a:solidFill>
            <a:ln>
              <a:noFill/>
            </a:ln>
            <a:effectLst/>
          </c:spPr>
          <c:invertIfNegative val="0"/>
          <c:dLbls>
            <c:spPr>
              <a:noFill/>
              <a:ln>
                <a:noFill/>
              </a:ln>
              <a:effectLst/>
            </c:spPr>
            <c:txPr>
              <a:bodyPr rot="0" vert="horz"/>
              <a:lstStyle/>
              <a:p>
                <a:pPr>
                  <a:defRPr sz="1000"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 2016 $</c:v>
                </c:pt>
              </c:strCache>
            </c:strRef>
          </c:cat>
          <c:val>
            <c:numRef>
              <c:f>Sheet1!$E$2</c:f>
              <c:numCache>
                <c:formatCode>_("$"* #,##0_);_("$"* \(#,##0\);_("$"* "-"??_);_(@_)</c:formatCode>
                <c:ptCount val="1"/>
                <c:pt idx="0">
                  <c:v>2.1411124E7</c:v>
                </c:pt>
              </c:numCache>
            </c:numRef>
          </c:val>
          <c:extLst xmlns:c16r2="http://schemas.microsoft.com/office/drawing/2015/06/chart">
            <c:ext xmlns:c16="http://schemas.microsoft.com/office/drawing/2014/chart" uri="{C3380CC4-5D6E-409C-BE32-E72D297353CC}">
              <c16:uniqueId val="{00000004-9E7A-413D-8962-860FEA2AE39E}"/>
            </c:ext>
          </c:extLst>
        </c:ser>
        <c:dLbls>
          <c:dLblPos val="outEnd"/>
          <c:showLegendKey val="0"/>
          <c:showVal val="1"/>
          <c:showCatName val="0"/>
          <c:showSerName val="0"/>
          <c:showPercent val="0"/>
          <c:showBubbleSize val="0"/>
        </c:dLbls>
        <c:gapWidth val="150"/>
        <c:overlap val="-15"/>
        <c:axId val="2125328392"/>
        <c:axId val="2125331592"/>
      </c:barChart>
      <c:catAx>
        <c:axId val="2125328392"/>
        <c:scaling>
          <c:orientation val="minMax"/>
        </c:scaling>
        <c:delete val="1"/>
        <c:axPos val="b"/>
        <c:numFmt formatCode="General" sourceLinked="1"/>
        <c:majorTickMark val="out"/>
        <c:minorTickMark val="none"/>
        <c:tickLblPos val="nextTo"/>
        <c:crossAx val="2125331592"/>
        <c:crosses val="autoZero"/>
        <c:auto val="1"/>
        <c:lblAlgn val="ctr"/>
        <c:lblOffset val="100"/>
        <c:noMultiLvlLbl val="0"/>
      </c:catAx>
      <c:valAx>
        <c:axId val="2125331592"/>
        <c:scaling>
          <c:orientation val="minMax"/>
          <c:max val="7.0E7"/>
          <c:min val="0.0"/>
        </c:scaling>
        <c:delete val="1"/>
        <c:axPos val="l"/>
        <c:numFmt formatCode="&quot;$&quot;#,##0" sourceLinked="0"/>
        <c:majorTickMark val="out"/>
        <c:minorTickMark val="none"/>
        <c:tickLblPos val="nextTo"/>
        <c:crossAx val="2125328392"/>
        <c:crosses val="autoZero"/>
        <c:crossBetween val="between"/>
        <c:majorUnit val="5.0E8"/>
      </c:valAx>
      <c:spPr>
        <a:noFill/>
        <a:ln w="22225">
          <a:solidFill>
            <a:schemeClr val="tx1">
              <a:alpha val="0"/>
            </a:schemeClr>
          </a:solidFill>
        </a:ln>
        <a:effectLst/>
      </c:spPr>
    </c:plotArea>
    <c:legend>
      <c:legendPos val="r"/>
      <c:layout>
        <c:manualLayout>
          <c:xMode val="edge"/>
          <c:yMode val="edge"/>
          <c:x val="0.568146265419655"/>
          <c:y val="0.293763628597412"/>
          <c:w val="0.316360378200458"/>
          <c:h val="0.228809955313623"/>
        </c:manualLayout>
      </c:layout>
      <c:overlay val="0"/>
    </c:legend>
    <c:plotVisOnly val="1"/>
    <c:dispBlanksAs val="gap"/>
    <c:showDLblsOverMax val="0"/>
  </c:chart>
  <c:spPr>
    <a:noFill/>
    <a:ln w="9525" cmpd="sng">
      <a:noFill/>
    </a:ln>
    <a:effectLst/>
  </c:spPr>
  <c:txPr>
    <a:bodyPr/>
    <a:lstStyle/>
    <a:p>
      <a:pPr>
        <a:defRPr sz="1200">
          <a:solidFill>
            <a:schemeClr val="tx1"/>
          </a:solidFill>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400" b="1" i="0" baseline="0" dirty="0" smtClean="0">
                <a:solidFill>
                  <a:schemeClr val="tx1"/>
                </a:solidFill>
                <a:effectLst/>
              </a:rPr>
              <a:t>Serious mental illness</a:t>
            </a:r>
          </a:p>
          <a:p>
            <a:pPr>
              <a:defRPr sz="1400" b="0" i="0" u="none" strike="noStrike" kern="1200" spc="0" baseline="0">
                <a:solidFill>
                  <a:schemeClr val="tx1"/>
                </a:solidFill>
                <a:latin typeface="+mn-lt"/>
                <a:ea typeface="+mn-ea"/>
                <a:cs typeface="+mn-cs"/>
              </a:defRPr>
            </a:pPr>
            <a:r>
              <a:rPr lang="en-US" sz="1400" b="1" i="0" baseline="0" dirty="0" smtClean="0">
                <a:solidFill>
                  <a:schemeClr val="tx1"/>
                </a:solidFill>
                <a:effectLst/>
              </a:rPr>
              <a:t>$50 million</a:t>
            </a:r>
            <a:endParaRPr lang="en-US" sz="1400" dirty="0">
              <a:solidFill>
                <a:schemeClr val="tx1"/>
              </a:solidFill>
              <a:effectLst/>
            </a:endParaRPr>
          </a:p>
        </c:rich>
      </c:tx>
      <c:layout>
        <c:manualLayout>
          <c:xMode val="edge"/>
          <c:yMode val="edge"/>
          <c:x val="0.140735552886262"/>
          <c:y val="0.156690421921656"/>
        </c:manualLayout>
      </c:layout>
      <c:overlay val="0"/>
      <c:spPr>
        <a:noFill/>
        <a:ln>
          <a:noFill/>
        </a:ln>
        <a:effectLst/>
      </c:spPr>
    </c:title>
    <c:autoTitleDeleted val="0"/>
    <c:plotArea>
      <c:layout>
        <c:manualLayout>
          <c:layoutTarget val="inner"/>
          <c:xMode val="edge"/>
          <c:yMode val="edge"/>
          <c:x val="0.0715984284532672"/>
          <c:y val="0.27801223764533"/>
          <c:w val="0.781683156580424"/>
          <c:h val="0.585794668429496"/>
        </c:manualLayout>
      </c:layout>
      <c:pieChart>
        <c:varyColors val="1"/>
        <c:ser>
          <c:idx val="0"/>
          <c:order val="0"/>
          <c:tx>
            <c:strRef>
              <c:f>Sheet1!$B$1</c:f>
              <c:strCache>
                <c:ptCount val="1"/>
                <c:pt idx="0">
                  <c:v>Series 1</c:v>
                </c:pt>
              </c:strCache>
            </c:strRef>
          </c:tx>
          <c:spPr>
            <a:solidFill>
              <a:schemeClr val="accent3">
                <a:alpha val="70000"/>
              </a:schemeClr>
            </a:solidFill>
            <a:ln w="12700">
              <a:solidFill>
                <a:schemeClr val="bg1"/>
              </a:solidFill>
            </a:ln>
          </c:spPr>
          <c:dPt>
            <c:idx val="0"/>
            <c:bubble3D val="0"/>
            <c:spPr>
              <a:solidFill>
                <a:schemeClr val="accent3">
                  <a:lumMod val="75000"/>
                  <a:alpha val="70000"/>
                </a:schemeClr>
              </a:solidFill>
              <a:ln w="12700">
                <a:solidFill>
                  <a:schemeClr val="bg1"/>
                </a:solidFill>
              </a:ln>
              <a:effectLst/>
            </c:spPr>
            <c:extLst xmlns:c16r2="http://schemas.microsoft.com/office/drawing/2015/06/chart">
              <c:ext xmlns:c16="http://schemas.microsoft.com/office/drawing/2014/chart" uri="{C3380CC4-5D6E-409C-BE32-E72D297353CC}">
                <c16:uniqueId val="{00000001-DEC7-4007-89DB-9818BB62D53D}"/>
              </c:ext>
            </c:extLst>
          </c:dPt>
          <c:dPt>
            <c:idx val="1"/>
            <c:bubble3D val="0"/>
            <c:spPr>
              <a:solidFill>
                <a:schemeClr val="accent3">
                  <a:lumMod val="50000"/>
                  <a:alpha val="70000"/>
                </a:schemeClr>
              </a:solidFill>
              <a:ln w="12700">
                <a:solidFill>
                  <a:schemeClr val="bg1"/>
                </a:solidFill>
              </a:ln>
              <a:effectLst/>
            </c:spPr>
            <c:extLst xmlns:c16r2="http://schemas.microsoft.com/office/drawing/2015/06/chart">
              <c:ext xmlns:c16="http://schemas.microsoft.com/office/drawing/2014/chart" uri="{C3380CC4-5D6E-409C-BE32-E72D297353CC}">
                <c16:uniqueId val="{00000005-DEC7-4007-89DB-9818BB62D53D}"/>
              </c:ext>
            </c:extLst>
          </c:dPt>
          <c:dPt>
            <c:idx val="2"/>
            <c:bubble3D val="0"/>
            <c:spPr>
              <a:solidFill>
                <a:schemeClr val="accent3">
                  <a:lumMod val="20000"/>
                  <a:lumOff val="80000"/>
                  <a:alpha val="50000"/>
                </a:schemeClr>
              </a:solidFill>
              <a:ln w="12700">
                <a:solidFill>
                  <a:schemeClr val="bg1"/>
                </a:solidFill>
              </a:ln>
              <a:effectLst/>
            </c:spPr>
            <c:extLst xmlns:c16r2="http://schemas.microsoft.com/office/drawing/2015/06/chart">
              <c:ext xmlns:c16="http://schemas.microsoft.com/office/drawing/2014/chart" uri="{C3380CC4-5D6E-409C-BE32-E72D297353CC}">
                <c16:uniqueId val="{00000002-DEC7-4007-89DB-9818BB62D53D}"/>
              </c:ext>
            </c:extLst>
          </c:dPt>
          <c:dPt>
            <c:idx val="3"/>
            <c:bubble3D val="0"/>
            <c:spPr>
              <a:solidFill>
                <a:schemeClr val="accent3">
                  <a:lumMod val="60000"/>
                  <a:lumOff val="40000"/>
                  <a:alpha val="70000"/>
                </a:schemeClr>
              </a:solidFill>
              <a:ln w="12700">
                <a:solidFill>
                  <a:schemeClr val="bg1"/>
                </a:solidFill>
              </a:ln>
              <a:effectLst/>
            </c:spPr>
            <c:extLst xmlns:c16r2="http://schemas.microsoft.com/office/drawing/2015/06/chart">
              <c:ext xmlns:c16="http://schemas.microsoft.com/office/drawing/2014/chart" uri="{C3380CC4-5D6E-409C-BE32-E72D297353CC}">
                <c16:uniqueId val="{00000000-DEC7-4007-89DB-9818BB62D53D}"/>
              </c:ext>
            </c:extLst>
          </c:dPt>
          <c:dPt>
            <c:idx val="4"/>
            <c:bubble3D val="0"/>
            <c:spPr>
              <a:solidFill>
                <a:schemeClr val="accent3">
                  <a:lumMod val="40000"/>
                  <a:lumOff val="60000"/>
                  <a:alpha val="50000"/>
                </a:schemeClr>
              </a:solidFill>
              <a:ln w="12700">
                <a:solidFill>
                  <a:schemeClr val="bg1"/>
                </a:solidFill>
              </a:ln>
              <a:effectLst/>
            </c:spPr>
            <c:extLst xmlns:c16r2="http://schemas.microsoft.com/office/drawing/2015/06/chart">
              <c:ext xmlns:c16="http://schemas.microsoft.com/office/drawing/2014/chart" uri="{C3380CC4-5D6E-409C-BE32-E72D297353CC}">
                <c16:uniqueId val="{00000006-DEC7-4007-89DB-9818BB62D53D}"/>
              </c:ext>
            </c:extLst>
          </c:dPt>
          <c:cat>
            <c:strRef>
              <c:f>Sheet1!$A$2:$A$6</c:f>
              <c:strCache>
                <c:ptCount val="5"/>
                <c:pt idx="0">
                  <c:v>Medicare</c:v>
                </c:pt>
                <c:pt idx="1">
                  <c:v>Other</c:v>
                </c:pt>
                <c:pt idx="2">
                  <c:v>Uninsured</c:v>
                </c:pt>
                <c:pt idx="3">
                  <c:v>Medicaid</c:v>
                </c:pt>
                <c:pt idx="4">
                  <c:v>Private insurance</c:v>
                </c:pt>
              </c:strCache>
            </c:strRef>
          </c:cat>
          <c:val>
            <c:numRef>
              <c:f>Sheet1!$B$2:$B$6</c:f>
              <c:numCache>
                <c:formatCode>0%</c:formatCode>
                <c:ptCount val="5"/>
                <c:pt idx="0">
                  <c:v>0.355857912317763</c:v>
                </c:pt>
                <c:pt idx="1">
                  <c:v>0.117976240235199</c:v>
                </c:pt>
                <c:pt idx="2">
                  <c:v>0.0913159006850451</c:v>
                </c:pt>
                <c:pt idx="3">
                  <c:v>0.178176541685265</c:v>
                </c:pt>
                <c:pt idx="4">
                  <c:v>0.256673405076728</c:v>
                </c:pt>
              </c:numCache>
            </c:numRef>
          </c:val>
          <c:extLst xmlns:c16r2="http://schemas.microsoft.com/office/drawing/2015/06/chart">
            <c:ext xmlns:c16="http://schemas.microsoft.com/office/drawing/2014/chart" uri="{C3380CC4-5D6E-409C-BE32-E72D297353CC}">
              <c16:uniqueId val="{00000000-7000-474F-A425-A100A514604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sz="1400" b="1" dirty="0" smtClean="0">
                <a:solidFill>
                  <a:schemeClr val="tx1"/>
                </a:solidFill>
              </a:rPr>
              <a:t>All hospitalizations</a:t>
            </a:r>
          </a:p>
          <a:p>
            <a:pPr>
              <a:defRPr sz="1862" b="0" i="0" u="none" strike="noStrike" kern="1200" spc="0" baseline="0">
                <a:solidFill>
                  <a:schemeClr val="tx1"/>
                </a:solidFill>
                <a:latin typeface="+mn-lt"/>
                <a:ea typeface="+mn-ea"/>
                <a:cs typeface="+mn-cs"/>
              </a:defRPr>
            </a:pPr>
            <a:r>
              <a:rPr lang="en-US" sz="1400" b="1" dirty="0" smtClean="0">
                <a:solidFill>
                  <a:schemeClr val="tx1"/>
                </a:solidFill>
              </a:rPr>
              <a:t>$3</a:t>
            </a:r>
            <a:r>
              <a:rPr lang="en-US" sz="1400" b="1" baseline="0" dirty="0" smtClean="0">
                <a:solidFill>
                  <a:schemeClr val="tx1"/>
                </a:solidFill>
              </a:rPr>
              <a:t> billion</a:t>
            </a:r>
            <a:endParaRPr lang="en-US" sz="1400" b="1" dirty="0">
              <a:solidFill>
                <a:schemeClr val="tx1"/>
              </a:solidFill>
            </a:endParaRPr>
          </a:p>
        </c:rich>
      </c:tx>
      <c:layout>
        <c:manualLayout>
          <c:xMode val="edge"/>
          <c:yMode val="edge"/>
          <c:x val="0.197310924606158"/>
          <c:y val="0.163412915448386"/>
        </c:manualLayout>
      </c:layout>
      <c:overlay val="0"/>
      <c:spPr>
        <a:noFill/>
        <a:ln>
          <a:noFill/>
        </a:ln>
        <a:effectLst/>
      </c:spPr>
    </c:title>
    <c:autoTitleDeleted val="0"/>
    <c:plotArea>
      <c:layout>
        <c:manualLayout>
          <c:layoutTarget val="inner"/>
          <c:xMode val="edge"/>
          <c:yMode val="edge"/>
          <c:x val="0.0867236309340025"/>
          <c:y val="0.278578779431418"/>
          <c:w val="0.835277779926812"/>
          <c:h val="0.599266723332624"/>
        </c:manualLayout>
      </c:layout>
      <c:pieChart>
        <c:varyColors val="1"/>
        <c:ser>
          <c:idx val="0"/>
          <c:order val="0"/>
          <c:tx>
            <c:strRef>
              <c:f>Sheet1!$B$1</c:f>
              <c:strCache>
                <c:ptCount val="1"/>
                <c:pt idx="0">
                  <c:v>Sales</c:v>
                </c:pt>
              </c:strCache>
            </c:strRef>
          </c:tx>
          <c:spPr>
            <a:solidFill>
              <a:schemeClr val="accent3">
                <a:lumMod val="75000"/>
              </a:schemeClr>
            </a:solidFill>
            <a:ln w="12700"/>
          </c:spPr>
          <c:dPt>
            <c:idx val="0"/>
            <c:bubble3D val="0"/>
            <c:spPr>
              <a:solidFill>
                <a:schemeClr val="accent3">
                  <a:lumMod val="75000"/>
                  <a:alpha val="70000"/>
                </a:schemeClr>
              </a:solidFill>
              <a:ln w="12700">
                <a:solidFill>
                  <a:schemeClr val="lt1"/>
                </a:solidFill>
              </a:ln>
              <a:effectLst/>
            </c:spPr>
            <c:extLst xmlns:c16r2="http://schemas.microsoft.com/office/drawing/2015/06/chart">
              <c:ext xmlns:c16="http://schemas.microsoft.com/office/drawing/2014/chart" uri="{C3380CC4-5D6E-409C-BE32-E72D297353CC}">
                <c16:uniqueId val="{00000001-ABF6-405A-B066-051DB59D3F48}"/>
              </c:ext>
            </c:extLst>
          </c:dPt>
          <c:dPt>
            <c:idx val="1"/>
            <c:bubble3D val="0"/>
            <c:spPr>
              <a:solidFill>
                <a:schemeClr val="accent3">
                  <a:lumMod val="50000"/>
                  <a:alpha val="70000"/>
                </a:schemeClr>
              </a:solidFill>
              <a:ln w="12700">
                <a:solidFill>
                  <a:schemeClr val="lt1"/>
                </a:solidFill>
              </a:ln>
              <a:effectLst/>
            </c:spPr>
            <c:extLst xmlns:c16r2="http://schemas.microsoft.com/office/drawing/2015/06/chart">
              <c:ext xmlns:c16="http://schemas.microsoft.com/office/drawing/2014/chart" uri="{C3380CC4-5D6E-409C-BE32-E72D297353CC}">
                <c16:uniqueId val="{00000002-ABF6-405A-B066-051DB59D3F48}"/>
              </c:ext>
            </c:extLst>
          </c:dPt>
          <c:dPt>
            <c:idx val="2"/>
            <c:bubble3D val="0"/>
            <c:spPr>
              <a:solidFill>
                <a:schemeClr val="accent3">
                  <a:lumMod val="20000"/>
                  <a:lumOff val="80000"/>
                  <a:alpha val="50000"/>
                </a:schemeClr>
              </a:solidFill>
              <a:ln w="12700">
                <a:solidFill>
                  <a:schemeClr val="lt1"/>
                </a:solidFill>
              </a:ln>
              <a:effectLst/>
            </c:spPr>
            <c:extLst xmlns:c16r2="http://schemas.microsoft.com/office/drawing/2015/06/chart">
              <c:ext xmlns:c16="http://schemas.microsoft.com/office/drawing/2014/chart" uri="{C3380CC4-5D6E-409C-BE32-E72D297353CC}">
                <c16:uniqueId val="{00000003-ABF6-405A-B066-051DB59D3F48}"/>
              </c:ext>
            </c:extLst>
          </c:dPt>
          <c:dPt>
            <c:idx val="3"/>
            <c:bubble3D val="0"/>
            <c:spPr>
              <a:solidFill>
                <a:schemeClr val="accent3">
                  <a:lumMod val="60000"/>
                  <a:lumOff val="40000"/>
                  <a:alpha val="70000"/>
                </a:schemeClr>
              </a:solidFill>
              <a:ln w="12700">
                <a:solidFill>
                  <a:schemeClr val="lt1"/>
                </a:solidFill>
              </a:ln>
              <a:effectLst/>
            </c:spPr>
            <c:extLst xmlns:c16r2="http://schemas.microsoft.com/office/drawing/2015/06/chart">
              <c:ext xmlns:c16="http://schemas.microsoft.com/office/drawing/2014/chart" uri="{C3380CC4-5D6E-409C-BE32-E72D297353CC}">
                <c16:uniqueId val="{00000004-ABF6-405A-B066-051DB59D3F48}"/>
              </c:ext>
            </c:extLst>
          </c:dPt>
          <c:dPt>
            <c:idx val="4"/>
            <c:bubble3D val="0"/>
            <c:spPr>
              <a:solidFill>
                <a:schemeClr val="accent3">
                  <a:lumMod val="40000"/>
                  <a:lumOff val="60000"/>
                  <a:alpha val="50000"/>
                </a:schemeClr>
              </a:solidFill>
              <a:ln w="12700">
                <a:solidFill>
                  <a:schemeClr val="lt1"/>
                </a:solidFill>
              </a:ln>
              <a:effectLst/>
            </c:spPr>
            <c:extLst xmlns:c16r2="http://schemas.microsoft.com/office/drawing/2015/06/chart">
              <c:ext xmlns:c16="http://schemas.microsoft.com/office/drawing/2014/chart" uri="{C3380CC4-5D6E-409C-BE32-E72D297353CC}">
                <c16:uniqueId val="{00000005-ABF6-405A-B066-051DB59D3F48}"/>
              </c:ext>
            </c:extLst>
          </c:dPt>
          <c:cat>
            <c:strRef>
              <c:f>Sheet1!$A$2:$A$6</c:f>
              <c:strCache>
                <c:ptCount val="5"/>
                <c:pt idx="0">
                  <c:v>Medicare</c:v>
                </c:pt>
                <c:pt idx="1">
                  <c:v>Other</c:v>
                </c:pt>
                <c:pt idx="2">
                  <c:v>Uninsured</c:v>
                </c:pt>
                <c:pt idx="3">
                  <c:v>Medicaid</c:v>
                </c:pt>
                <c:pt idx="4">
                  <c:v>Private insurance</c:v>
                </c:pt>
              </c:strCache>
            </c:strRef>
          </c:cat>
          <c:val>
            <c:numRef>
              <c:f>Sheet1!$B$2:$B$6</c:f>
              <c:numCache>
                <c:formatCode>0%</c:formatCode>
                <c:ptCount val="5"/>
                <c:pt idx="0">
                  <c:v>0.493511930743654</c:v>
                </c:pt>
                <c:pt idx="1">
                  <c:v>0.0592562739873614</c:v>
                </c:pt>
                <c:pt idx="2">
                  <c:v>0.0417908355104166</c:v>
                </c:pt>
                <c:pt idx="3">
                  <c:v>0.0975836001426476</c:v>
                </c:pt>
                <c:pt idx="4">
                  <c:v>0.30785735961592</c:v>
                </c:pt>
              </c:numCache>
            </c:numRef>
          </c:val>
          <c:extLst xmlns:c16r2="http://schemas.microsoft.com/office/drawing/2015/06/chart">
            <c:ext xmlns:c16="http://schemas.microsoft.com/office/drawing/2014/chart" uri="{C3380CC4-5D6E-409C-BE32-E72D297353CC}">
              <c16:uniqueId val="{00000000-ABF6-405A-B066-051DB59D3F4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n-US" sz="1400" dirty="0"/>
              <a:t>Per capita </a:t>
            </a:r>
          </a:p>
          <a:p>
            <a:pPr>
              <a:defRPr sz="1400"/>
            </a:pPr>
            <a:r>
              <a:rPr lang="en-US" sz="1400" dirty="0"/>
              <a:t>State Mental Health Agency expenditures</a:t>
            </a:r>
          </a:p>
          <a:p>
            <a:pPr>
              <a:defRPr sz="1400"/>
            </a:pPr>
            <a:r>
              <a:rPr lang="en-US" sz="1400" b="0" dirty="0"/>
              <a:t>(in </a:t>
            </a:r>
            <a:r>
              <a:rPr lang="en-US" sz="1400" b="0" dirty="0" smtClean="0"/>
              <a:t>2016 </a:t>
            </a:r>
            <a:r>
              <a:rPr lang="en-US" sz="1400" b="0" dirty="0"/>
              <a:t>U.S. $)</a:t>
            </a:r>
          </a:p>
        </c:rich>
      </c:tx>
      <c:layout>
        <c:manualLayout>
          <c:xMode val="edge"/>
          <c:yMode val="edge"/>
          <c:x val="0.205171280566993"/>
          <c:y val="0.0250106501264369"/>
        </c:manualLayout>
      </c:layout>
      <c:overlay val="0"/>
      <c:spPr>
        <a:noFill/>
        <a:ln>
          <a:noFill/>
        </a:ln>
        <a:effectLst/>
      </c:spPr>
    </c:title>
    <c:autoTitleDeleted val="0"/>
    <c:plotArea>
      <c:layout>
        <c:manualLayout>
          <c:layoutTarget val="inner"/>
          <c:xMode val="edge"/>
          <c:yMode val="edge"/>
          <c:x val="0.0919101504098453"/>
          <c:y val="0.230631933839593"/>
          <c:w val="0.880800361779467"/>
          <c:h val="0.568830235128137"/>
        </c:manualLayout>
      </c:layout>
      <c:barChart>
        <c:barDir val="col"/>
        <c:grouping val="stacked"/>
        <c:varyColors val="0"/>
        <c:ser>
          <c:idx val="0"/>
          <c:order val="0"/>
          <c:tx>
            <c:strRef>
              <c:f>Sheet1!$E$1</c:f>
              <c:strCache>
                <c:ptCount val="1"/>
                <c:pt idx="0">
                  <c:v>Community-based programs</c:v>
                </c:pt>
              </c:strCache>
            </c:strRef>
          </c:tx>
          <c:spPr>
            <a:solidFill>
              <a:schemeClr val="tx2">
                <a:alpha val="40000"/>
              </a:schemeClr>
            </a:solidFill>
            <a:ln>
              <a:noFill/>
            </a:ln>
            <a:effectLst/>
          </c:spPr>
          <c:invertIfNegative val="0"/>
          <c:dPt>
            <c:idx val="13"/>
            <c:invertIfNegative val="0"/>
            <c:bubble3D val="0"/>
            <c:extLst xmlns:c16r2="http://schemas.microsoft.com/office/drawing/2015/06/chart">
              <c:ext xmlns:c16="http://schemas.microsoft.com/office/drawing/2014/chart" uri="{C3380CC4-5D6E-409C-BE32-E72D297353CC}">
                <c16:uniqueId val="{00000010-DE7B-4501-AE47-ABA3053C2845}"/>
              </c:ext>
            </c:extLst>
          </c:dPt>
          <c:dPt>
            <c:idx val="19"/>
            <c:invertIfNegative val="0"/>
            <c:bubble3D val="0"/>
            <c:extLst xmlns:c16r2="http://schemas.microsoft.com/office/drawing/2015/06/chart">
              <c:ext xmlns:c16="http://schemas.microsoft.com/office/drawing/2014/chart" uri="{C3380CC4-5D6E-409C-BE32-E72D297353CC}">
                <c16:uniqueId val="{00000001-7DA7-43C5-9E92-18DF46B30109}"/>
              </c:ext>
            </c:extLst>
          </c:dPt>
          <c:dPt>
            <c:idx val="25"/>
            <c:invertIfNegative val="0"/>
            <c:bubble3D val="0"/>
            <c:extLst xmlns:c16r2="http://schemas.microsoft.com/office/drawing/2015/06/chart">
              <c:ext xmlns:c16="http://schemas.microsoft.com/office/drawing/2014/chart" uri="{C3380CC4-5D6E-409C-BE32-E72D297353CC}">
                <c16:uniqueId val="{00000003-7DA7-43C5-9E92-18DF46B30109}"/>
              </c:ext>
            </c:extLst>
          </c:dPt>
          <c:dPt>
            <c:idx val="28"/>
            <c:invertIfNegative val="0"/>
            <c:bubble3D val="0"/>
            <c:extLst xmlns:c16r2="http://schemas.microsoft.com/office/drawing/2015/06/chart">
              <c:ext xmlns:c16="http://schemas.microsoft.com/office/drawing/2014/chart" uri="{C3380CC4-5D6E-409C-BE32-E72D297353CC}">
                <c16:uniqueId val="{00000014-E8BE-4280-90E2-D87A26327580}"/>
              </c:ext>
            </c:extLst>
          </c:dPt>
          <c:dPt>
            <c:idx val="31"/>
            <c:invertIfNegative val="0"/>
            <c:bubble3D val="0"/>
            <c:extLst xmlns:c16r2="http://schemas.microsoft.com/office/drawing/2015/06/chart">
              <c:ext xmlns:c16="http://schemas.microsoft.com/office/drawing/2014/chart" uri="{C3380CC4-5D6E-409C-BE32-E72D297353CC}">
                <c16:uniqueId val="{00000005-7DA7-43C5-9E92-18DF46B30109}"/>
              </c:ext>
            </c:extLst>
          </c:dPt>
          <c:dPt>
            <c:idx val="32"/>
            <c:invertIfNegative val="0"/>
            <c:bubble3D val="0"/>
            <c:spPr>
              <a:solidFill>
                <a:schemeClr val="tx2"/>
              </a:solidFill>
              <a:ln>
                <a:noFill/>
              </a:ln>
              <a:effectLst/>
            </c:spPr>
            <c:extLst xmlns:c16r2="http://schemas.microsoft.com/office/drawing/2015/06/chart">
              <c:ext xmlns:c16="http://schemas.microsoft.com/office/drawing/2014/chart" uri="{C3380CC4-5D6E-409C-BE32-E72D297353CC}">
                <c16:uniqueId val="{00000017-97DD-445C-BBDE-463B27BE3D19}"/>
              </c:ext>
            </c:extLst>
          </c:dPt>
          <c:dPt>
            <c:idx val="33"/>
            <c:invertIfNegative val="0"/>
            <c:bubble3D val="0"/>
            <c:extLst xmlns:c16r2="http://schemas.microsoft.com/office/drawing/2015/06/chart">
              <c:ext xmlns:c16="http://schemas.microsoft.com/office/drawing/2014/chart" uri="{C3380CC4-5D6E-409C-BE32-E72D297353CC}">
                <c16:uniqueId val="{00000007-7DA7-43C5-9E92-18DF46B30109}"/>
              </c:ext>
            </c:extLst>
          </c:dPt>
          <c:dPt>
            <c:idx val="47"/>
            <c:invertIfNegative val="0"/>
            <c:bubble3D val="0"/>
            <c:extLst xmlns:c16r2="http://schemas.microsoft.com/office/drawing/2015/06/chart">
              <c:ext xmlns:c16="http://schemas.microsoft.com/office/drawing/2014/chart" uri="{C3380CC4-5D6E-409C-BE32-E72D297353CC}">
                <c16:uniqueId val="{00000014-AD90-4826-AA45-835ECE07B28D}"/>
              </c:ext>
            </c:extLst>
          </c:dPt>
          <c:cat>
            <c:strRef>
              <c:f>Sheet1!$A$2:$A$53</c:f>
              <c:strCache>
                <c:ptCount val="52"/>
                <c:pt idx="0">
                  <c:v>PR</c:v>
                </c:pt>
                <c:pt idx="1">
                  <c:v>ID</c:v>
                </c:pt>
                <c:pt idx="2">
                  <c:v>FL</c:v>
                </c:pt>
                <c:pt idx="3">
                  <c:v>TX</c:v>
                </c:pt>
                <c:pt idx="4">
                  <c:v>AR</c:v>
                </c:pt>
                <c:pt idx="5">
                  <c:v>OK</c:v>
                </c:pt>
                <c:pt idx="6">
                  <c:v>KY</c:v>
                </c:pt>
                <c:pt idx="7">
                  <c:v>LA</c:v>
                </c:pt>
                <c:pt idx="8">
                  <c:v>MS</c:v>
                </c:pt>
                <c:pt idx="9">
                  <c:v>SC</c:v>
                </c:pt>
                <c:pt idx="10">
                  <c:v>GA</c:v>
                </c:pt>
                <c:pt idx="11">
                  <c:v>IN</c:v>
                </c:pt>
                <c:pt idx="12">
                  <c:v>UT</c:v>
                </c:pt>
                <c:pt idx="13">
                  <c:v>IL</c:v>
                </c:pt>
                <c:pt idx="14">
                  <c:v>AL</c:v>
                </c:pt>
                <c:pt idx="15">
                  <c:v>SD</c:v>
                </c:pt>
                <c:pt idx="16">
                  <c:v>TN</c:v>
                </c:pt>
                <c:pt idx="17">
                  <c:v>ND</c:v>
                </c:pt>
                <c:pt idx="18">
                  <c:v>NV</c:v>
                </c:pt>
                <c:pt idx="19">
                  <c:v>NE</c:v>
                </c:pt>
                <c:pt idx="20">
                  <c:v>VA</c:v>
                </c:pt>
                <c:pt idx="21">
                  <c:v>WV</c:v>
                </c:pt>
                <c:pt idx="22">
                  <c:v>NC</c:v>
                </c:pt>
                <c:pt idx="23">
                  <c:v>DE</c:v>
                </c:pt>
                <c:pt idx="24">
                  <c:v>CO</c:v>
                </c:pt>
                <c:pt idx="25">
                  <c:v>MO</c:v>
                </c:pt>
                <c:pt idx="26">
                  <c:v>OH</c:v>
                </c:pt>
                <c:pt idx="27">
                  <c:v>RI</c:v>
                </c:pt>
                <c:pt idx="28">
                  <c:v>MA</c:v>
                </c:pt>
                <c:pt idx="29">
                  <c:v>WA</c:v>
                </c:pt>
                <c:pt idx="30">
                  <c:v>WI</c:v>
                </c:pt>
                <c:pt idx="31">
                  <c:v>WY</c:v>
                </c:pt>
                <c:pt idx="32">
                  <c:v>KS</c:v>
                </c:pt>
                <c:pt idx="33">
                  <c:v>HI</c:v>
                </c:pt>
                <c:pt idx="34">
                  <c:v>MI</c:v>
                </c:pt>
                <c:pt idx="35">
                  <c:v>NM</c:v>
                </c:pt>
                <c:pt idx="36">
                  <c:v>NH</c:v>
                </c:pt>
                <c:pt idx="37">
                  <c:v>IA</c:v>
                </c:pt>
                <c:pt idx="38">
                  <c:v>CA</c:v>
                </c:pt>
                <c:pt idx="39">
                  <c:v>MN</c:v>
                </c:pt>
                <c:pt idx="40">
                  <c:v>MD</c:v>
                </c:pt>
                <c:pt idx="41">
                  <c:v>OR</c:v>
                </c:pt>
                <c:pt idx="42">
                  <c:v>AZ</c:v>
                </c:pt>
                <c:pt idx="43">
                  <c:v>MT</c:v>
                </c:pt>
                <c:pt idx="44">
                  <c:v>NJ</c:v>
                </c:pt>
                <c:pt idx="45">
                  <c:v>CT</c:v>
                </c:pt>
                <c:pt idx="46">
                  <c:v>NY</c:v>
                </c:pt>
                <c:pt idx="47">
                  <c:v>PA</c:v>
                </c:pt>
                <c:pt idx="48">
                  <c:v>VT</c:v>
                </c:pt>
                <c:pt idx="49">
                  <c:v>DC</c:v>
                </c:pt>
                <c:pt idx="50">
                  <c:v>AK</c:v>
                </c:pt>
                <c:pt idx="51">
                  <c:v>ME</c:v>
                </c:pt>
              </c:strCache>
            </c:strRef>
          </c:cat>
          <c:val>
            <c:numRef>
              <c:f>Sheet1!$E$2:$E$53</c:f>
              <c:numCache>
                <c:formatCode>General</c:formatCode>
                <c:ptCount val="52"/>
                <c:pt idx="0">
                  <c:v>10.7677234</c:v>
                </c:pt>
                <c:pt idx="1">
                  <c:v>15.175986</c:v>
                </c:pt>
                <c:pt idx="2">
                  <c:v>19.9559054</c:v>
                </c:pt>
                <c:pt idx="3">
                  <c:v>25.3862242</c:v>
                </c:pt>
                <c:pt idx="4">
                  <c:v>26.71799440000001</c:v>
                </c:pt>
                <c:pt idx="5">
                  <c:v>40.4280008</c:v>
                </c:pt>
                <c:pt idx="6">
                  <c:v>26.687023</c:v>
                </c:pt>
                <c:pt idx="7">
                  <c:v>28.45239279999998</c:v>
                </c:pt>
                <c:pt idx="8">
                  <c:v>11.975608</c:v>
                </c:pt>
                <c:pt idx="9">
                  <c:v>35.5241958</c:v>
                </c:pt>
                <c:pt idx="10">
                  <c:v>39.12720200000001</c:v>
                </c:pt>
                <c:pt idx="11">
                  <c:v>47.99534620000001</c:v>
                </c:pt>
                <c:pt idx="12">
                  <c:v>53.5598744</c:v>
                </c:pt>
                <c:pt idx="13">
                  <c:v>53.78699800000001</c:v>
                </c:pt>
                <c:pt idx="14">
                  <c:v>51.89774260000001</c:v>
                </c:pt>
                <c:pt idx="15">
                  <c:v>32.99486479999999</c:v>
                </c:pt>
                <c:pt idx="16">
                  <c:v>67.8480136</c:v>
                </c:pt>
                <c:pt idx="17">
                  <c:v>71.92591460000002</c:v>
                </c:pt>
                <c:pt idx="18">
                  <c:v>65.08123520000002</c:v>
                </c:pt>
                <c:pt idx="19">
                  <c:v>66.02070099999996</c:v>
                </c:pt>
                <c:pt idx="20">
                  <c:v>48.21214600000001</c:v>
                </c:pt>
                <c:pt idx="21">
                  <c:v>65.52515859999994</c:v>
                </c:pt>
                <c:pt idx="22">
                  <c:v>64.37921680000001</c:v>
                </c:pt>
                <c:pt idx="23">
                  <c:v>58.21590820000001</c:v>
                </c:pt>
                <c:pt idx="24">
                  <c:v>77.95501380000001</c:v>
                </c:pt>
                <c:pt idx="25">
                  <c:v>56.79122380000001</c:v>
                </c:pt>
                <c:pt idx="26">
                  <c:v>80.5359638</c:v>
                </c:pt>
                <c:pt idx="27">
                  <c:v>70.8832108</c:v>
                </c:pt>
                <c:pt idx="28">
                  <c:v>96.42429200000002</c:v>
                </c:pt>
                <c:pt idx="29">
                  <c:v>81.9503244</c:v>
                </c:pt>
                <c:pt idx="30">
                  <c:v>80.24689740000002</c:v>
                </c:pt>
                <c:pt idx="31">
                  <c:v>55.63495820000001</c:v>
                </c:pt>
                <c:pt idx="32">
                  <c:v>93.60589460000001</c:v>
                </c:pt>
                <c:pt idx="33">
                  <c:v>81.6922294</c:v>
                </c:pt>
                <c:pt idx="34">
                  <c:v>107.4501104</c:v>
                </c:pt>
                <c:pt idx="35">
                  <c:v>122.8325724</c:v>
                </c:pt>
                <c:pt idx="36">
                  <c:v>99.0671848</c:v>
                </c:pt>
                <c:pt idx="37">
                  <c:v>131.6903928</c:v>
                </c:pt>
                <c:pt idx="38">
                  <c:v>136.429017</c:v>
                </c:pt>
                <c:pt idx="39">
                  <c:v>159.4923862000001</c:v>
                </c:pt>
                <c:pt idx="40">
                  <c:v>136.5529026</c:v>
                </c:pt>
                <c:pt idx="41">
                  <c:v>125.3515796</c:v>
                </c:pt>
                <c:pt idx="42">
                  <c:v>197.7317414</c:v>
                </c:pt>
                <c:pt idx="43">
                  <c:v>180.408405</c:v>
                </c:pt>
                <c:pt idx="44">
                  <c:v>148.4665678</c:v>
                </c:pt>
                <c:pt idx="45">
                  <c:v>155.7964658</c:v>
                </c:pt>
                <c:pt idx="46">
                  <c:v>196.0799334</c:v>
                </c:pt>
                <c:pt idx="47">
                  <c:v>267.0663822</c:v>
                </c:pt>
                <c:pt idx="48">
                  <c:v>271.8359778</c:v>
                </c:pt>
                <c:pt idx="49">
                  <c:v>115.1413414</c:v>
                </c:pt>
                <c:pt idx="50">
                  <c:v>287.3320016</c:v>
                </c:pt>
                <c:pt idx="51">
                  <c:v>310.8083228</c:v>
                </c:pt>
              </c:numCache>
            </c:numRef>
          </c:val>
          <c:extLst xmlns:c16r2="http://schemas.microsoft.com/office/drawing/2015/06/chart">
            <c:ext xmlns:c16="http://schemas.microsoft.com/office/drawing/2014/chart" uri="{C3380CC4-5D6E-409C-BE32-E72D297353CC}">
              <c16:uniqueId val="{00000008-7DA7-43C5-9E92-18DF46B30109}"/>
            </c:ext>
          </c:extLst>
        </c:ser>
        <c:ser>
          <c:idx val="1"/>
          <c:order val="1"/>
          <c:tx>
            <c:strRef>
              <c:f>Sheet1!$F$1</c:f>
              <c:strCache>
                <c:ptCount val="1"/>
                <c:pt idx="0">
                  <c:v>Psychiatric hospitals</c:v>
                </c:pt>
              </c:strCache>
            </c:strRef>
          </c:tx>
          <c:spPr>
            <a:solidFill>
              <a:schemeClr val="accent5">
                <a:alpha val="70000"/>
              </a:schemeClr>
            </a:solidFill>
            <a:ln>
              <a:noFill/>
            </a:ln>
            <a:effectLst/>
          </c:spPr>
          <c:invertIfNegative val="0"/>
          <c:dPt>
            <c:idx val="13"/>
            <c:invertIfNegative val="0"/>
            <c:bubble3D val="0"/>
            <c:extLst xmlns:c16r2="http://schemas.microsoft.com/office/drawing/2015/06/chart">
              <c:ext xmlns:c16="http://schemas.microsoft.com/office/drawing/2014/chart" uri="{C3380CC4-5D6E-409C-BE32-E72D297353CC}">
                <c16:uniqueId val="{00000012-DE7B-4501-AE47-ABA3053C2845}"/>
              </c:ext>
            </c:extLst>
          </c:dPt>
          <c:dPt>
            <c:idx val="25"/>
            <c:invertIfNegative val="0"/>
            <c:bubble3D val="0"/>
            <c:extLst xmlns:c16r2="http://schemas.microsoft.com/office/drawing/2015/06/chart">
              <c:ext xmlns:c16="http://schemas.microsoft.com/office/drawing/2014/chart" uri="{C3380CC4-5D6E-409C-BE32-E72D297353CC}">
                <c16:uniqueId val="{0000000A-7DA7-43C5-9E92-18DF46B30109}"/>
              </c:ext>
            </c:extLst>
          </c:dPt>
          <c:dPt>
            <c:idx val="28"/>
            <c:invertIfNegative val="0"/>
            <c:bubble3D val="0"/>
            <c:extLst xmlns:c16r2="http://schemas.microsoft.com/office/drawing/2015/06/chart">
              <c:ext xmlns:c16="http://schemas.microsoft.com/office/drawing/2014/chart" uri="{C3380CC4-5D6E-409C-BE32-E72D297353CC}">
                <c16:uniqueId val="{00000015-E8BE-4280-90E2-D87A26327580}"/>
              </c:ext>
            </c:extLst>
          </c:dPt>
          <c:dPt>
            <c:idx val="32"/>
            <c:invertIfNegative val="0"/>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18-97DD-445C-BBDE-463B27BE3D19}"/>
              </c:ext>
            </c:extLst>
          </c:dPt>
          <c:dPt>
            <c:idx val="33"/>
            <c:invertIfNegative val="0"/>
            <c:bubble3D val="0"/>
            <c:extLst xmlns:c16r2="http://schemas.microsoft.com/office/drawing/2015/06/chart">
              <c:ext xmlns:c16="http://schemas.microsoft.com/office/drawing/2014/chart" uri="{C3380CC4-5D6E-409C-BE32-E72D297353CC}">
                <c16:uniqueId val="{0000000C-7DA7-43C5-9E92-18DF46B30109}"/>
              </c:ext>
            </c:extLst>
          </c:dPt>
          <c:dPt>
            <c:idx val="47"/>
            <c:invertIfNegative val="0"/>
            <c:bubble3D val="0"/>
            <c:extLst xmlns:c16r2="http://schemas.microsoft.com/office/drawing/2015/06/chart">
              <c:ext xmlns:c16="http://schemas.microsoft.com/office/drawing/2014/chart" uri="{C3380CC4-5D6E-409C-BE32-E72D297353CC}">
                <c16:uniqueId val="{00000015-AD90-4826-AA45-835ECE07B28D}"/>
              </c:ext>
            </c:extLst>
          </c:dPt>
          <c:cat>
            <c:strRef>
              <c:f>Sheet1!$A$2:$A$53</c:f>
              <c:strCache>
                <c:ptCount val="52"/>
                <c:pt idx="0">
                  <c:v>PR</c:v>
                </c:pt>
                <c:pt idx="1">
                  <c:v>ID</c:v>
                </c:pt>
                <c:pt idx="2">
                  <c:v>FL</c:v>
                </c:pt>
                <c:pt idx="3">
                  <c:v>TX</c:v>
                </c:pt>
                <c:pt idx="4">
                  <c:v>AR</c:v>
                </c:pt>
                <c:pt idx="5">
                  <c:v>OK</c:v>
                </c:pt>
                <c:pt idx="6">
                  <c:v>KY</c:v>
                </c:pt>
                <c:pt idx="7">
                  <c:v>LA</c:v>
                </c:pt>
                <c:pt idx="8">
                  <c:v>MS</c:v>
                </c:pt>
                <c:pt idx="9">
                  <c:v>SC</c:v>
                </c:pt>
                <c:pt idx="10">
                  <c:v>GA</c:v>
                </c:pt>
                <c:pt idx="11">
                  <c:v>IN</c:v>
                </c:pt>
                <c:pt idx="12">
                  <c:v>UT</c:v>
                </c:pt>
                <c:pt idx="13">
                  <c:v>IL</c:v>
                </c:pt>
                <c:pt idx="14">
                  <c:v>AL</c:v>
                </c:pt>
                <c:pt idx="15">
                  <c:v>SD</c:v>
                </c:pt>
                <c:pt idx="16">
                  <c:v>TN</c:v>
                </c:pt>
                <c:pt idx="17">
                  <c:v>ND</c:v>
                </c:pt>
                <c:pt idx="18">
                  <c:v>NV</c:v>
                </c:pt>
                <c:pt idx="19">
                  <c:v>NE</c:v>
                </c:pt>
                <c:pt idx="20">
                  <c:v>VA</c:v>
                </c:pt>
                <c:pt idx="21">
                  <c:v>WV</c:v>
                </c:pt>
                <c:pt idx="22">
                  <c:v>NC</c:v>
                </c:pt>
                <c:pt idx="23">
                  <c:v>DE</c:v>
                </c:pt>
                <c:pt idx="24">
                  <c:v>CO</c:v>
                </c:pt>
                <c:pt idx="25">
                  <c:v>MO</c:v>
                </c:pt>
                <c:pt idx="26">
                  <c:v>OH</c:v>
                </c:pt>
                <c:pt idx="27">
                  <c:v>RI</c:v>
                </c:pt>
                <c:pt idx="28">
                  <c:v>MA</c:v>
                </c:pt>
                <c:pt idx="29">
                  <c:v>WA</c:v>
                </c:pt>
                <c:pt idx="30">
                  <c:v>WI</c:v>
                </c:pt>
                <c:pt idx="31">
                  <c:v>WY</c:v>
                </c:pt>
                <c:pt idx="32">
                  <c:v>KS</c:v>
                </c:pt>
                <c:pt idx="33">
                  <c:v>HI</c:v>
                </c:pt>
                <c:pt idx="34">
                  <c:v>MI</c:v>
                </c:pt>
                <c:pt idx="35">
                  <c:v>NM</c:v>
                </c:pt>
                <c:pt idx="36">
                  <c:v>NH</c:v>
                </c:pt>
                <c:pt idx="37">
                  <c:v>IA</c:v>
                </c:pt>
                <c:pt idx="38">
                  <c:v>CA</c:v>
                </c:pt>
                <c:pt idx="39">
                  <c:v>MN</c:v>
                </c:pt>
                <c:pt idx="40">
                  <c:v>MD</c:v>
                </c:pt>
                <c:pt idx="41">
                  <c:v>OR</c:v>
                </c:pt>
                <c:pt idx="42">
                  <c:v>AZ</c:v>
                </c:pt>
                <c:pt idx="43">
                  <c:v>MT</c:v>
                </c:pt>
                <c:pt idx="44">
                  <c:v>NJ</c:v>
                </c:pt>
                <c:pt idx="45">
                  <c:v>CT</c:v>
                </c:pt>
                <c:pt idx="46">
                  <c:v>NY</c:v>
                </c:pt>
                <c:pt idx="47">
                  <c:v>PA</c:v>
                </c:pt>
                <c:pt idx="48">
                  <c:v>VT</c:v>
                </c:pt>
                <c:pt idx="49">
                  <c:v>DC</c:v>
                </c:pt>
                <c:pt idx="50">
                  <c:v>AK</c:v>
                </c:pt>
                <c:pt idx="51">
                  <c:v>ME</c:v>
                </c:pt>
              </c:strCache>
            </c:strRef>
          </c:cat>
          <c:val>
            <c:numRef>
              <c:f>Sheet1!$F$2:$F$53</c:f>
              <c:numCache>
                <c:formatCode>General</c:formatCode>
                <c:ptCount val="52"/>
                <c:pt idx="0">
                  <c:v>8.878468000000001</c:v>
                </c:pt>
                <c:pt idx="1">
                  <c:v>16.8381178</c:v>
                </c:pt>
                <c:pt idx="2">
                  <c:v>16.8690892</c:v>
                </c:pt>
                <c:pt idx="3">
                  <c:v>15.124367</c:v>
                </c:pt>
                <c:pt idx="4">
                  <c:v>17.3749554</c:v>
                </c:pt>
                <c:pt idx="5">
                  <c:v>10.9638756</c:v>
                </c:pt>
                <c:pt idx="6">
                  <c:v>27.3167748</c:v>
                </c:pt>
                <c:pt idx="7">
                  <c:v>24.26093</c:v>
                </c:pt>
                <c:pt idx="8">
                  <c:v>44.35104479999998</c:v>
                </c:pt>
                <c:pt idx="9">
                  <c:v>21.215409</c:v>
                </c:pt>
                <c:pt idx="10">
                  <c:v>21.7419228</c:v>
                </c:pt>
                <c:pt idx="11">
                  <c:v>24.0647778</c:v>
                </c:pt>
                <c:pt idx="12">
                  <c:v>19.03708720000001</c:v>
                </c:pt>
                <c:pt idx="13">
                  <c:v>19.03708720000001</c:v>
                </c:pt>
                <c:pt idx="14">
                  <c:v>21.2050852</c:v>
                </c:pt>
                <c:pt idx="15">
                  <c:v>52.78558940000001</c:v>
                </c:pt>
                <c:pt idx="16">
                  <c:v>19.976553</c:v>
                </c:pt>
                <c:pt idx="17">
                  <c:v>18.4073354</c:v>
                </c:pt>
                <c:pt idx="18">
                  <c:v>24.4570822</c:v>
                </c:pt>
                <c:pt idx="19">
                  <c:v>24.9216532</c:v>
                </c:pt>
                <c:pt idx="20">
                  <c:v>42.482437</c:v>
                </c:pt>
                <c:pt idx="21">
                  <c:v>31.6217994</c:v>
                </c:pt>
                <c:pt idx="22">
                  <c:v>33.5317024</c:v>
                </c:pt>
                <c:pt idx="23">
                  <c:v>38.249679</c:v>
                </c:pt>
                <c:pt idx="24">
                  <c:v>22.3819984</c:v>
                </c:pt>
                <c:pt idx="25">
                  <c:v>41.94559940000001</c:v>
                </c:pt>
                <c:pt idx="26">
                  <c:v>19.2229156</c:v>
                </c:pt>
                <c:pt idx="27">
                  <c:v>36.13330000000001</c:v>
                </c:pt>
                <c:pt idx="28">
                  <c:v>14.143606</c:v>
                </c:pt>
                <c:pt idx="29">
                  <c:v>32.34446539999999</c:v>
                </c:pt>
                <c:pt idx="30">
                  <c:v>36.1745952</c:v>
                </c:pt>
                <c:pt idx="31">
                  <c:v>64.317274</c:v>
                </c:pt>
                <c:pt idx="32">
                  <c:v>34.4918158</c:v>
                </c:pt>
                <c:pt idx="33">
                  <c:v>43.96906420000001</c:v>
                </c:pt>
                <c:pt idx="34">
                  <c:v>26.13986160000001</c:v>
                </c:pt>
                <c:pt idx="35">
                  <c:v>12.027227</c:v>
                </c:pt>
                <c:pt idx="36">
                  <c:v>42.2036944</c:v>
                </c:pt>
                <c:pt idx="37">
                  <c:v>13.7925968</c:v>
                </c:pt>
                <c:pt idx="38">
                  <c:v>35.46225300000001</c:v>
                </c:pt>
                <c:pt idx="39">
                  <c:v>22.609122</c:v>
                </c:pt>
                <c:pt idx="40">
                  <c:v>41.79074240000001</c:v>
                </c:pt>
                <c:pt idx="41">
                  <c:v>61.91182859999999</c:v>
                </c:pt>
                <c:pt idx="42">
                  <c:v>10.7057806</c:v>
                </c:pt>
                <c:pt idx="43">
                  <c:v>30.403591</c:v>
                </c:pt>
                <c:pt idx="44">
                  <c:v>64.0282076</c:v>
                </c:pt>
                <c:pt idx="45">
                  <c:v>52.8475322</c:v>
                </c:pt>
                <c:pt idx="46">
                  <c:v>68.13708000000001</c:v>
                </c:pt>
                <c:pt idx="47">
                  <c:v>28.2149454</c:v>
                </c:pt>
                <c:pt idx="48">
                  <c:v>18.28344979999998</c:v>
                </c:pt>
                <c:pt idx="49">
                  <c:v>133.1873438</c:v>
                </c:pt>
                <c:pt idx="50">
                  <c:v>44.5162256</c:v>
                </c:pt>
                <c:pt idx="51">
                  <c:v>36.45333780000001</c:v>
                </c:pt>
              </c:numCache>
            </c:numRef>
          </c:val>
          <c:extLst xmlns:c16r2="http://schemas.microsoft.com/office/drawing/2015/06/chart">
            <c:ext xmlns:c16="http://schemas.microsoft.com/office/drawing/2014/chart" uri="{C3380CC4-5D6E-409C-BE32-E72D297353CC}">
              <c16:uniqueId val="{0000000D-7DA7-43C5-9E92-18DF46B30109}"/>
            </c:ext>
          </c:extLst>
        </c:ser>
        <c:ser>
          <c:idx val="2"/>
          <c:order val="2"/>
          <c:tx>
            <c:strRef>
              <c:f>Sheet1!$G$1</c:f>
              <c:strCache>
                <c:ptCount val="1"/>
                <c:pt idx="0">
                  <c:v>Administration</c:v>
                </c:pt>
              </c:strCache>
            </c:strRef>
          </c:tx>
          <c:spPr>
            <a:solidFill>
              <a:schemeClr val="tx1">
                <a:lumMod val="50000"/>
                <a:lumOff val="50000"/>
                <a:alpha val="70000"/>
              </a:schemeClr>
            </a:solidFill>
            <a:ln>
              <a:noFill/>
            </a:ln>
            <a:effectLst/>
          </c:spPr>
          <c:invertIfNegative val="0"/>
          <c:dPt>
            <c:idx val="13"/>
            <c:invertIfNegative val="0"/>
            <c:bubble3D val="0"/>
            <c:extLst xmlns:c16r2="http://schemas.microsoft.com/office/drawing/2015/06/chart">
              <c:ext xmlns:c16="http://schemas.microsoft.com/office/drawing/2014/chart" uri="{C3380CC4-5D6E-409C-BE32-E72D297353CC}">
                <c16:uniqueId val="{00000013-DE7B-4501-AE47-ABA3053C2845}"/>
              </c:ext>
            </c:extLst>
          </c:dPt>
          <c:dPt>
            <c:idx val="25"/>
            <c:invertIfNegative val="0"/>
            <c:bubble3D val="0"/>
            <c:extLst xmlns:c16r2="http://schemas.microsoft.com/office/drawing/2015/06/chart">
              <c:ext xmlns:c16="http://schemas.microsoft.com/office/drawing/2014/chart" uri="{C3380CC4-5D6E-409C-BE32-E72D297353CC}">
                <c16:uniqueId val="{0000000F-7DA7-43C5-9E92-18DF46B30109}"/>
              </c:ext>
            </c:extLst>
          </c:dPt>
          <c:dPt>
            <c:idx val="28"/>
            <c:invertIfNegative val="0"/>
            <c:bubble3D val="0"/>
            <c:extLst xmlns:c16r2="http://schemas.microsoft.com/office/drawing/2015/06/chart">
              <c:ext xmlns:c16="http://schemas.microsoft.com/office/drawing/2014/chart" uri="{C3380CC4-5D6E-409C-BE32-E72D297353CC}">
                <c16:uniqueId val="{00000016-E8BE-4280-90E2-D87A26327580}"/>
              </c:ext>
            </c:extLst>
          </c:dPt>
          <c:dPt>
            <c:idx val="33"/>
            <c:invertIfNegative val="0"/>
            <c:bubble3D val="0"/>
            <c:extLst xmlns:c16r2="http://schemas.microsoft.com/office/drawing/2015/06/chart">
              <c:ext xmlns:c16="http://schemas.microsoft.com/office/drawing/2014/chart" uri="{C3380CC4-5D6E-409C-BE32-E72D297353CC}">
                <c16:uniqueId val="{00000011-7DA7-43C5-9E92-18DF46B30109}"/>
              </c:ext>
            </c:extLst>
          </c:dPt>
          <c:dPt>
            <c:idx val="47"/>
            <c:invertIfNegative val="0"/>
            <c:bubble3D val="0"/>
            <c:extLst xmlns:c16r2="http://schemas.microsoft.com/office/drawing/2015/06/chart">
              <c:ext xmlns:c16="http://schemas.microsoft.com/office/drawing/2014/chart" uri="{C3380CC4-5D6E-409C-BE32-E72D297353CC}">
                <c16:uniqueId val="{00000016-AD90-4826-AA45-835ECE07B28D}"/>
              </c:ext>
            </c:extLst>
          </c:dPt>
          <c:cat>
            <c:strRef>
              <c:f>Sheet1!$A$2:$A$53</c:f>
              <c:strCache>
                <c:ptCount val="52"/>
                <c:pt idx="0">
                  <c:v>PR</c:v>
                </c:pt>
                <c:pt idx="1">
                  <c:v>ID</c:v>
                </c:pt>
                <c:pt idx="2">
                  <c:v>FL</c:v>
                </c:pt>
                <c:pt idx="3">
                  <c:v>TX</c:v>
                </c:pt>
                <c:pt idx="4">
                  <c:v>AR</c:v>
                </c:pt>
                <c:pt idx="5">
                  <c:v>OK</c:v>
                </c:pt>
                <c:pt idx="6">
                  <c:v>KY</c:v>
                </c:pt>
                <c:pt idx="7">
                  <c:v>LA</c:v>
                </c:pt>
                <c:pt idx="8">
                  <c:v>MS</c:v>
                </c:pt>
                <c:pt idx="9">
                  <c:v>SC</c:v>
                </c:pt>
                <c:pt idx="10">
                  <c:v>GA</c:v>
                </c:pt>
                <c:pt idx="11">
                  <c:v>IN</c:v>
                </c:pt>
                <c:pt idx="12">
                  <c:v>UT</c:v>
                </c:pt>
                <c:pt idx="13">
                  <c:v>IL</c:v>
                </c:pt>
                <c:pt idx="14">
                  <c:v>AL</c:v>
                </c:pt>
                <c:pt idx="15">
                  <c:v>SD</c:v>
                </c:pt>
                <c:pt idx="16">
                  <c:v>TN</c:v>
                </c:pt>
                <c:pt idx="17">
                  <c:v>ND</c:v>
                </c:pt>
                <c:pt idx="18">
                  <c:v>NV</c:v>
                </c:pt>
                <c:pt idx="19">
                  <c:v>NE</c:v>
                </c:pt>
                <c:pt idx="20">
                  <c:v>VA</c:v>
                </c:pt>
                <c:pt idx="21">
                  <c:v>WV</c:v>
                </c:pt>
                <c:pt idx="22">
                  <c:v>NC</c:v>
                </c:pt>
                <c:pt idx="23">
                  <c:v>DE</c:v>
                </c:pt>
                <c:pt idx="24">
                  <c:v>CO</c:v>
                </c:pt>
                <c:pt idx="25">
                  <c:v>MO</c:v>
                </c:pt>
                <c:pt idx="26">
                  <c:v>OH</c:v>
                </c:pt>
                <c:pt idx="27">
                  <c:v>RI</c:v>
                </c:pt>
                <c:pt idx="28">
                  <c:v>MA</c:v>
                </c:pt>
                <c:pt idx="29">
                  <c:v>WA</c:v>
                </c:pt>
                <c:pt idx="30">
                  <c:v>WI</c:v>
                </c:pt>
                <c:pt idx="31">
                  <c:v>WY</c:v>
                </c:pt>
                <c:pt idx="32">
                  <c:v>KS</c:v>
                </c:pt>
                <c:pt idx="33">
                  <c:v>HI</c:v>
                </c:pt>
                <c:pt idx="34">
                  <c:v>MI</c:v>
                </c:pt>
                <c:pt idx="35">
                  <c:v>NM</c:v>
                </c:pt>
                <c:pt idx="36">
                  <c:v>NH</c:v>
                </c:pt>
                <c:pt idx="37">
                  <c:v>IA</c:v>
                </c:pt>
                <c:pt idx="38">
                  <c:v>CA</c:v>
                </c:pt>
                <c:pt idx="39">
                  <c:v>MN</c:v>
                </c:pt>
                <c:pt idx="40">
                  <c:v>MD</c:v>
                </c:pt>
                <c:pt idx="41">
                  <c:v>OR</c:v>
                </c:pt>
                <c:pt idx="42">
                  <c:v>AZ</c:v>
                </c:pt>
                <c:pt idx="43">
                  <c:v>MT</c:v>
                </c:pt>
                <c:pt idx="44">
                  <c:v>NJ</c:v>
                </c:pt>
                <c:pt idx="45">
                  <c:v>CT</c:v>
                </c:pt>
                <c:pt idx="46">
                  <c:v>NY</c:v>
                </c:pt>
                <c:pt idx="47">
                  <c:v>PA</c:v>
                </c:pt>
                <c:pt idx="48">
                  <c:v>VT</c:v>
                </c:pt>
                <c:pt idx="49">
                  <c:v>DC</c:v>
                </c:pt>
                <c:pt idx="50">
                  <c:v>AK</c:v>
                </c:pt>
                <c:pt idx="51">
                  <c:v>ME</c:v>
                </c:pt>
              </c:strCache>
            </c:strRef>
          </c:cat>
          <c:val>
            <c:numRef>
              <c:f>Sheet1!$G$2:$G$53</c:f>
              <c:numCache>
                <c:formatCode>General</c:formatCode>
                <c:ptCount val="52"/>
                <c:pt idx="0">
                  <c:v>0.0</c:v>
                </c:pt>
                <c:pt idx="1">
                  <c:v>1.7240746</c:v>
                </c:pt>
                <c:pt idx="2">
                  <c:v>1.0736752</c:v>
                </c:pt>
                <c:pt idx="3">
                  <c:v>1.2491798</c:v>
                </c:pt>
                <c:pt idx="4">
                  <c:v>2.1989694</c:v>
                </c:pt>
                <c:pt idx="5">
                  <c:v>3.0248734</c:v>
                </c:pt>
                <c:pt idx="6">
                  <c:v>2.58095</c:v>
                </c:pt>
                <c:pt idx="7">
                  <c:v>2.384797800000001</c:v>
                </c:pt>
                <c:pt idx="8">
                  <c:v>1.1046466</c:v>
                </c:pt>
                <c:pt idx="9">
                  <c:v>2.9835782</c:v>
                </c:pt>
                <c:pt idx="10">
                  <c:v>0.0</c:v>
                </c:pt>
                <c:pt idx="11">
                  <c:v>0.8465516</c:v>
                </c:pt>
                <c:pt idx="12">
                  <c:v>0.4232758</c:v>
                </c:pt>
                <c:pt idx="13">
                  <c:v>1.7756936</c:v>
                </c:pt>
                <c:pt idx="14">
                  <c:v>1.6414842</c:v>
                </c:pt>
                <c:pt idx="15">
                  <c:v>0.7329898</c:v>
                </c:pt>
                <c:pt idx="16">
                  <c:v>2.209293200000001</c:v>
                </c:pt>
                <c:pt idx="17">
                  <c:v>0.1445332</c:v>
                </c:pt>
                <c:pt idx="18">
                  <c:v>2.3641502</c:v>
                </c:pt>
                <c:pt idx="19">
                  <c:v>1.3833892</c:v>
                </c:pt>
                <c:pt idx="20">
                  <c:v>3.5410634</c:v>
                </c:pt>
                <c:pt idx="21">
                  <c:v>0.2787426</c:v>
                </c:pt>
                <c:pt idx="22">
                  <c:v>1.2182084</c:v>
                </c:pt>
                <c:pt idx="23">
                  <c:v>2.6738642</c:v>
                </c:pt>
                <c:pt idx="24">
                  <c:v>0.9601134</c:v>
                </c:pt>
                <c:pt idx="25">
                  <c:v>3.4171778</c:v>
                </c:pt>
                <c:pt idx="26">
                  <c:v>3.6855966</c:v>
                </c:pt>
                <c:pt idx="27">
                  <c:v>2.2609122</c:v>
                </c:pt>
                <c:pt idx="28">
                  <c:v>3.2416732</c:v>
                </c:pt>
                <c:pt idx="29">
                  <c:v>2.1783218</c:v>
                </c:pt>
                <c:pt idx="30">
                  <c:v>0.2374474</c:v>
                </c:pt>
                <c:pt idx="31">
                  <c:v>1.9511982</c:v>
                </c:pt>
                <c:pt idx="32">
                  <c:v>0.3200378</c:v>
                </c:pt>
                <c:pt idx="33">
                  <c:v>5.812299400000001</c:v>
                </c:pt>
                <c:pt idx="34">
                  <c:v>0.671047</c:v>
                </c:pt>
                <c:pt idx="35">
                  <c:v>0.0</c:v>
                </c:pt>
                <c:pt idx="36">
                  <c:v>1.4866272</c:v>
                </c:pt>
                <c:pt idx="37">
                  <c:v>1.4350082</c:v>
                </c:pt>
                <c:pt idx="38">
                  <c:v>1.2182084</c:v>
                </c:pt>
                <c:pt idx="39">
                  <c:v>1.4659796</c:v>
                </c:pt>
                <c:pt idx="40">
                  <c:v>5.399347400000001</c:v>
                </c:pt>
                <c:pt idx="41">
                  <c:v>2.3641502</c:v>
                </c:pt>
                <c:pt idx="42">
                  <c:v>2.787426000000001</c:v>
                </c:pt>
                <c:pt idx="43">
                  <c:v>3.458473</c:v>
                </c:pt>
                <c:pt idx="44">
                  <c:v>2.942283</c:v>
                </c:pt>
                <c:pt idx="45">
                  <c:v>14.608177</c:v>
                </c:pt>
                <c:pt idx="46">
                  <c:v>12.5640646</c:v>
                </c:pt>
                <c:pt idx="47">
                  <c:v>1.0427038</c:v>
                </c:pt>
                <c:pt idx="48">
                  <c:v>10.7057806</c:v>
                </c:pt>
                <c:pt idx="49">
                  <c:v>67.07372860000001</c:v>
                </c:pt>
                <c:pt idx="50">
                  <c:v>8.847496600000002</c:v>
                </c:pt>
                <c:pt idx="51">
                  <c:v>8.9404108</c:v>
                </c:pt>
              </c:numCache>
            </c:numRef>
          </c:val>
          <c:extLst xmlns:c16r2="http://schemas.microsoft.com/office/drawing/2015/06/chart">
            <c:ext xmlns:c16="http://schemas.microsoft.com/office/drawing/2014/chart" uri="{C3380CC4-5D6E-409C-BE32-E72D297353CC}">
              <c16:uniqueId val="{00000012-7DA7-43C5-9E92-18DF46B30109}"/>
            </c:ext>
          </c:extLst>
        </c:ser>
        <c:dLbls>
          <c:showLegendKey val="0"/>
          <c:showVal val="0"/>
          <c:showCatName val="0"/>
          <c:showSerName val="0"/>
          <c:showPercent val="0"/>
          <c:showBubbleSize val="0"/>
        </c:dLbls>
        <c:gapWidth val="20"/>
        <c:overlap val="100"/>
        <c:axId val="2131066680"/>
        <c:axId val="2131070232"/>
      </c:barChart>
      <c:dateAx>
        <c:axId val="2131066680"/>
        <c:scaling>
          <c:orientation val="minMax"/>
        </c:scaling>
        <c:delete val="0"/>
        <c:axPos val="b"/>
        <c:numFmt formatCode="General" sourceLinked="1"/>
        <c:majorTickMark val="none"/>
        <c:minorTickMark val="none"/>
        <c:tickLblPos val="low"/>
        <c:spPr>
          <a:noFill/>
          <a:ln w="15875" cap="flat" cmpd="sng" algn="ctr">
            <a:solidFill>
              <a:schemeClr val="tx1">
                <a:lumMod val="25000"/>
                <a:lumOff val="75000"/>
              </a:schemeClr>
            </a:solidFill>
            <a:round/>
          </a:ln>
          <a:effectLst/>
        </c:spPr>
        <c:txPr>
          <a:bodyPr rot="-5400000"/>
          <a:lstStyle/>
          <a:p>
            <a:pPr>
              <a:defRPr sz="800"/>
            </a:pPr>
            <a:endParaRPr lang="en-US"/>
          </a:p>
        </c:txPr>
        <c:crossAx val="2131070232"/>
        <c:crossesAt val="0.0"/>
        <c:auto val="0"/>
        <c:lblOffset val="100"/>
        <c:baseTimeUnit val="days"/>
        <c:majorUnit val="1.0"/>
      </c:dateAx>
      <c:valAx>
        <c:axId val="2131070232"/>
        <c:scaling>
          <c:orientation val="minMax"/>
          <c:max val="400.0"/>
          <c:min val="0.0"/>
        </c:scaling>
        <c:delete val="0"/>
        <c:axPos val="l"/>
        <c:majorGridlines>
          <c:spPr>
            <a:ln w="9525" cap="flat" cmpd="sng" algn="ctr">
              <a:solidFill>
                <a:schemeClr val="bg1">
                  <a:lumMod val="85000"/>
                  <a:alpha val="75000"/>
                </a:schemeClr>
              </a:solidFill>
              <a:round/>
            </a:ln>
            <a:effectLst/>
          </c:spPr>
        </c:majorGridlines>
        <c:numFmt formatCode="&quot;$&quot;#,##0" sourceLinked="0"/>
        <c:majorTickMark val="out"/>
        <c:minorTickMark val="none"/>
        <c:tickLblPos val="nextTo"/>
        <c:spPr>
          <a:noFill/>
          <a:ln>
            <a:noFill/>
          </a:ln>
          <a:effectLst/>
        </c:spPr>
        <c:txPr>
          <a:bodyPr rot="-60000000" vert="horz"/>
          <a:lstStyle/>
          <a:p>
            <a:pPr>
              <a:defRPr/>
            </a:pPr>
            <a:endParaRPr lang="en-US"/>
          </a:p>
        </c:txPr>
        <c:crossAx val="2131066680"/>
        <c:crosses val="autoZero"/>
        <c:crossBetween val="between"/>
        <c:majorUnit val="100.0"/>
      </c:valAx>
      <c:spPr>
        <a:noFill/>
        <a:ln>
          <a:noFill/>
        </a:ln>
        <a:effectLst/>
      </c:spPr>
    </c:plotArea>
    <c:legend>
      <c:legendPos val="r"/>
      <c:layout>
        <c:manualLayout>
          <c:xMode val="edge"/>
          <c:yMode val="edge"/>
          <c:x val="0.112697572033487"/>
          <c:y val="0.911069111355495"/>
          <c:w val="0.832371798759191"/>
          <c:h val="0.0730706664065757"/>
        </c:manualLayout>
      </c:layout>
      <c:overlay val="0"/>
      <c:spPr>
        <a:noFill/>
        <a:ln>
          <a:noFill/>
        </a:ln>
        <a:effectLst/>
      </c:spPr>
      <c:txPr>
        <a:bodyPr rot="0" vert="horz"/>
        <a:lstStyle/>
        <a:p>
          <a:pPr>
            <a:defRPr sz="1100"/>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US" sz="1600" b="1" dirty="0" smtClean="0">
                <a:solidFill>
                  <a:srgbClr val="000000"/>
                </a:solidFill>
              </a:rPr>
              <a:t>Number of behavioral health</a:t>
            </a:r>
            <a:r>
              <a:rPr lang="en-US" sz="1600" b="1" baseline="0" dirty="0" smtClean="0">
                <a:solidFill>
                  <a:srgbClr val="000000"/>
                </a:solidFill>
              </a:rPr>
              <a:t> care professionals</a:t>
            </a:r>
          </a:p>
          <a:p>
            <a:pPr>
              <a:defRPr sz="1862" b="1" i="0" u="none" strike="noStrike" kern="1200" spc="0" baseline="0">
                <a:solidFill>
                  <a:schemeClr val="tx1">
                    <a:lumMod val="65000"/>
                    <a:lumOff val="35000"/>
                  </a:schemeClr>
                </a:solidFill>
                <a:latin typeface="+mn-lt"/>
                <a:ea typeface="+mn-ea"/>
                <a:cs typeface="+mn-cs"/>
              </a:defRPr>
            </a:pPr>
            <a:r>
              <a:rPr lang="en-US" sz="1600" b="0" baseline="0" dirty="0" smtClean="0">
                <a:solidFill>
                  <a:srgbClr val="000000"/>
                </a:solidFill>
              </a:rPr>
              <a:t>per 10,000 residents</a:t>
            </a:r>
          </a:p>
        </c:rich>
      </c:tx>
      <c:layout>
        <c:manualLayout>
          <c:xMode val="edge"/>
          <c:yMode val="edge"/>
          <c:x val="0.118916666666667"/>
          <c:y val="0.0736018968673495"/>
        </c:manualLayout>
      </c:layout>
      <c:overlay val="0"/>
      <c:spPr>
        <a:noFill/>
        <a:ln>
          <a:noFill/>
        </a:ln>
        <a:effectLst/>
      </c:spPr>
    </c:title>
    <c:autoTitleDeleted val="0"/>
    <c:plotArea>
      <c:layout>
        <c:manualLayout>
          <c:layoutTarget val="inner"/>
          <c:xMode val="edge"/>
          <c:yMode val="edge"/>
          <c:x val="0.0630419947506562"/>
          <c:y val="0.233096682125516"/>
          <c:w val="0.884874671916011"/>
          <c:h val="0.679332382487245"/>
        </c:manualLayout>
      </c:layout>
      <c:barChart>
        <c:barDir val="col"/>
        <c:grouping val="clustered"/>
        <c:varyColors val="0"/>
        <c:ser>
          <c:idx val="0"/>
          <c:order val="0"/>
          <c:tx>
            <c:strRef>
              <c:f>Sheet1!$B$1</c:f>
              <c:strCache>
                <c:ptCount val="1"/>
                <c:pt idx="0">
                  <c:v>Series 1</c:v>
                </c:pt>
              </c:strCache>
            </c:strRef>
          </c:tx>
          <c:spPr>
            <a:solidFill>
              <a:schemeClr val="accent3">
                <a:alpha val="40000"/>
              </a:schemeClr>
            </a:solid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6-6800-42E9-A9BB-39EFFD5197E7}"/>
              </c:ext>
            </c:extLst>
          </c:dPt>
          <c:dPt>
            <c:idx val="18"/>
            <c:invertIfNegative val="0"/>
            <c:bubble3D val="0"/>
            <c:extLst xmlns:c16r2="http://schemas.microsoft.com/office/drawing/2015/06/chart">
              <c:ext xmlns:c16="http://schemas.microsoft.com/office/drawing/2014/chart" uri="{C3380CC4-5D6E-409C-BE32-E72D297353CC}">
                <c16:uniqueId val="{00000008-EBFA-4AEC-88A0-01F6AF0D9E31}"/>
              </c:ext>
            </c:extLst>
          </c:dPt>
          <c:dPt>
            <c:idx val="24"/>
            <c:invertIfNegative val="0"/>
            <c:bubble3D val="0"/>
            <c:extLst xmlns:c16r2="http://schemas.microsoft.com/office/drawing/2015/06/chart">
              <c:ext xmlns:c16="http://schemas.microsoft.com/office/drawing/2014/chart" uri="{C3380CC4-5D6E-409C-BE32-E72D297353CC}">
                <c16:uniqueId val="{0000000B-D2F4-47A7-A829-F4F2F81974F3}"/>
              </c:ext>
            </c:extLst>
          </c:dPt>
          <c:dPt>
            <c:idx val="25"/>
            <c:invertIfNegative val="0"/>
            <c:bubble3D val="0"/>
            <c:extLst xmlns:c16r2="http://schemas.microsoft.com/office/drawing/2015/06/chart">
              <c:ext xmlns:c16="http://schemas.microsoft.com/office/drawing/2014/chart" uri="{C3380CC4-5D6E-409C-BE32-E72D297353CC}">
                <c16:uniqueId val="{00000001-680C-434D-902E-14850CA03CD0}"/>
              </c:ext>
            </c:extLst>
          </c:dPt>
          <c:dPt>
            <c:idx val="29"/>
            <c:invertIfNegative val="0"/>
            <c:bubble3D val="0"/>
            <c:extLst xmlns:c16r2="http://schemas.microsoft.com/office/drawing/2015/06/chart">
              <c:ext xmlns:c16="http://schemas.microsoft.com/office/drawing/2014/chart" uri="{C3380CC4-5D6E-409C-BE32-E72D297353CC}">
                <c16:uniqueId val="{00000003-680C-434D-902E-14850CA03CD0}"/>
              </c:ext>
            </c:extLst>
          </c:dPt>
          <c:dPt>
            <c:idx val="31"/>
            <c:invertIfNegative val="0"/>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E-BA58-45BE-9348-9C35F140E3ED}"/>
              </c:ext>
            </c:extLst>
          </c:dPt>
          <c:dPt>
            <c:idx val="32"/>
            <c:invertIfNegative val="0"/>
            <c:bubble3D val="0"/>
            <c:extLst xmlns:c16r2="http://schemas.microsoft.com/office/drawing/2015/06/chart">
              <c:ext xmlns:c16="http://schemas.microsoft.com/office/drawing/2014/chart" uri="{C3380CC4-5D6E-409C-BE32-E72D297353CC}">
                <c16:uniqueId val="{0000000C-D2F4-47A7-A829-F4F2F81974F3}"/>
              </c:ext>
            </c:extLst>
          </c:dPt>
          <c:dPt>
            <c:idx val="35"/>
            <c:invertIfNegative val="0"/>
            <c:bubble3D val="0"/>
            <c:extLst xmlns:c16r2="http://schemas.microsoft.com/office/drawing/2015/06/chart">
              <c:ext xmlns:c16="http://schemas.microsoft.com/office/drawing/2014/chart" uri="{C3380CC4-5D6E-409C-BE32-E72D297353CC}">
                <c16:uniqueId val="{00000004-D776-4B42-9578-FE1F1C1089E1}"/>
              </c:ext>
            </c:extLst>
          </c:dPt>
          <c:dLbls>
            <c:dLbl>
              <c:idx val="31"/>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BA58-45BE-9348-9C35F140E3ED}"/>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Sheet1!$A$2:$A$52</c:f>
              <c:strCache>
                <c:ptCount val="51"/>
                <c:pt idx="0">
                  <c:v>MA</c:v>
                </c:pt>
                <c:pt idx="1">
                  <c:v>DC</c:v>
                </c:pt>
                <c:pt idx="2">
                  <c:v>ME</c:v>
                </c:pt>
                <c:pt idx="3">
                  <c:v>OR</c:v>
                </c:pt>
                <c:pt idx="4">
                  <c:v>VT</c:v>
                </c:pt>
                <c:pt idx="5">
                  <c:v>OK</c:v>
                </c:pt>
                <c:pt idx="6">
                  <c:v>NM</c:v>
                </c:pt>
                <c:pt idx="7">
                  <c:v>RI</c:v>
                </c:pt>
                <c:pt idx="8">
                  <c:v>AK</c:v>
                </c:pt>
                <c:pt idx="9">
                  <c:v>CT</c:v>
                </c:pt>
                <c:pt idx="10">
                  <c:v>CO</c:v>
                </c:pt>
                <c:pt idx="11">
                  <c:v>CA</c:v>
                </c:pt>
                <c:pt idx="12">
                  <c:v>WY</c:v>
                </c:pt>
                <c:pt idx="13">
                  <c:v>WA</c:v>
                </c:pt>
                <c:pt idx="14">
                  <c:v>UT</c:v>
                </c:pt>
                <c:pt idx="15">
                  <c:v>NH</c:v>
                </c:pt>
                <c:pt idx="16">
                  <c:v>MT</c:v>
                </c:pt>
                <c:pt idx="17">
                  <c:v>NY</c:v>
                </c:pt>
                <c:pt idx="18">
                  <c:v>NE</c:v>
                </c:pt>
                <c:pt idx="19">
                  <c:v>MI</c:v>
                </c:pt>
                <c:pt idx="20">
                  <c:v>DE</c:v>
                </c:pt>
                <c:pt idx="21">
                  <c:v>HI</c:v>
                </c:pt>
                <c:pt idx="22">
                  <c:v>MD</c:v>
                </c:pt>
                <c:pt idx="23">
                  <c:v>NC</c:v>
                </c:pt>
                <c:pt idx="24">
                  <c:v>AR</c:v>
                </c:pt>
                <c:pt idx="25">
                  <c:v>MN</c:v>
                </c:pt>
                <c:pt idx="26">
                  <c:v>ID</c:v>
                </c:pt>
                <c:pt idx="27">
                  <c:v>KY</c:v>
                </c:pt>
                <c:pt idx="28">
                  <c:v>NV</c:v>
                </c:pt>
                <c:pt idx="29">
                  <c:v>NJ</c:v>
                </c:pt>
                <c:pt idx="30">
                  <c:v>IL</c:v>
                </c:pt>
                <c:pt idx="31">
                  <c:v>KS</c:v>
                </c:pt>
                <c:pt idx="32">
                  <c:v>LA</c:v>
                </c:pt>
                <c:pt idx="33">
                  <c:v>WI</c:v>
                </c:pt>
                <c:pt idx="34">
                  <c:v>PA</c:v>
                </c:pt>
                <c:pt idx="35">
                  <c:v>OH</c:v>
                </c:pt>
                <c:pt idx="36">
                  <c:v>MO</c:v>
                </c:pt>
                <c:pt idx="37">
                  <c:v>ND</c:v>
                </c:pt>
                <c:pt idx="38">
                  <c:v>SD</c:v>
                </c:pt>
                <c:pt idx="39">
                  <c:v>SC</c:v>
                </c:pt>
                <c:pt idx="40">
                  <c:v>IN</c:v>
                </c:pt>
                <c:pt idx="41">
                  <c:v>VA</c:v>
                </c:pt>
                <c:pt idx="42">
                  <c:v>FL</c:v>
                </c:pt>
                <c:pt idx="43">
                  <c:v>TN</c:v>
                </c:pt>
                <c:pt idx="44">
                  <c:v>IA</c:v>
                </c:pt>
                <c:pt idx="45">
                  <c:v>MS</c:v>
                </c:pt>
                <c:pt idx="46">
                  <c:v>AZ</c:v>
                </c:pt>
                <c:pt idx="47">
                  <c:v>GA</c:v>
                </c:pt>
                <c:pt idx="48">
                  <c:v>WV</c:v>
                </c:pt>
                <c:pt idx="49">
                  <c:v>TX</c:v>
                </c:pt>
                <c:pt idx="50">
                  <c:v>AL</c:v>
                </c:pt>
              </c:strCache>
            </c:strRef>
          </c:cat>
          <c:val>
            <c:numRef>
              <c:f>Sheet1!$B$2:$B$52</c:f>
              <c:numCache>
                <c:formatCode>0.0</c:formatCode>
                <c:ptCount val="51"/>
                <c:pt idx="0">
                  <c:v>50.0</c:v>
                </c:pt>
                <c:pt idx="1">
                  <c:v>43.4782608695652</c:v>
                </c:pt>
                <c:pt idx="2">
                  <c:v>41.66666666666663</c:v>
                </c:pt>
                <c:pt idx="3">
                  <c:v>40.0</c:v>
                </c:pt>
                <c:pt idx="4">
                  <c:v>38.46153846153845</c:v>
                </c:pt>
                <c:pt idx="5">
                  <c:v>37.03703703703702</c:v>
                </c:pt>
                <c:pt idx="6">
                  <c:v>35.71428571428572</c:v>
                </c:pt>
                <c:pt idx="7">
                  <c:v>34.48275862068966</c:v>
                </c:pt>
                <c:pt idx="8">
                  <c:v>33.33333333333334</c:v>
                </c:pt>
                <c:pt idx="9">
                  <c:v>32.25806451612903</c:v>
                </c:pt>
                <c:pt idx="10">
                  <c:v>28.57142857142857</c:v>
                </c:pt>
                <c:pt idx="11">
                  <c:v>28.57142857142857</c:v>
                </c:pt>
                <c:pt idx="12">
                  <c:v>28.57142857142857</c:v>
                </c:pt>
                <c:pt idx="13">
                  <c:v>27.77777777777778</c:v>
                </c:pt>
                <c:pt idx="14">
                  <c:v>26.31578947368421</c:v>
                </c:pt>
                <c:pt idx="15">
                  <c:v>25.64102564102564</c:v>
                </c:pt>
                <c:pt idx="16">
                  <c:v>24.39024390243902</c:v>
                </c:pt>
                <c:pt idx="17">
                  <c:v>23.80952380952378</c:v>
                </c:pt>
                <c:pt idx="18">
                  <c:v>22.72727272727273</c:v>
                </c:pt>
                <c:pt idx="19">
                  <c:v>21.73913043478261</c:v>
                </c:pt>
                <c:pt idx="20">
                  <c:v>21.73913043478261</c:v>
                </c:pt>
                <c:pt idx="21">
                  <c:v>21.27659574468085</c:v>
                </c:pt>
                <c:pt idx="22">
                  <c:v>20.40816326530612</c:v>
                </c:pt>
                <c:pt idx="23">
                  <c:v>20.40816326530612</c:v>
                </c:pt>
                <c:pt idx="24">
                  <c:v>19.60784313725491</c:v>
                </c:pt>
                <c:pt idx="25">
                  <c:v>19.60784313725491</c:v>
                </c:pt>
                <c:pt idx="26">
                  <c:v>18.1818181818182</c:v>
                </c:pt>
                <c:pt idx="27">
                  <c:v>17.85714285714285</c:v>
                </c:pt>
                <c:pt idx="28">
                  <c:v>17.24137931034483</c:v>
                </c:pt>
                <c:pt idx="29">
                  <c:v>17.24137931034483</c:v>
                </c:pt>
                <c:pt idx="30">
                  <c:v>17.24137931034483</c:v>
                </c:pt>
                <c:pt idx="31">
                  <c:v>17.24137931034483</c:v>
                </c:pt>
                <c:pt idx="32">
                  <c:v>16.66666666666667</c:v>
                </c:pt>
                <c:pt idx="33">
                  <c:v>16.66666666666667</c:v>
                </c:pt>
                <c:pt idx="34">
                  <c:v>16.66666666666667</c:v>
                </c:pt>
                <c:pt idx="35">
                  <c:v>15.87301587301587</c:v>
                </c:pt>
                <c:pt idx="36">
                  <c:v>15.87301587301587</c:v>
                </c:pt>
                <c:pt idx="37">
                  <c:v>15.625</c:v>
                </c:pt>
                <c:pt idx="38">
                  <c:v>15.15151515151515</c:v>
                </c:pt>
                <c:pt idx="39">
                  <c:v>14.70588235294118</c:v>
                </c:pt>
                <c:pt idx="40">
                  <c:v>13.6986301369863</c:v>
                </c:pt>
                <c:pt idx="41">
                  <c:v>13.6986301369863</c:v>
                </c:pt>
                <c:pt idx="42">
                  <c:v>13.33333333333333</c:v>
                </c:pt>
                <c:pt idx="43">
                  <c:v>12.82051282051282</c:v>
                </c:pt>
                <c:pt idx="44">
                  <c:v>12.19512195121951</c:v>
                </c:pt>
                <c:pt idx="45">
                  <c:v>12.19512195121951</c:v>
                </c:pt>
                <c:pt idx="46">
                  <c:v>11.76470588235294</c:v>
                </c:pt>
                <c:pt idx="47">
                  <c:v>11.11111111111111</c:v>
                </c:pt>
                <c:pt idx="48">
                  <c:v>10.52631578947368</c:v>
                </c:pt>
                <c:pt idx="49">
                  <c:v>9.34579439252337</c:v>
                </c:pt>
                <c:pt idx="50">
                  <c:v>7.936507936507937</c:v>
                </c:pt>
              </c:numCache>
            </c:numRef>
          </c:val>
          <c:extLst xmlns:c16r2="http://schemas.microsoft.com/office/drawing/2015/06/chart">
            <c:ext xmlns:c16="http://schemas.microsoft.com/office/drawing/2014/chart" uri="{C3380CC4-5D6E-409C-BE32-E72D297353CC}">
              <c16:uniqueId val="{00000004-680C-434D-902E-14850CA03CD0}"/>
            </c:ext>
          </c:extLst>
        </c:ser>
        <c:dLbls>
          <c:showLegendKey val="0"/>
          <c:showVal val="0"/>
          <c:showCatName val="0"/>
          <c:showSerName val="0"/>
          <c:showPercent val="0"/>
          <c:showBubbleSize val="0"/>
        </c:dLbls>
        <c:gapWidth val="40"/>
        <c:axId val="2131576392"/>
        <c:axId val="2131579880"/>
      </c:barChart>
      <c:catAx>
        <c:axId val="2131576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75000"/>
                    <a:lumOff val="25000"/>
                  </a:schemeClr>
                </a:solidFill>
                <a:latin typeface="+mn-lt"/>
                <a:ea typeface="+mn-ea"/>
                <a:cs typeface="+mn-cs"/>
              </a:defRPr>
            </a:pPr>
            <a:endParaRPr lang="en-US"/>
          </a:p>
        </c:txPr>
        <c:crossAx val="2131579880"/>
        <c:crosses val="autoZero"/>
        <c:auto val="1"/>
        <c:lblAlgn val="ctr"/>
        <c:lblOffset val="100"/>
        <c:noMultiLvlLbl val="0"/>
      </c:catAx>
      <c:valAx>
        <c:axId val="2131579880"/>
        <c:scaling>
          <c:orientation val="minMax"/>
          <c:max val="60.0"/>
          <c:min val="0.0"/>
        </c:scaling>
        <c:delete val="0"/>
        <c:axPos val="l"/>
        <c:majorGridlines>
          <c:spPr>
            <a:ln w="9525" cap="flat" cmpd="sng" algn="ctr">
              <a:solidFill>
                <a:schemeClr val="bg1">
                  <a:lumMod val="85000"/>
                  <a:alpha val="7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crossAx val="2131576392"/>
        <c:crosses val="autoZero"/>
        <c:crossBetween val="between"/>
        <c:majorUnit val="10.0"/>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800"/>
            </a:pPr>
            <a:r>
              <a:rPr lang="en-US" sz="1400" dirty="0" smtClean="0"/>
              <a:t>Behavioral health</a:t>
            </a:r>
            <a:r>
              <a:rPr lang="en-US" sz="1400" baseline="0" dirty="0" smtClean="0"/>
              <a:t> care professional</a:t>
            </a:r>
            <a:r>
              <a:rPr lang="en-US" sz="1400" dirty="0" smtClean="0"/>
              <a:t>s</a:t>
            </a:r>
            <a:endParaRPr lang="en-US" sz="1400" dirty="0"/>
          </a:p>
        </c:rich>
      </c:tx>
      <c:layout>
        <c:manualLayout>
          <c:xMode val="edge"/>
          <c:yMode val="edge"/>
          <c:x val="0.358935304061787"/>
          <c:y val="0.0580386713810649"/>
        </c:manualLayout>
      </c:layout>
      <c:overlay val="0"/>
      <c:spPr>
        <a:noFill/>
        <a:ln>
          <a:noFill/>
        </a:ln>
        <a:effectLst/>
      </c:spPr>
    </c:title>
    <c:autoTitleDeleted val="0"/>
    <c:plotArea>
      <c:layout>
        <c:manualLayout>
          <c:layoutTarget val="inner"/>
          <c:xMode val="edge"/>
          <c:yMode val="edge"/>
          <c:x val="0.309117551857103"/>
          <c:y val="0.169270294390535"/>
          <c:w val="0.639740408493491"/>
          <c:h val="0.674372189488706"/>
        </c:manualLayout>
      </c:layout>
      <c:barChart>
        <c:barDir val="bar"/>
        <c:grouping val="clustered"/>
        <c:varyColors val="0"/>
        <c:ser>
          <c:idx val="0"/>
          <c:order val="0"/>
          <c:tx>
            <c:strRef>
              <c:f>Sheet1!$B$1</c:f>
              <c:strCache>
                <c:ptCount val="1"/>
                <c:pt idx="0">
                  <c:v>Kansas</c:v>
                </c:pt>
              </c:strCache>
            </c:strRef>
          </c:tx>
          <c:spPr>
            <a:solidFill>
              <a:schemeClr val="accent5"/>
            </a:solidFill>
            <a:ln>
              <a:noFill/>
            </a:ln>
            <a:effectLst/>
          </c:spPr>
          <c:invertIfNegative val="0"/>
          <c:cat>
            <c:strRef>
              <c:f>Sheet1!$A$5:$A$11</c:f>
              <c:strCache>
                <c:ptCount val="5"/>
                <c:pt idx="0">
                  <c:v>Psychiatric care beds</c:v>
                </c:pt>
                <c:pt idx="2">
                  <c:v>Primary care physicians</c:v>
                </c:pt>
                <c:pt idx="3">
                  <c:v>Psychologists</c:v>
                </c:pt>
                <c:pt idx="4">
                  <c:v>Psychiatrists</c:v>
                </c:pt>
              </c:strCache>
            </c:strRef>
          </c:cat>
          <c:val>
            <c:numRef>
              <c:f>Sheet1!$B$5:$B$11</c:f>
              <c:numCache>
                <c:formatCode>General</c:formatCode>
                <c:ptCount val="5"/>
                <c:pt idx="0">
                  <c:v>1.3545</c:v>
                </c:pt>
                <c:pt idx="2">
                  <c:v>7.5329</c:v>
                </c:pt>
                <c:pt idx="3">
                  <c:v>3.7837</c:v>
                </c:pt>
                <c:pt idx="4">
                  <c:v>0.8604</c:v>
                </c:pt>
              </c:numCache>
            </c:numRef>
          </c:val>
          <c:extLst xmlns:c16r2="http://schemas.microsoft.com/office/drawing/2015/06/chart">
            <c:ext xmlns:c16="http://schemas.microsoft.com/office/drawing/2014/chart" uri="{C3380CC4-5D6E-409C-BE32-E72D297353CC}">
              <c16:uniqueId val="{00000000-724E-4CC9-AB7C-167A137DD113}"/>
            </c:ext>
          </c:extLst>
        </c:ser>
        <c:ser>
          <c:idx val="1"/>
          <c:order val="1"/>
          <c:tx>
            <c:strRef>
              <c:f>Sheet1!$C$1</c:f>
              <c:strCache>
                <c:ptCount val="1"/>
                <c:pt idx="0">
                  <c:v>U.S. average</c:v>
                </c:pt>
              </c:strCache>
            </c:strRef>
          </c:tx>
          <c:spPr>
            <a:solidFill>
              <a:schemeClr val="tx2"/>
            </a:solidFill>
            <a:ln>
              <a:noFill/>
            </a:ln>
            <a:effectLst/>
          </c:spPr>
          <c:invertIfNegative val="0"/>
          <c:cat>
            <c:strRef>
              <c:f>Sheet1!$A$5:$A$11</c:f>
              <c:strCache>
                <c:ptCount val="5"/>
                <c:pt idx="0">
                  <c:v>Psychiatric care beds</c:v>
                </c:pt>
                <c:pt idx="2">
                  <c:v>Primary care physicians</c:v>
                </c:pt>
                <c:pt idx="3">
                  <c:v>Psychologists</c:v>
                </c:pt>
                <c:pt idx="4">
                  <c:v>Psychiatrists</c:v>
                </c:pt>
              </c:strCache>
            </c:strRef>
          </c:cat>
          <c:val>
            <c:numRef>
              <c:f>Sheet1!$C$5:$C$11</c:f>
              <c:numCache>
                <c:formatCode>General</c:formatCode>
                <c:ptCount val="5"/>
                <c:pt idx="0">
                  <c:v>1.240823207527738</c:v>
                </c:pt>
                <c:pt idx="2">
                  <c:v>7.576025039588368</c:v>
                </c:pt>
                <c:pt idx="3">
                  <c:v>2.630003648607333</c:v>
                </c:pt>
                <c:pt idx="4">
                  <c:v>1.118879255429144</c:v>
                </c:pt>
              </c:numCache>
            </c:numRef>
          </c:val>
          <c:extLst xmlns:c16r2="http://schemas.microsoft.com/office/drawing/2015/06/chart">
            <c:ext xmlns:c16="http://schemas.microsoft.com/office/drawing/2014/chart" uri="{C3380CC4-5D6E-409C-BE32-E72D297353CC}">
              <c16:uniqueId val="{00000001-724E-4CC9-AB7C-167A137DD113}"/>
            </c:ext>
          </c:extLst>
        </c:ser>
        <c:dLbls>
          <c:showLegendKey val="0"/>
          <c:showVal val="0"/>
          <c:showCatName val="0"/>
          <c:showSerName val="0"/>
          <c:showPercent val="0"/>
          <c:showBubbleSize val="0"/>
        </c:dLbls>
        <c:gapWidth val="50"/>
        <c:axId val="2130273496"/>
        <c:axId val="2130333960"/>
      </c:barChart>
      <c:valAx>
        <c:axId val="2130333960"/>
        <c:scaling>
          <c:orientation val="minMax"/>
          <c:max val="9.0"/>
          <c:min val="0.0"/>
        </c:scaling>
        <c:delete val="0"/>
        <c:axPos val="b"/>
        <c:numFmt formatCode="General" sourceLinked="1"/>
        <c:majorTickMark val="none"/>
        <c:minorTickMark val="none"/>
        <c:tickLblPos val="nextTo"/>
        <c:spPr>
          <a:noFill/>
          <a:ln>
            <a:noFill/>
          </a:ln>
          <a:effectLst/>
        </c:spPr>
        <c:txPr>
          <a:bodyPr rot="-60000000" vert="horz"/>
          <a:lstStyle/>
          <a:p>
            <a:pPr>
              <a:defRPr/>
            </a:pPr>
            <a:endParaRPr lang="en-US"/>
          </a:p>
        </c:txPr>
        <c:crossAx val="2130273496"/>
        <c:crosses val="autoZero"/>
        <c:crossBetween val="between"/>
        <c:majorUnit val="2.0"/>
      </c:valAx>
      <c:catAx>
        <c:axId val="2130273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lgn="just">
              <a:defRPr/>
            </a:pPr>
            <a:endParaRPr lang="en-US"/>
          </a:p>
        </c:txPr>
        <c:crossAx val="2130333960"/>
        <c:crosses val="autoZero"/>
        <c:auto val="1"/>
        <c:lblAlgn val="ctr"/>
        <c:lblOffset val="100"/>
        <c:noMultiLvlLbl val="0"/>
      </c:catAx>
      <c:spPr>
        <a:noFill/>
        <a:ln>
          <a:noFill/>
        </a:ln>
        <a:effectLst/>
      </c:spPr>
    </c:plotArea>
    <c:legend>
      <c:legendPos val="r"/>
      <c:layout>
        <c:manualLayout>
          <c:xMode val="edge"/>
          <c:yMode val="edge"/>
          <c:x val="0.715919889537739"/>
          <c:y val="0.20133235301638"/>
          <c:w val="0.195376656139595"/>
          <c:h val="0.137246061967417"/>
        </c:manualLayout>
      </c:layout>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200">
          <a:solidFill>
            <a:schemeClr val="tx1"/>
          </a:solidFill>
        </a:defRPr>
      </a:pPr>
      <a:endParaRPr lang="en-US"/>
    </a:p>
  </c:txPr>
  <c:externalData r:id="rId1">
    <c:autoUpdate val="0"/>
  </c:externalData>
  <c:userShapes r:id="rId2"/>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600" b="1" i="0" baseline="0" dirty="0" smtClean="0">
                <a:solidFill>
                  <a:schemeClr val="tx1"/>
                </a:solidFill>
                <a:effectLst/>
              </a:rPr>
              <a:t>State population </a:t>
            </a:r>
            <a:r>
              <a:rPr lang="en-US" sz="1600" b="0" i="0" baseline="0" dirty="0" smtClean="0">
                <a:solidFill>
                  <a:schemeClr val="tx1"/>
                </a:solidFill>
                <a:effectLst/>
              </a:rPr>
              <a:t>in designated </a:t>
            </a:r>
          </a:p>
          <a:p>
            <a:pPr>
              <a:defRPr sz="1862" b="0" i="0" u="none" strike="noStrike" kern="1200" spc="0" baseline="0">
                <a:solidFill>
                  <a:schemeClr val="tx1">
                    <a:lumMod val="65000"/>
                    <a:lumOff val="35000"/>
                  </a:schemeClr>
                </a:solidFill>
                <a:latin typeface="+mn-lt"/>
                <a:ea typeface="+mn-ea"/>
                <a:cs typeface="+mn-cs"/>
              </a:defRPr>
            </a:pPr>
            <a:r>
              <a:rPr lang="en-US" sz="1600" b="0" i="0" baseline="0" dirty="0" smtClean="0">
                <a:solidFill>
                  <a:schemeClr val="tx1"/>
                </a:solidFill>
                <a:effectLst/>
              </a:rPr>
              <a:t>behavioral health care </a:t>
            </a:r>
          </a:p>
          <a:p>
            <a:pPr>
              <a:defRPr sz="1862" b="0" i="0" u="none" strike="noStrike" kern="1200" spc="0" baseline="0">
                <a:solidFill>
                  <a:schemeClr val="tx1">
                    <a:lumMod val="65000"/>
                    <a:lumOff val="35000"/>
                  </a:schemeClr>
                </a:solidFill>
                <a:latin typeface="+mn-lt"/>
                <a:ea typeface="+mn-ea"/>
                <a:cs typeface="+mn-cs"/>
              </a:defRPr>
            </a:pPr>
            <a:r>
              <a:rPr lang="en-US" sz="1600" b="0" i="0" baseline="0" dirty="0" smtClean="0">
                <a:solidFill>
                  <a:schemeClr val="tx1"/>
                </a:solidFill>
                <a:effectLst/>
              </a:rPr>
              <a:t>professional </a:t>
            </a:r>
            <a:r>
              <a:rPr lang="en-US" sz="1600" b="1" i="0" baseline="0" dirty="0" smtClean="0">
                <a:solidFill>
                  <a:schemeClr val="tx1"/>
                </a:solidFill>
                <a:effectLst/>
              </a:rPr>
              <a:t>shortage areas</a:t>
            </a:r>
            <a:endParaRPr lang="en-US" sz="1800" b="1" dirty="0" smtClean="0">
              <a:solidFill>
                <a:schemeClr val="tx1"/>
              </a:solidFill>
              <a:effectLst/>
            </a:endParaRPr>
          </a:p>
        </c:rich>
      </c:tx>
      <c:layout>
        <c:manualLayout>
          <c:xMode val="edge"/>
          <c:yMode val="edge"/>
          <c:x val="0.182455146759143"/>
          <c:y val="0.131938175257477"/>
        </c:manualLayout>
      </c:layout>
      <c:overlay val="0"/>
      <c:spPr>
        <a:solidFill>
          <a:schemeClr val="bg1"/>
        </a:solidFill>
        <a:ln>
          <a:noFill/>
        </a:ln>
        <a:effectLst/>
      </c:spPr>
    </c:title>
    <c:autoTitleDeleted val="0"/>
    <c:plotArea>
      <c:layout>
        <c:manualLayout>
          <c:layoutTarget val="inner"/>
          <c:xMode val="edge"/>
          <c:yMode val="edge"/>
          <c:x val="0.0921643828764354"/>
          <c:y val="0.136149914585149"/>
          <c:w val="0.884849354418389"/>
          <c:h val="0.699184380079547"/>
        </c:manualLayout>
      </c:layout>
      <c:barChart>
        <c:barDir val="col"/>
        <c:grouping val="clustered"/>
        <c:varyColors val="0"/>
        <c:ser>
          <c:idx val="0"/>
          <c:order val="0"/>
          <c:tx>
            <c:strRef>
              <c:f>Sheet1!$B$1</c:f>
              <c:strCache>
                <c:ptCount val="1"/>
                <c:pt idx="0">
                  <c:v>Series 1</c:v>
                </c:pt>
              </c:strCache>
            </c:strRef>
          </c:tx>
          <c:spPr>
            <a:solidFill>
              <a:schemeClr val="accent6">
                <a:lumMod val="60000"/>
                <a:lumOff val="40000"/>
                <a:alpha val="40000"/>
              </a:schemeClr>
            </a:solidFill>
            <a:ln>
              <a:noFill/>
            </a:ln>
            <a:effectLst/>
          </c:spPr>
          <c:invertIfNegative val="0"/>
          <c:dPt>
            <c:idx val="18"/>
            <c:invertIfNegative val="0"/>
            <c:bubble3D val="0"/>
            <c:extLst xmlns:c16r2="http://schemas.microsoft.com/office/drawing/2015/06/chart">
              <c:ext xmlns:c16="http://schemas.microsoft.com/office/drawing/2014/chart" uri="{C3380CC4-5D6E-409C-BE32-E72D297353CC}">
                <c16:uniqueId val="{00000004-E7EC-441D-906E-2D5A408FA2AD}"/>
              </c:ext>
            </c:extLst>
          </c:dPt>
          <c:dPt>
            <c:idx val="21"/>
            <c:invertIfNegative val="0"/>
            <c:bubble3D val="0"/>
            <c:extLst xmlns:c16r2="http://schemas.microsoft.com/office/drawing/2015/06/chart">
              <c:ext xmlns:c16="http://schemas.microsoft.com/office/drawing/2014/chart" uri="{C3380CC4-5D6E-409C-BE32-E72D297353CC}">
                <c16:uniqueId val="{00000004-9F0C-436D-BA05-4EE6C60068FB}"/>
              </c:ext>
            </c:extLst>
          </c:dPt>
          <c:dPt>
            <c:idx val="28"/>
            <c:invertIfNegative val="0"/>
            <c:bubble3D val="0"/>
            <c:extLst xmlns:c16r2="http://schemas.microsoft.com/office/drawing/2015/06/chart">
              <c:ext xmlns:c16="http://schemas.microsoft.com/office/drawing/2014/chart" uri="{C3380CC4-5D6E-409C-BE32-E72D297353CC}">
                <c16:uniqueId val="{00000003-9F0C-436D-BA05-4EE6C60068FB}"/>
              </c:ext>
            </c:extLst>
          </c:dPt>
          <c:dPt>
            <c:idx val="34"/>
            <c:invertIfNegative val="0"/>
            <c:bubble3D val="0"/>
            <c:spPr>
              <a:solidFill>
                <a:schemeClr val="accent3">
                  <a:lumMod val="75000"/>
                  <a:alpha val="80000"/>
                </a:schemeClr>
              </a:solidFill>
              <a:ln>
                <a:noFill/>
              </a:ln>
              <a:effectLst/>
            </c:spPr>
            <c:extLst xmlns:c16r2="http://schemas.microsoft.com/office/drawing/2015/06/chart">
              <c:ext xmlns:c16="http://schemas.microsoft.com/office/drawing/2014/chart" uri="{C3380CC4-5D6E-409C-BE32-E72D297353CC}">
                <c16:uniqueId val="{00000008-4F24-4043-82D9-606C314B99DF}"/>
              </c:ext>
            </c:extLst>
          </c:dPt>
          <c:dPt>
            <c:idx val="35"/>
            <c:invertIfNegative val="0"/>
            <c:bubble3D val="0"/>
            <c:extLst xmlns:c16r2="http://schemas.microsoft.com/office/drawing/2015/06/chart">
              <c:ext xmlns:c16="http://schemas.microsoft.com/office/drawing/2014/chart" uri="{C3380CC4-5D6E-409C-BE32-E72D297353CC}">
                <c16:uniqueId val="{00000005-E7EC-441D-906E-2D5A408FA2AD}"/>
              </c:ext>
            </c:extLst>
          </c:dPt>
          <c:dLbls>
            <c:dLbl>
              <c:idx val="34"/>
              <c:layout>
                <c:manualLayout>
                  <c:x val="0.00417932049185016"/>
                  <c:y val="-0.0120439195276508"/>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4F24-4043-82D9-606C314B99DF}"/>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Sheet1!$A$2:$A$51</c:f>
              <c:strCache>
                <c:ptCount val="50"/>
                <c:pt idx="0">
                  <c:v>NJ</c:v>
                </c:pt>
                <c:pt idx="1">
                  <c:v>MA</c:v>
                </c:pt>
                <c:pt idx="2">
                  <c:v>HI</c:v>
                </c:pt>
                <c:pt idx="3">
                  <c:v>NH</c:v>
                </c:pt>
                <c:pt idx="4">
                  <c:v>DE</c:v>
                </c:pt>
                <c:pt idx="5">
                  <c:v>PA</c:v>
                </c:pt>
                <c:pt idx="6">
                  <c:v>CA</c:v>
                </c:pt>
                <c:pt idx="7">
                  <c:v>NY</c:v>
                </c:pt>
                <c:pt idx="8">
                  <c:v>ME</c:v>
                </c:pt>
                <c:pt idx="9">
                  <c:v>DC</c:v>
                </c:pt>
                <c:pt idx="10">
                  <c:v>OH</c:v>
                </c:pt>
                <c:pt idx="11">
                  <c:v>VA</c:v>
                </c:pt>
                <c:pt idx="12">
                  <c:v>MD</c:v>
                </c:pt>
                <c:pt idx="13">
                  <c:v>FL</c:v>
                </c:pt>
                <c:pt idx="14">
                  <c:v>NC</c:v>
                </c:pt>
                <c:pt idx="15">
                  <c:v>TX</c:v>
                </c:pt>
                <c:pt idx="16">
                  <c:v>AK</c:v>
                </c:pt>
                <c:pt idx="17">
                  <c:v>MO</c:v>
                </c:pt>
                <c:pt idx="18">
                  <c:v>MN</c:v>
                </c:pt>
                <c:pt idx="19">
                  <c:v>MI</c:v>
                </c:pt>
                <c:pt idx="20">
                  <c:v>WI</c:v>
                </c:pt>
                <c:pt idx="21">
                  <c:v>OR</c:v>
                </c:pt>
                <c:pt idx="22">
                  <c:v>AR</c:v>
                </c:pt>
                <c:pt idx="23">
                  <c:v>CO</c:v>
                </c:pt>
                <c:pt idx="24">
                  <c:v>SC</c:v>
                </c:pt>
                <c:pt idx="25">
                  <c:v>IL</c:v>
                </c:pt>
                <c:pt idx="26">
                  <c:v>WA</c:v>
                </c:pt>
                <c:pt idx="27">
                  <c:v>ND</c:v>
                </c:pt>
                <c:pt idx="28">
                  <c:v>WV</c:v>
                </c:pt>
                <c:pt idx="29">
                  <c:v>OK</c:v>
                </c:pt>
                <c:pt idx="30">
                  <c:v>RI</c:v>
                </c:pt>
                <c:pt idx="31">
                  <c:v>AZ</c:v>
                </c:pt>
                <c:pt idx="32">
                  <c:v>GA</c:v>
                </c:pt>
                <c:pt idx="33">
                  <c:v>KY</c:v>
                </c:pt>
                <c:pt idx="34">
                  <c:v>KS</c:v>
                </c:pt>
                <c:pt idx="35">
                  <c:v>UT</c:v>
                </c:pt>
                <c:pt idx="36">
                  <c:v>SD</c:v>
                </c:pt>
                <c:pt idx="37">
                  <c:v>TN</c:v>
                </c:pt>
                <c:pt idx="38">
                  <c:v>IA</c:v>
                </c:pt>
                <c:pt idx="39">
                  <c:v>MT</c:v>
                </c:pt>
                <c:pt idx="40">
                  <c:v>CT</c:v>
                </c:pt>
                <c:pt idx="41">
                  <c:v>NE</c:v>
                </c:pt>
                <c:pt idx="42">
                  <c:v>AL</c:v>
                </c:pt>
                <c:pt idx="43">
                  <c:v>IN</c:v>
                </c:pt>
                <c:pt idx="44">
                  <c:v>NM</c:v>
                </c:pt>
                <c:pt idx="45">
                  <c:v>LA</c:v>
                </c:pt>
                <c:pt idx="46">
                  <c:v>ID</c:v>
                </c:pt>
                <c:pt idx="47">
                  <c:v>MS</c:v>
                </c:pt>
                <c:pt idx="48">
                  <c:v>NV</c:v>
                </c:pt>
                <c:pt idx="49">
                  <c:v>WY</c:v>
                </c:pt>
              </c:strCache>
            </c:strRef>
          </c:cat>
          <c:val>
            <c:numRef>
              <c:f>Sheet1!$B$2:$B$51</c:f>
              <c:numCache>
                <c:formatCode>0%</c:formatCode>
                <c:ptCount val="50"/>
                <c:pt idx="0">
                  <c:v>0.0</c:v>
                </c:pt>
                <c:pt idx="1">
                  <c:v>0.03</c:v>
                </c:pt>
                <c:pt idx="2">
                  <c:v>0.04</c:v>
                </c:pt>
                <c:pt idx="3">
                  <c:v>0.07</c:v>
                </c:pt>
                <c:pt idx="4">
                  <c:v>0.09</c:v>
                </c:pt>
                <c:pt idx="5">
                  <c:v>0.13</c:v>
                </c:pt>
                <c:pt idx="6">
                  <c:v>0.16</c:v>
                </c:pt>
                <c:pt idx="7">
                  <c:v>0.17</c:v>
                </c:pt>
                <c:pt idx="8">
                  <c:v>0.18</c:v>
                </c:pt>
                <c:pt idx="9">
                  <c:v>0.19</c:v>
                </c:pt>
                <c:pt idx="10">
                  <c:v>0.2</c:v>
                </c:pt>
                <c:pt idx="11">
                  <c:v>0.21</c:v>
                </c:pt>
                <c:pt idx="12">
                  <c:v>0.22</c:v>
                </c:pt>
                <c:pt idx="13">
                  <c:v>0.24</c:v>
                </c:pt>
                <c:pt idx="14">
                  <c:v>0.24</c:v>
                </c:pt>
                <c:pt idx="15">
                  <c:v>0.25</c:v>
                </c:pt>
                <c:pt idx="16">
                  <c:v>0.25</c:v>
                </c:pt>
                <c:pt idx="17">
                  <c:v>0.29</c:v>
                </c:pt>
                <c:pt idx="18">
                  <c:v>0.32</c:v>
                </c:pt>
                <c:pt idx="19">
                  <c:v>0.33</c:v>
                </c:pt>
                <c:pt idx="20">
                  <c:v>0.36</c:v>
                </c:pt>
                <c:pt idx="21">
                  <c:v>0.36</c:v>
                </c:pt>
                <c:pt idx="22">
                  <c:v>0.36</c:v>
                </c:pt>
                <c:pt idx="23">
                  <c:v>0.37</c:v>
                </c:pt>
                <c:pt idx="24">
                  <c:v>0.38</c:v>
                </c:pt>
                <c:pt idx="25">
                  <c:v>0.38</c:v>
                </c:pt>
                <c:pt idx="26">
                  <c:v>0.38</c:v>
                </c:pt>
                <c:pt idx="27">
                  <c:v>0.39</c:v>
                </c:pt>
                <c:pt idx="28">
                  <c:v>0.39</c:v>
                </c:pt>
                <c:pt idx="29">
                  <c:v>0.39</c:v>
                </c:pt>
                <c:pt idx="30">
                  <c:v>0.42</c:v>
                </c:pt>
                <c:pt idx="31">
                  <c:v>0.42</c:v>
                </c:pt>
                <c:pt idx="32">
                  <c:v>0.46</c:v>
                </c:pt>
                <c:pt idx="33">
                  <c:v>0.48</c:v>
                </c:pt>
                <c:pt idx="34">
                  <c:v>0.48</c:v>
                </c:pt>
                <c:pt idx="35">
                  <c:v>0.5</c:v>
                </c:pt>
                <c:pt idx="36">
                  <c:v>0.5</c:v>
                </c:pt>
                <c:pt idx="37">
                  <c:v>0.51</c:v>
                </c:pt>
                <c:pt idx="38">
                  <c:v>0.51</c:v>
                </c:pt>
                <c:pt idx="39">
                  <c:v>0.52</c:v>
                </c:pt>
                <c:pt idx="40">
                  <c:v>0.52</c:v>
                </c:pt>
                <c:pt idx="41">
                  <c:v>0.54</c:v>
                </c:pt>
                <c:pt idx="42">
                  <c:v>0.56</c:v>
                </c:pt>
                <c:pt idx="43">
                  <c:v>0.58</c:v>
                </c:pt>
                <c:pt idx="44">
                  <c:v>0.6</c:v>
                </c:pt>
                <c:pt idx="45">
                  <c:v>0.67</c:v>
                </c:pt>
                <c:pt idx="46">
                  <c:v>0.74</c:v>
                </c:pt>
                <c:pt idx="47">
                  <c:v>0.8</c:v>
                </c:pt>
                <c:pt idx="48">
                  <c:v>0.82</c:v>
                </c:pt>
                <c:pt idx="49">
                  <c:v>0.97</c:v>
                </c:pt>
              </c:numCache>
            </c:numRef>
          </c:val>
          <c:extLst xmlns:c16r2="http://schemas.microsoft.com/office/drawing/2015/06/chart">
            <c:ext xmlns:c16="http://schemas.microsoft.com/office/drawing/2014/chart" uri="{C3380CC4-5D6E-409C-BE32-E72D297353CC}">
              <c16:uniqueId val="{00000000-9F0C-436D-BA05-4EE6C60068FB}"/>
            </c:ext>
          </c:extLst>
        </c:ser>
        <c:dLbls>
          <c:showLegendKey val="0"/>
          <c:showVal val="0"/>
          <c:showCatName val="0"/>
          <c:showSerName val="0"/>
          <c:showPercent val="0"/>
          <c:showBubbleSize val="0"/>
        </c:dLbls>
        <c:gapWidth val="40"/>
        <c:axId val="2133740504"/>
        <c:axId val="2133744088"/>
      </c:barChart>
      <c:catAx>
        <c:axId val="213374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50" b="0" i="0" u="none" strike="noStrike" kern="1200" baseline="0">
                <a:solidFill>
                  <a:schemeClr val="tx1"/>
                </a:solidFill>
                <a:latin typeface="+mn-lt"/>
                <a:ea typeface="+mn-ea"/>
                <a:cs typeface="+mn-cs"/>
              </a:defRPr>
            </a:pPr>
            <a:endParaRPr lang="en-US"/>
          </a:p>
        </c:txPr>
        <c:crossAx val="2133744088"/>
        <c:crosses val="autoZero"/>
        <c:auto val="1"/>
        <c:lblAlgn val="ctr"/>
        <c:lblOffset val="100"/>
        <c:noMultiLvlLbl val="0"/>
      </c:catAx>
      <c:valAx>
        <c:axId val="2133744088"/>
        <c:scaling>
          <c:orientation val="minMax"/>
          <c:max val="1.0"/>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2133740504"/>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44281562118335"/>
          <c:y val="0.145464604647694"/>
          <c:w val="0.896555264652895"/>
          <c:h val="0.703210732580975"/>
        </c:manualLayout>
      </c:layout>
      <c:barChart>
        <c:barDir val="col"/>
        <c:grouping val="clustered"/>
        <c:varyColors val="0"/>
        <c:ser>
          <c:idx val="0"/>
          <c:order val="0"/>
          <c:tx>
            <c:strRef>
              <c:f>Sheet1!$B$1</c:f>
              <c:strCache>
                <c:ptCount val="1"/>
                <c:pt idx="0">
                  <c:v>Serious Psychological Distress (SPD)</c:v>
                </c:pt>
              </c:strCache>
            </c:strRef>
          </c:tx>
          <c:spPr>
            <a:solidFill>
              <a:schemeClr val="tx2"/>
            </a:solidFill>
            <a:ln>
              <a:noFill/>
            </a:ln>
            <a:effectLst/>
          </c:spPr>
          <c:invertIfNegative val="0"/>
          <c:dLbls>
            <c:spPr>
              <a:noFill/>
              <a:ln>
                <a:noFill/>
              </a:ln>
              <a:effectLst/>
            </c:spPr>
            <c:txPr>
              <a:bodyPr rot="0" vert="horz"/>
              <a:lstStyle/>
              <a:p>
                <a:pPr>
                  <a:defRPr sz="1000"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Once</c:v>
                </c:pt>
                <c:pt idx="1">
                  <c:v>Twice</c:v>
                </c:pt>
                <c:pt idx="2">
                  <c:v>Three or more times</c:v>
                </c:pt>
                <c:pt idx="4">
                  <c:v>On parole/
supervision</c:v>
                </c:pt>
                <c:pt idx="5">
                  <c:v>On probation</c:v>
                </c:pt>
              </c:strCache>
            </c:strRef>
          </c:cat>
          <c:val>
            <c:numRef>
              <c:f>Sheet1!$B$2:$B$7</c:f>
              <c:numCache>
                <c:formatCode>0.0%</c:formatCode>
                <c:ptCount val="6"/>
                <c:pt idx="0">
                  <c:v>0.035</c:v>
                </c:pt>
                <c:pt idx="1">
                  <c:v>0.01</c:v>
                </c:pt>
                <c:pt idx="2">
                  <c:v>0.006</c:v>
                </c:pt>
                <c:pt idx="4">
                  <c:v>0.013</c:v>
                </c:pt>
                <c:pt idx="5">
                  <c:v>0.036</c:v>
                </c:pt>
              </c:numCache>
            </c:numRef>
          </c:val>
          <c:extLst xmlns:c16r2="http://schemas.microsoft.com/office/drawing/2015/06/chart">
            <c:ext xmlns:c16="http://schemas.microsoft.com/office/drawing/2014/chart" uri="{C3380CC4-5D6E-409C-BE32-E72D297353CC}">
              <c16:uniqueId val="{00000000-896F-402C-8948-82FAA9636C91}"/>
            </c:ext>
          </c:extLst>
        </c:ser>
        <c:ser>
          <c:idx val="1"/>
          <c:order val="1"/>
          <c:tx>
            <c:strRef>
              <c:f>Sheet1!$C$1</c:f>
              <c:strCache>
                <c:ptCount val="1"/>
                <c:pt idx="0">
                  <c:v>No SPD</c:v>
                </c:pt>
              </c:strCache>
            </c:strRef>
          </c:tx>
          <c:spPr>
            <a:solidFill>
              <a:schemeClr val="bg2"/>
            </a:solidFill>
            <a:ln>
              <a:noFill/>
            </a:ln>
            <a:effectLst/>
          </c:spPr>
          <c:invertIfNegative val="0"/>
          <c:dLbls>
            <c:spPr>
              <a:noFill/>
              <a:ln>
                <a:noFill/>
              </a:ln>
              <a:effectLst/>
            </c:spPr>
            <c:txPr>
              <a:bodyPr rot="0" vert="horz"/>
              <a:lstStyle/>
              <a:p>
                <a:pPr algn="l">
                  <a:defRPr sz="1000"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Once</c:v>
                </c:pt>
                <c:pt idx="1">
                  <c:v>Twice</c:v>
                </c:pt>
                <c:pt idx="2">
                  <c:v>Three or more times</c:v>
                </c:pt>
                <c:pt idx="4">
                  <c:v>On parole/
supervision</c:v>
                </c:pt>
                <c:pt idx="5">
                  <c:v>On probation</c:v>
                </c:pt>
              </c:strCache>
            </c:strRef>
          </c:cat>
          <c:val>
            <c:numRef>
              <c:f>Sheet1!$C$2:$C$7</c:f>
              <c:numCache>
                <c:formatCode>0.0%</c:formatCode>
                <c:ptCount val="6"/>
                <c:pt idx="0">
                  <c:v>0.012</c:v>
                </c:pt>
                <c:pt idx="1">
                  <c:v>0.003</c:v>
                </c:pt>
                <c:pt idx="2">
                  <c:v>0.001</c:v>
                </c:pt>
                <c:pt idx="4">
                  <c:v>0.005</c:v>
                </c:pt>
                <c:pt idx="5">
                  <c:v>0.015</c:v>
                </c:pt>
              </c:numCache>
            </c:numRef>
          </c:val>
          <c:extLst xmlns:c16r2="http://schemas.microsoft.com/office/drawing/2015/06/chart">
            <c:ext xmlns:c16="http://schemas.microsoft.com/office/drawing/2014/chart" uri="{C3380CC4-5D6E-409C-BE32-E72D297353CC}">
              <c16:uniqueId val="{00000001-896F-402C-8948-82FAA9636C91}"/>
            </c:ext>
          </c:extLst>
        </c:ser>
        <c:dLbls>
          <c:dLblPos val="outEnd"/>
          <c:showLegendKey val="0"/>
          <c:showVal val="1"/>
          <c:showCatName val="0"/>
          <c:showSerName val="0"/>
          <c:showPercent val="0"/>
          <c:showBubbleSize val="0"/>
        </c:dLbls>
        <c:gapWidth val="50"/>
        <c:axId val="2122724920"/>
        <c:axId val="2132720536"/>
      </c:barChart>
      <c:catAx>
        <c:axId val="212272492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132720536"/>
        <c:crosses val="autoZero"/>
        <c:auto val="1"/>
        <c:lblAlgn val="ctr"/>
        <c:lblOffset val="100"/>
        <c:noMultiLvlLbl val="0"/>
      </c:catAx>
      <c:valAx>
        <c:axId val="2132720536"/>
        <c:scaling>
          <c:orientation val="minMax"/>
          <c:max val="0.04"/>
          <c:min val="0.0"/>
        </c:scaling>
        <c:delete val="1"/>
        <c:axPos val="l"/>
        <c:numFmt formatCode="0%" sourceLinked="0"/>
        <c:majorTickMark val="out"/>
        <c:minorTickMark val="none"/>
        <c:tickLblPos val="nextTo"/>
        <c:crossAx val="2122724920"/>
        <c:crosses val="autoZero"/>
        <c:crossBetween val="between"/>
        <c:majorUnit val="0.02"/>
      </c:valAx>
      <c:spPr>
        <a:noFill/>
        <a:ln w="22225">
          <a:solidFill>
            <a:schemeClr val="tx1">
              <a:alpha val="0"/>
            </a:schemeClr>
          </a:solidFill>
        </a:ln>
        <a:effectLst/>
      </c:spPr>
    </c:plotArea>
    <c:legend>
      <c:legendPos val="r"/>
      <c:layout>
        <c:manualLayout>
          <c:xMode val="edge"/>
          <c:yMode val="edge"/>
          <c:x val="0.448783797165755"/>
          <c:y val="0.00925866211026999"/>
          <c:w val="0.527337592055636"/>
          <c:h val="0.149931706373669"/>
        </c:manualLayout>
      </c:layout>
      <c:overlay val="0"/>
      <c:spPr>
        <a:noFill/>
        <a:ln>
          <a:solidFill>
            <a:schemeClr val="bg1">
              <a:lumMod val="75000"/>
              <a:alpha val="0"/>
            </a:schemeClr>
          </a:solidFill>
        </a:ln>
        <a:effectLst/>
      </c:spPr>
      <c:txPr>
        <a:bodyPr rot="0" vert="horz"/>
        <a:lstStyle/>
        <a:p>
          <a:pPr>
            <a:defRPr/>
          </a:pPr>
          <a:endParaRPr lang="en-US"/>
        </a:p>
      </c:txPr>
    </c:legend>
    <c:plotVisOnly val="1"/>
    <c:dispBlanksAs val="gap"/>
    <c:showDLblsOverMax val="0"/>
  </c:chart>
  <c:spPr>
    <a:noFill/>
    <a:ln w="9525" cmpd="sng">
      <a:noFill/>
    </a:ln>
    <a:effectLst/>
  </c:spPr>
  <c:txPr>
    <a:bodyPr/>
    <a:lstStyle/>
    <a:p>
      <a:pPr>
        <a:defRPr sz="1200">
          <a:solidFill>
            <a:schemeClr val="tx1"/>
          </a:solidFill>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44281562118335"/>
          <c:y val="0.0720440947166117"/>
          <c:w val="0.896555264652895"/>
          <c:h val="0.776631251718375"/>
        </c:manualLayout>
      </c:layout>
      <c:barChart>
        <c:barDir val="col"/>
        <c:grouping val="clustered"/>
        <c:varyColors val="0"/>
        <c:ser>
          <c:idx val="0"/>
          <c:order val="0"/>
          <c:tx>
            <c:strRef>
              <c:f>Sheet1!$B$1</c:f>
              <c:strCache>
                <c:ptCount val="1"/>
                <c:pt idx="0">
                  <c:v>Serious Psychological Distress (SPD)</c:v>
                </c:pt>
              </c:strCache>
            </c:strRef>
          </c:tx>
          <c:spPr>
            <a:solidFill>
              <a:schemeClr val="tx2"/>
            </a:solidFill>
            <a:ln>
              <a:noFill/>
            </a:ln>
            <a:effectLst/>
          </c:spPr>
          <c:invertIfNegative val="0"/>
          <c:dLbls>
            <c:spPr>
              <a:noFill/>
              <a:ln>
                <a:noFill/>
              </a:ln>
              <a:effectLst/>
            </c:spPr>
            <c:txPr>
              <a:bodyPr rot="0" vert="horz"/>
              <a:lstStyle/>
              <a:p>
                <a:pPr>
                  <a:defRPr sz="1000"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Arrested and booked (once)</c:v>
                </c:pt>
                <c:pt idx="1">
                  <c:v>On parole/
supervision</c:v>
                </c:pt>
                <c:pt idx="2">
                  <c:v>On probation</c:v>
                </c:pt>
              </c:strCache>
            </c:strRef>
          </c:cat>
          <c:val>
            <c:numRef>
              <c:f>Sheet1!$B$2:$B$4</c:f>
              <c:numCache>
                <c:formatCode>0.0%</c:formatCode>
                <c:ptCount val="3"/>
                <c:pt idx="0">
                  <c:v>0.051</c:v>
                </c:pt>
                <c:pt idx="1">
                  <c:v>0.019</c:v>
                </c:pt>
                <c:pt idx="2">
                  <c:v>0.06</c:v>
                </c:pt>
              </c:numCache>
            </c:numRef>
          </c:val>
          <c:extLst xmlns:c16r2="http://schemas.microsoft.com/office/drawing/2015/06/chart">
            <c:ext xmlns:c16="http://schemas.microsoft.com/office/drawing/2014/chart" uri="{C3380CC4-5D6E-409C-BE32-E72D297353CC}">
              <c16:uniqueId val="{00000000-896F-402C-8948-82FAA9636C91}"/>
            </c:ext>
          </c:extLst>
        </c:ser>
        <c:ser>
          <c:idx val="1"/>
          <c:order val="1"/>
          <c:tx>
            <c:strRef>
              <c:f>Sheet1!$C$1</c:f>
              <c:strCache>
                <c:ptCount val="1"/>
                <c:pt idx="0">
                  <c:v>No SPD</c:v>
                </c:pt>
              </c:strCache>
            </c:strRef>
          </c:tx>
          <c:spPr>
            <a:solidFill>
              <a:schemeClr val="bg2"/>
            </a:solidFill>
            <a:ln>
              <a:noFill/>
            </a:ln>
            <a:effectLst/>
          </c:spPr>
          <c:invertIfNegative val="0"/>
          <c:dLbls>
            <c:spPr>
              <a:noFill/>
              <a:ln>
                <a:noFill/>
              </a:ln>
              <a:effectLst/>
            </c:spPr>
            <c:txPr>
              <a:bodyPr rot="0" vert="horz"/>
              <a:lstStyle/>
              <a:p>
                <a:pPr algn="l">
                  <a:defRPr sz="1000"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Arrested and booked (once)</c:v>
                </c:pt>
                <c:pt idx="1">
                  <c:v>On parole/
supervision</c:v>
                </c:pt>
                <c:pt idx="2">
                  <c:v>On probation</c:v>
                </c:pt>
              </c:strCache>
            </c:strRef>
          </c:cat>
          <c:val>
            <c:numRef>
              <c:f>Sheet1!$C$2:$C$4</c:f>
              <c:numCache>
                <c:formatCode>0.0%</c:formatCode>
                <c:ptCount val="3"/>
                <c:pt idx="0">
                  <c:v>0.016</c:v>
                </c:pt>
                <c:pt idx="1">
                  <c:v>0.01</c:v>
                </c:pt>
                <c:pt idx="2">
                  <c:v>0.016</c:v>
                </c:pt>
              </c:numCache>
            </c:numRef>
          </c:val>
          <c:extLst xmlns:c16r2="http://schemas.microsoft.com/office/drawing/2015/06/chart">
            <c:ext xmlns:c16="http://schemas.microsoft.com/office/drawing/2014/chart" uri="{C3380CC4-5D6E-409C-BE32-E72D297353CC}">
              <c16:uniqueId val="{00000001-896F-402C-8948-82FAA9636C91}"/>
            </c:ext>
          </c:extLst>
        </c:ser>
        <c:dLbls>
          <c:dLblPos val="outEnd"/>
          <c:showLegendKey val="0"/>
          <c:showVal val="1"/>
          <c:showCatName val="0"/>
          <c:showSerName val="0"/>
          <c:showPercent val="0"/>
          <c:showBubbleSize val="0"/>
        </c:dLbls>
        <c:gapWidth val="50"/>
        <c:axId val="2127532664"/>
        <c:axId val="2127061288"/>
      </c:barChart>
      <c:catAx>
        <c:axId val="2127532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127061288"/>
        <c:crosses val="autoZero"/>
        <c:auto val="1"/>
        <c:lblAlgn val="ctr"/>
        <c:lblOffset val="100"/>
        <c:noMultiLvlLbl val="0"/>
      </c:catAx>
      <c:valAx>
        <c:axId val="2127061288"/>
        <c:scaling>
          <c:orientation val="minMax"/>
          <c:max val="0.08"/>
          <c:min val="0.0"/>
        </c:scaling>
        <c:delete val="1"/>
        <c:axPos val="l"/>
        <c:numFmt formatCode="0%" sourceLinked="0"/>
        <c:majorTickMark val="out"/>
        <c:minorTickMark val="none"/>
        <c:tickLblPos val="nextTo"/>
        <c:crossAx val="2127532664"/>
        <c:crosses val="autoZero"/>
        <c:crossBetween val="between"/>
        <c:majorUnit val="0.02"/>
      </c:valAx>
      <c:spPr>
        <a:noFill/>
        <a:ln w="22225">
          <a:solidFill>
            <a:schemeClr val="tx1">
              <a:alpha val="0"/>
            </a:schemeClr>
          </a:solidFill>
        </a:ln>
        <a:effectLst/>
      </c:spPr>
    </c:plotArea>
    <c:legend>
      <c:legendPos val="r"/>
      <c:layout>
        <c:manualLayout>
          <c:xMode val="edge"/>
          <c:yMode val="edge"/>
          <c:x val="0.0913499408446446"/>
          <c:y val="0.0494752135979542"/>
          <c:w val="0.527337592055636"/>
          <c:h val="0.149931706373669"/>
        </c:manualLayout>
      </c:layout>
      <c:overlay val="0"/>
      <c:spPr>
        <a:noFill/>
        <a:ln>
          <a:solidFill>
            <a:schemeClr val="bg1">
              <a:lumMod val="75000"/>
              <a:alpha val="0"/>
            </a:schemeClr>
          </a:solidFill>
        </a:ln>
        <a:effectLst/>
      </c:spPr>
      <c:txPr>
        <a:bodyPr rot="0" vert="horz"/>
        <a:lstStyle/>
        <a:p>
          <a:pPr>
            <a:defRPr/>
          </a:pPr>
          <a:endParaRPr lang="en-US"/>
        </a:p>
      </c:txPr>
    </c:legend>
    <c:plotVisOnly val="1"/>
    <c:dispBlanksAs val="gap"/>
    <c:showDLblsOverMax val="0"/>
  </c:chart>
  <c:spPr>
    <a:noFill/>
    <a:ln w="9525" cmpd="sng">
      <a:noFill/>
    </a:ln>
    <a:effectLst/>
  </c:spPr>
  <c:txPr>
    <a:bodyPr/>
    <a:lstStyle/>
    <a:p>
      <a:pPr>
        <a:defRPr sz="1200">
          <a:solidFill>
            <a:schemeClr val="tx1"/>
          </a:solidFill>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vert="horz"/>
          <a:lstStyle/>
          <a:p>
            <a:pPr>
              <a:defRPr sz="1400"/>
            </a:pPr>
            <a:r>
              <a:rPr lang="en-US" sz="1400" dirty="0"/>
              <a:t> Current </a:t>
            </a:r>
            <a:r>
              <a:rPr lang="en-US" sz="1400" dirty="0" smtClean="0"/>
              <a:t>serious psychological distress </a:t>
            </a:r>
            <a:endParaRPr lang="en-US" sz="1400" dirty="0"/>
          </a:p>
          <a:p>
            <a:pPr>
              <a:defRPr sz="1400"/>
            </a:pPr>
            <a:r>
              <a:rPr lang="en-US" sz="1400" b="0" dirty="0"/>
              <a:t>is higher in inmates than in general </a:t>
            </a:r>
            <a:r>
              <a:rPr lang="en-US" sz="1400" b="0" dirty="0" smtClean="0"/>
              <a:t>population</a:t>
            </a:r>
          </a:p>
          <a:p>
            <a:pPr>
              <a:defRPr sz="1400"/>
            </a:pPr>
            <a:r>
              <a:rPr lang="en-US" sz="1400" b="0" dirty="0" smtClean="0"/>
              <a:t>(18 years and older)</a:t>
            </a:r>
            <a:endParaRPr lang="en-US" sz="1400" b="0" dirty="0"/>
          </a:p>
        </c:rich>
      </c:tx>
      <c:layout>
        <c:manualLayout>
          <c:xMode val="edge"/>
          <c:yMode val="edge"/>
          <c:x val="0.187889775655964"/>
          <c:y val="0.0309781257843625"/>
        </c:manualLayout>
      </c:layout>
      <c:overlay val="0"/>
      <c:spPr>
        <a:noFill/>
        <a:ln>
          <a:noFill/>
        </a:ln>
        <a:effectLst/>
      </c:spPr>
    </c:title>
    <c:autoTitleDeleted val="0"/>
    <c:plotArea>
      <c:layout>
        <c:manualLayout>
          <c:layoutTarget val="inner"/>
          <c:xMode val="edge"/>
          <c:yMode val="edge"/>
          <c:x val="0.219534104458249"/>
          <c:y val="0.231845928987451"/>
          <c:w val="0.74774331373719"/>
          <c:h val="0.419700135761859"/>
        </c:manualLayout>
      </c:layout>
      <c:barChart>
        <c:barDir val="col"/>
        <c:grouping val="clustered"/>
        <c:varyColors val="0"/>
        <c:ser>
          <c:idx val="1"/>
          <c:order val="0"/>
          <c:tx>
            <c:strRef>
              <c:f>Sheet1!$B$1</c:f>
              <c:strCache>
                <c:ptCount val="1"/>
                <c:pt idx="0">
                  <c:v>Non-institutionalized population</c:v>
                </c:pt>
              </c:strCache>
            </c:strRef>
          </c:tx>
          <c:spPr>
            <a:solidFill>
              <a:schemeClr val="accent5">
                <a:lumMod val="20000"/>
                <a:lumOff val="80000"/>
              </a:schemeClr>
            </a:solidFill>
            <a:ln>
              <a:noFill/>
            </a:ln>
            <a:effectLst/>
          </c:spPr>
          <c:invertIfNegative val="0"/>
          <c:dLbls>
            <c:spPr>
              <a:noFill/>
              <a:ln>
                <a:noFill/>
              </a:ln>
              <a:effectLst/>
            </c:spPr>
            <c:txPr>
              <a:bodyPr rot="0" vert="horz"/>
              <a:lstStyle/>
              <a:p>
                <a:pPr>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c:f>
              <c:strCache>
                <c:ptCount val="1"/>
                <c:pt idx="0">
                  <c:v>Serious psychological distress</c:v>
                </c:pt>
              </c:strCache>
            </c:strRef>
          </c:cat>
          <c:val>
            <c:numRef>
              <c:f>Sheet1!$B$2:$B$2</c:f>
              <c:numCache>
                <c:formatCode>0%</c:formatCode>
                <c:ptCount val="1"/>
                <c:pt idx="0">
                  <c:v>0.06</c:v>
                </c:pt>
              </c:numCache>
            </c:numRef>
          </c:val>
          <c:extLst xmlns:c16r2="http://schemas.microsoft.com/office/drawing/2015/06/chart">
            <c:ext xmlns:c16="http://schemas.microsoft.com/office/drawing/2014/chart" uri="{C3380CC4-5D6E-409C-BE32-E72D297353CC}">
              <c16:uniqueId val="{00000000-E707-441F-BFC2-E01A2EF959A5}"/>
            </c:ext>
          </c:extLst>
        </c:ser>
        <c:ser>
          <c:idx val="0"/>
          <c:order val="1"/>
          <c:tx>
            <c:strRef>
              <c:f>Sheet1!$C$1</c:f>
              <c:strCache>
                <c:ptCount val="1"/>
                <c:pt idx="0">
                  <c:v>State prison inmates</c:v>
                </c:pt>
              </c:strCache>
            </c:strRef>
          </c:tx>
          <c:spPr>
            <a:solidFill>
              <a:schemeClr val="accent2">
                <a:lumMod val="60000"/>
                <a:lumOff val="40000"/>
              </a:schemeClr>
            </a:solidFill>
            <a:ln>
              <a:noFill/>
            </a:ln>
            <a:effectLst/>
          </c:spPr>
          <c:invertIfNegative val="0"/>
          <c:dLbls>
            <c:spPr>
              <a:noFill/>
              <a:ln>
                <a:noFill/>
              </a:ln>
              <a:effectLst/>
            </c:spPr>
            <c:txPr>
              <a:bodyPr rot="0" vert="horz"/>
              <a:lstStyle/>
              <a:p>
                <a:pPr>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c:f>
              <c:strCache>
                <c:ptCount val="1"/>
                <c:pt idx="0">
                  <c:v>Serious psychological distress</c:v>
                </c:pt>
              </c:strCache>
            </c:strRef>
          </c:cat>
          <c:val>
            <c:numRef>
              <c:f>Sheet1!$C$2:$C$2</c:f>
              <c:numCache>
                <c:formatCode>0%</c:formatCode>
                <c:ptCount val="1"/>
                <c:pt idx="0">
                  <c:v>0.147</c:v>
                </c:pt>
              </c:numCache>
            </c:numRef>
          </c:val>
          <c:extLst xmlns:c16r2="http://schemas.microsoft.com/office/drawing/2015/06/chart">
            <c:ext xmlns:c16="http://schemas.microsoft.com/office/drawing/2014/chart" uri="{C3380CC4-5D6E-409C-BE32-E72D297353CC}">
              <c16:uniqueId val="{00000001-E707-441F-BFC2-E01A2EF959A5}"/>
            </c:ext>
          </c:extLst>
        </c:ser>
        <c:ser>
          <c:idx val="2"/>
          <c:order val="2"/>
          <c:tx>
            <c:strRef>
              <c:f>Sheet1!$D$1</c:f>
              <c:strCache>
                <c:ptCount val="1"/>
                <c:pt idx="0">
                  <c:v>Jail inmates</c:v>
                </c:pt>
              </c:strCache>
            </c:strRef>
          </c:tx>
          <c:spPr>
            <a:solidFill>
              <a:schemeClr val="tx2"/>
            </a:solidFill>
            <a:ln>
              <a:noFill/>
            </a:ln>
            <a:effectLst/>
          </c:spPr>
          <c:invertIfNegative val="0"/>
          <c:dLbls>
            <c:spPr>
              <a:noFill/>
              <a:ln>
                <a:noFill/>
              </a:ln>
              <a:effectLst/>
            </c:spPr>
            <c:txPr>
              <a:bodyPr rot="0" vert="horz"/>
              <a:lstStyle/>
              <a:p>
                <a:pPr>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c:f>
              <c:strCache>
                <c:ptCount val="1"/>
                <c:pt idx="0">
                  <c:v>Serious psychological distress</c:v>
                </c:pt>
              </c:strCache>
            </c:strRef>
          </c:cat>
          <c:val>
            <c:numRef>
              <c:f>Sheet1!$D$2:$D$2</c:f>
              <c:numCache>
                <c:formatCode>0%</c:formatCode>
                <c:ptCount val="1"/>
                <c:pt idx="0">
                  <c:v>0.263</c:v>
                </c:pt>
              </c:numCache>
            </c:numRef>
          </c:val>
          <c:extLst xmlns:c16r2="http://schemas.microsoft.com/office/drawing/2015/06/chart">
            <c:ext xmlns:c16="http://schemas.microsoft.com/office/drawing/2014/chart" uri="{C3380CC4-5D6E-409C-BE32-E72D297353CC}">
              <c16:uniqueId val="{00000002-E707-441F-BFC2-E01A2EF959A5}"/>
            </c:ext>
          </c:extLst>
        </c:ser>
        <c:dLbls>
          <c:dLblPos val="outEnd"/>
          <c:showLegendKey val="0"/>
          <c:showVal val="1"/>
          <c:showCatName val="0"/>
          <c:showSerName val="0"/>
          <c:showPercent val="0"/>
          <c:showBubbleSize val="0"/>
        </c:dLbls>
        <c:gapWidth val="70"/>
        <c:overlap val="-27"/>
        <c:axId val="2130420456"/>
        <c:axId val="2046866872"/>
      </c:barChart>
      <c:catAx>
        <c:axId val="2130420456"/>
        <c:scaling>
          <c:orientation val="minMax"/>
        </c:scaling>
        <c:delete val="1"/>
        <c:axPos val="b"/>
        <c:numFmt formatCode="General" sourceLinked="1"/>
        <c:majorTickMark val="none"/>
        <c:minorTickMark val="none"/>
        <c:tickLblPos val="nextTo"/>
        <c:crossAx val="2046866872"/>
        <c:crosses val="autoZero"/>
        <c:auto val="1"/>
        <c:lblAlgn val="ctr"/>
        <c:lblOffset val="100"/>
        <c:noMultiLvlLbl val="0"/>
      </c:catAx>
      <c:valAx>
        <c:axId val="2046866872"/>
        <c:scaling>
          <c:orientation val="minMax"/>
          <c:max val="0.4"/>
        </c:scaling>
        <c:delete val="0"/>
        <c:axPos val="l"/>
        <c:title>
          <c:tx>
            <c:rich>
              <a:bodyPr rot="-5400000" vert="horz"/>
              <a:lstStyle/>
              <a:p>
                <a:pPr>
                  <a:defRPr/>
                </a:pPr>
                <a:r>
                  <a:rPr lang="en-US"/>
                  <a:t>Experienced SPD in past month</a:t>
                </a:r>
              </a:p>
            </c:rich>
          </c:tx>
          <c:layout>
            <c:manualLayout>
              <c:xMode val="edge"/>
              <c:yMode val="edge"/>
              <c:x val="0.0633728884746288"/>
              <c:y val="0.106411813447287"/>
            </c:manualLayout>
          </c:layout>
          <c:overlay val="0"/>
          <c:spPr>
            <a:noFill/>
            <a:ln>
              <a:noFill/>
            </a:ln>
            <a:effectLst/>
          </c:spPr>
        </c:title>
        <c:numFmt formatCode="0%" sourceLinked="1"/>
        <c:majorTickMark val="none"/>
        <c:minorTickMark val="none"/>
        <c:tickLblPos val="nextTo"/>
        <c:spPr>
          <a:noFill/>
          <a:ln>
            <a:solidFill>
              <a:schemeClr val="bg1">
                <a:lumMod val="75000"/>
              </a:schemeClr>
            </a:solidFill>
          </a:ln>
          <a:effectLst/>
        </c:spPr>
        <c:txPr>
          <a:bodyPr rot="-60000000" vert="horz"/>
          <a:lstStyle/>
          <a:p>
            <a:pPr>
              <a:defRPr/>
            </a:pPr>
            <a:endParaRPr lang="en-US"/>
          </a:p>
        </c:txPr>
        <c:crossAx val="2130420456"/>
        <c:crosses val="autoZero"/>
        <c:crossBetween val="between"/>
        <c:majorUnit val="0.1"/>
      </c:valAx>
      <c:spPr>
        <a:noFill/>
        <a:ln>
          <a:noFill/>
        </a:ln>
        <a:effectLst/>
      </c:spPr>
    </c:plotArea>
    <c:legend>
      <c:legendPos val="b"/>
      <c:layout>
        <c:manualLayout>
          <c:xMode val="edge"/>
          <c:yMode val="edge"/>
          <c:x val="0.192465731988155"/>
          <c:y val="0.723029364502424"/>
          <c:w val="0.762058544110506"/>
          <c:h val="0.199502303761259"/>
        </c:manualLayout>
      </c:layout>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200">
          <a:solidFill>
            <a:schemeClr val="tx1"/>
          </a:solidFill>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80125579496219"/>
          <c:y val="0.109690744635153"/>
          <c:w val="0.961987442050378"/>
          <c:h val="0.570217865596939"/>
        </c:manualLayout>
      </c:layout>
      <c:barChart>
        <c:barDir val="col"/>
        <c:grouping val="clustered"/>
        <c:varyColors val="0"/>
        <c:ser>
          <c:idx val="0"/>
          <c:order val="0"/>
          <c:tx>
            <c:strRef>
              <c:f>Sheet1!$B$1</c:f>
              <c:strCache>
                <c:ptCount val="1"/>
                <c:pt idx="0">
                  <c:v>U.S. average</c:v>
                </c:pt>
              </c:strCache>
            </c:strRef>
          </c:tx>
          <c:spPr>
            <a:solidFill>
              <a:schemeClr val="tx2"/>
            </a:solidFill>
            <a:ln>
              <a:noFill/>
            </a:ln>
            <a:effectLst/>
          </c:spPr>
          <c:invertIfNegative val="0"/>
          <c:dLbls>
            <c:dLbl>
              <c:idx val="0"/>
              <c:numFmt formatCode="0%" sourceLinked="0"/>
              <c:spPr>
                <a:noFill/>
                <a:ln>
                  <a:noFill/>
                </a:ln>
                <a:effectLst/>
              </c:spPr>
              <c:txPr>
                <a:bodyPr rot="0" vert="horz"/>
                <a:lstStyle/>
                <a:p>
                  <a:pPr>
                    <a:defRPr sz="1200" b="1"/>
                  </a:pPr>
                  <a:endParaRPr lang="en-US"/>
                </a:p>
              </c:txPr>
              <c:dLblPos val="outEnd"/>
              <c:showLegendKey val="0"/>
              <c:showVal val="1"/>
              <c:showCatName val="0"/>
              <c:showSerName val="0"/>
              <c:showPercent val="0"/>
              <c:showBubbleSize val="0"/>
            </c:dLbl>
            <c:spPr>
              <a:noFill/>
              <a:ln>
                <a:noFill/>
              </a:ln>
              <a:effectLst/>
            </c:spPr>
            <c:txPr>
              <a:bodyPr rot="0" vert="horz"/>
              <a:lstStyle/>
              <a:p>
                <a:pPr>
                  <a:defRPr sz="1200"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Any serious mental illness</c:v>
                </c:pt>
              </c:strCache>
            </c:strRef>
          </c:cat>
          <c:val>
            <c:numRef>
              <c:f>Sheet1!$B$2</c:f>
              <c:numCache>
                <c:formatCode>0.0%</c:formatCode>
                <c:ptCount val="1"/>
                <c:pt idx="0">
                  <c:v>0.215</c:v>
                </c:pt>
              </c:numCache>
            </c:numRef>
          </c:val>
          <c:extLst xmlns:c16r2="http://schemas.microsoft.com/office/drawing/2015/06/chart">
            <c:ext xmlns:c16="http://schemas.microsoft.com/office/drawing/2014/chart" uri="{C3380CC4-5D6E-409C-BE32-E72D297353CC}">
              <c16:uniqueId val="{00000000-75E3-4F33-B9F2-0E24709483DA}"/>
            </c:ext>
          </c:extLst>
        </c:ser>
        <c:ser>
          <c:idx val="1"/>
          <c:order val="1"/>
          <c:tx>
            <c:strRef>
              <c:f>Sheet1!$C$1</c:f>
              <c:strCache>
                <c:ptCount val="1"/>
                <c:pt idx="0">
                  <c:v>Kansas</c:v>
                </c:pt>
              </c:strCache>
            </c:strRef>
          </c:tx>
          <c:spPr>
            <a:solidFill>
              <a:srgbClr val="FEC85F"/>
            </a:solidFill>
            <a:ln>
              <a:noFill/>
            </a:ln>
            <a:effectLst/>
          </c:spPr>
          <c:invertIfNegative val="0"/>
          <c:dLbls>
            <c:dLbl>
              <c:idx val="0"/>
              <c:numFmt formatCode="0%" sourceLinked="0"/>
              <c:spPr>
                <a:noFill/>
                <a:ln>
                  <a:noFill/>
                </a:ln>
                <a:effectLst/>
              </c:spPr>
              <c:txPr>
                <a:bodyPr rot="0" vert="horz"/>
                <a:lstStyle/>
                <a:p>
                  <a:pPr>
                    <a:defRPr sz="1200" b="1"/>
                  </a:pPr>
                  <a:endParaRPr lang="en-US"/>
                </a:p>
              </c:txPr>
              <c:dLblPos val="outEnd"/>
              <c:showLegendKey val="0"/>
              <c:showVal val="1"/>
              <c:showCatName val="0"/>
              <c:showSerName val="0"/>
              <c:showPercent val="0"/>
              <c:showBubbleSize val="0"/>
            </c:dLbl>
            <c:spPr>
              <a:noFill/>
              <a:ln>
                <a:noFill/>
              </a:ln>
              <a:effectLst/>
            </c:spPr>
            <c:txPr>
              <a:bodyPr rot="0" vert="horz"/>
              <a:lstStyle/>
              <a:p>
                <a:pPr>
                  <a:defRPr sz="1200" b="1"/>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Any serious mental illness</c:v>
                </c:pt>
              </c:strCache>
            </c:strRef>
          </c:cat>
          <c:val>
            <c:numRef>
              <c:f>Sheet1!$C$2</c:f>
              <c:numCache>
                <c:formatCode>0.0%</c:formatCode>
                <c:ptCount val="1"/>
                <c:pt idx="0">
                  <c:v>0.314</c:v>
                </c:pt>
              </c:numCache>
            </c:numRef>
          </c:val>
          <c:extLst xmlns:c16r2="http://schemas.microsoft.com/office/drawing/2015/06/chart">
            <c:ext xmlns:c16="http://schemas.microsoft.com/office/drawing/2014/chart" uri="{C3380CC4-5D6E-409C-BE32-E72D297353CC}">
              <c16:uniqueId val="{00000001-75E3-4F33-B9F2-0E24709483DA}"/>
            </c:ext>
          </c:extLst>
        </c:ser>
        <c:dLbls>
          <c:dLblPos val="outEnd"/>
          <c:showLegendKey val="0"/>
          <c:showVal val="1"/>
          <c:showCatName val="0"/>
          <c:showSerName val="0"/>
          <c:showPercent val="0"/>
          <c:showBubbleSize val="0"/>
        </c:dLbls>
        <c:gapWidth val="20"/>
        <c:overlap val="-27"/>
        <c:axId val="2127704760"/>
        <c:axId val="2127708680"/>
      </c:barChart>
      <c:catAx>
        <c:axId val="2127704760"/>
        <c:scaling>
          <c:orientation val="minMax"/>
        </c:scaling>
        <c:delete val="1"/>
        <c:axPos val="b"/>
        <c:numFmt formatCode="General" sourceLinked="1"/>
        <c:majorTickMark val="out"/>
        <c:minorTickMark val="none"/>
        <c:tickLblPos val="nextTo"/>
        <c:crossAx val="2127708680"/>
        <c:crosses val="autoZero"/>
        <c:auto val="1"/>
        <c:lblAlgn val="ctr"/>
        <c:lblOffset val="100"/>
        <c:noMultiLvlLbl val="0"/>
      </c:catAx>
      <c:valAx>
        <c:axId val="2127708680"/>
        <c:scaling>
          <c:orientation val="minMax"/>
          <c:max val="0.38"/>
          <c:min val="0.0"/>
        </c:scaling>
        <c:delete val="1"/>
        <c:axPos val="l"/>
        <c:numFmt formatCode="0.0%" sourceLinked="1"/>
        <c:majorTickMark val="out"/>
        <c:minorTickMark val="none"/>
        <c:tickLblPos val="nextTo"/>
        <c:crossAx val="2127704760"/>
        <c:crosses val="autoZero"/>
        <c:crossBetween val="between"/>
        <c:majorUnit val="0.1"/>
      </c:valAx>
      <c:spPr>
        <a:noFill/>
        <a:ln>
          <a:noFill/>
        </a:ln>
        <a:effectLst/>
      </c:spPr>
    </c:plotArea>
    <c:legend>
      <c:legendPos val="b"/>
      <c:layout>
        <c:manualLayout>
          <c:xMode val="edge"/>
          <c:yMode val="edge"/>
          <c:x val="0.03861631111281"/>
          <c:y val="0.718423908203086"/>
          <c:w val="0.939317225394155"/>
          <c:h val="0.202482519633667"/>
        </c:manualLayout>
      </c:layout>
      <c:overlay val="0"/>
      <c:spPr>
        <a:noFill/>
        <a:ln>
          <a:noFill/>
        </a:ln>
        <a:effectLst/>
      </c:spPr>
      <c:txPr>
        <a:bodyPr rot="0" vert="horz"/>
        <a:lstStyle/>
        <a:p>
          <a:pPr>
            <a:defRPr sz="1100"/>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lgn="ctr" rtl="0">
              <a:defRPr>
                <a:latin typeface="Arial" charset="0"/>
                <a:ea typeface="Arial" charset="0"/>
                <a:cs typeface="Arial" charset="0"/>
              </a:defRPr>
            </a:pPr>
            <a:r>
              <a:rPr lang="en-US" sz="1400" dirty="0">
                <a:latin typeface="Arial" charset="0"/>
                <a:ea typeface="Arial" charset="0"/>
                <a:cs typeface="Arial" charset="0"/>
              </a:rPr>
              <a:t>Lack of access to mental health treatment </a:t>
            </a:r>
          </a:p>
          <a:p>
            <a:pPr algn="ctr" rtl="0">
              <a:defRPr>
                <a:latin typeface="Arial" charset="0"/>
                <a:ea typeface="Arial" charset="0"/>
                <a:cs typeface="Arial" charset="0"/>
              </a:defRPr>
            </a:pPr>
            <a:r>
              <a:rPr lang="en-US" sz="1400" dirty="0">
                <a:latin typeface="Arial" charset="0"/>
                <a:ea typeface="Arial" charset="0"/>
                <a:cs typeface="Arial" charset="0"/>
              </a:rPr>
              <a:t>in local jails</a:t>
            </a:r>
          </a:p>
          <a:p>
            <a:pPr algn="ctr" rtl="0">
              <a:defRPr>
                <a:latin typeface="Arial" charset="0"/>
                <a:ea typeface="Arial" charset="0"/>
                <a:cs typeface="Arial" charset="0"/>
              </a:defRPr>
            </a:pPr>
            <a:r>
              <a:rPr lang="en-US" sz="1100" b="0" dirty="0" smtClean="0">
                <a:latin typeface="Arial" charset="0"/>
                <a:ea typeface="Arial" charset="0"/>
                <a:cs typeface="Arial" charset="0"/>
              </a:rPr>
              <a:t>Among </a:t>
            </a:r>
            <a:r>
              <a:rPr lang="en-US" sz="1100" b="0" dirty="0">
                <a:latin typeface="Arial" charset="0"/>
                <a:ea typeface="Arial" charset="0"/>
                <a:cs typeface="Arial" charset="0"/>
              </a:rPr>
              <a:t>inmates with a previously diagnosed serious mental illness and who have ever received respective treatment before </a:t>
            </a:r>
            <a:r>
              <a:rPr lang="en-US" sz="1100" b="0" dirty="0" smtClean="0">
                <a:latin typeface="Arial" charset="0"/>
                <a:ea typeface="Arial" charset="0"/>
                <a:cs typeface="Arial" charset="0"/>
              </a:rPr>
              <a:t>incarceration</a:t>
            </a:r>
            <a:endParaRPr lang="en-US" sz="1100" b="0" dirty="0">
              <a:latin typeface="Arial" charset="0"/>
              <a:ea typeface="Arial" charset="0"/>
              <a:cs typeface="Arial" charset="0"/>
            </a:endParaRPr>
          </a:p>
        </c:rich>
      </c:tx>
      <c:layout>
        <c:manualLayout>
          <c:xMode val="edge"/>
          <c:yMode val="edge"/>
          <c:x val="0.0848184634164341"/>
          <c:y val="0.0256400238571656"/>
        </c:manualLayout>
      </c:layout>
      <c:overlay val="0"/>
      <c:spPr>
        <a:noFill/>
        <a:ln>
          <a:noFill/>
        </a:ln>
        <a:effectLst/>
      </c:spPr>
    </c:title>
    <c:autoTitleDeleted val="0"/>
    <c:plotArea>
      <c:layout>
        <c:manualLayout>
          <c:layoutTarget val="inner"/>
          <c:xMode val="edge"/>
          <c:yMode val="edge"/>
          <c:x val="0.144378807484173"/>
          <c:y val="0.260254216509205"/>
          <c:w val="0.816635707830099"/>
          <c:h val="0.47091534637195"/>
        </c:manualLayout>
      </c:layout>
      <c:lineChart>
        <c:grouping val="standard"/>
        <c:varyColors val="0"/>
        <c:ser>
          <c:idx val="0"/>
          <c:order val="0"/>
          <c:tx>
            <c:strRef>
              <c:f>Sheet1!$B$1</c:f>
              <c:strCache>
                <c:ptCount val="1"/>
                <c:pt idx="0">
                  <c:v>Federal inmates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elete val="1"/>
          </c:dLbls>
          <c:cat>
            <c:strRef>
              <c:f>Sheet1!$A$2:$A$6</c:f>
              <c:strCache>
                <c:ptCount val="5"/>
                <c:pt idx="0">
                  <c:v>In year before arrest</c:v>
                </c:pt>
                <c:pt idx="1">
                  <c:v>Since admission</c:v>
                </c:pt>
                <c:pt idx="3">
                  <c:v>In year before arrest</c:v>
                </c:pt>
                <c:pt idx="4">
                  <c:v>Since admission</c:v>
                </c:pt>
              </c:strCache>
            </c:strRef>
          </c:cat>
          <c:val>
            <c:numRef>
              <c:f>Sheet1!$B$2:$B$6</c:f>
              <c:numCache>
                <c:formatCode>0.0%</c:formatCode>
                <c:ptCount val="5"/>
                <c:pt idx="0">
                  <c:v>0.384</c:v>
                </c:pt>
                <c:pt idx="1">
                  <c:v>0.701</c:v>
                </c:pt>
                <c:pt idx="3">
                  <c:v>0.32</c:v>
                </c:pt>
                <c:pt idx="4">
                  <c:v>0.607</c:v>
                </c:pt>
              </c:numCache>
            </c:numRef>
          </c:val>
          <c:smooth val="0"/>
          <c:extLst xmlns:c16r2="http://schemas.microsoft.com/office/drawing/2015/06/chart">
            <c:ext xmlns:c16="http://schemas.microsoft.com/office/drawing/2014/chart" uri="{C3380CC4-5D6E-409C-BE32-E72D297353CC}">
              <c16:uniqueId val="{00000000-5EEA-445D-838F-8F0D3EACA556}"/>
            </c:ext>
          </c:extLst>
        </c:ser>
        <c:ser>
          <c:idx val="1"/>
          <c:order val="1"/>
          <c:tx>
            <c:strRef>
              <c:f>Sheet1!$C$1</c:f>
              <c:strCache>
                <c:ptCount val="1"/>
                <c:pt idx="0">
                  <c:v>State inmates</c:v>
                </c:pt>
              </c:strCache>
            </c:strRef>
          </c:tx>
          <c:spPr>
            <a:ln w="28575" cap="rnd">
              <a:solidFill>
                <a:schemeClr val="tx2"/>
              </a:solidFill>
              <a:round/>
            </a:ln>
            <a:effectLst/>
          </c:spPr>
          <c:marker>
            <c:symbol val="circle"/>
            <c:size val="5"/>
            <c:spPr>
              <a:solidFill>
                <a:schemeClr val="tx2"/>
              </a:solidFill>
              <a:ln w="9525">
                <a:solidFill>
                  <a:schemeClr val="tx2"/>
                </a:solidFill>
              </a:ln>
              <a:effectLst/>
            </c:spPr>
          </c:marker>
          <c:dLbls>
            <c:delete val="1"/>
          </c:dLbls>
          <c:cat>
            <c:strRef>
              <c:f>Sheet1!$A$2:$A$6</c:f>
              <c:strCache>
                <c:ptCount val="5"/>
                <c:pt idx="0">
                  <c:v>In year before arrest</c:v>
                </c:pt>
                <c:pt idx="1">
                  <c:v>Since admission</c:v>
                </c:pt>
                <c:pt idx="3">
                  <c:v>In year before arrest</c:v>
                </c:pt>
                <c:pt idx="4">
                  <c:v>Since admission</c:v>
                </c:pt>
              </c:strCache>
            </c:strRef>
          </c:cat>
          <c:val>
            <c:numRef>
              <c:f>Sheet1!$C$2:$C$6</c:f>
              <c:numCache>
                <c:formatCode>0.0%</c:formatCode>
                <c:ptCount val="5"/>
                <c:pt idx="0">
                  <c:v>0.421</c:v>
                </c:pt>
                <c:pt idx="1">
                  <c:v>0.697</c:v>
                </c:pt>
                <c:pt idx="3">
                  <c:v>0.344</c:v>
                </c:pt>
                <c:pt idx="4">
                  <c:v>0.649</c:v>
                </c:pt>
              </c:numCache>
            </c:numRef>
          </c:val>
          <c:smooth val="0"/>
          <c:extLst xmlns:c16r2="http://schemas.microsoft.com/office/drawing/2015/06/chart">
            <c:ext xmlns:c16="http://schemas.microsoft.com/office/drawing/2014/chart" uri="{C3380CC4-5D6E-409C-BE32-E72D297353CC}">
              <c16:uniqueId val="{00000001-5EEA-445D-838F-8F0D3EACA556}"/>
            </c:ext>
          </c:extLst>
        </c:ser>
        <c:ser>
          <c:idx val="2"/>
          <c:order val="2"/>
          <c:tx>
            <c:strRef>
              <c:f>Sheet1!$D$1</c:f>
              <c:strCache>
                <c:ptCount val="1"/>
                <c:pt idx="0">
                  <c:v>Jail inmates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1"/>
              <c:layout>
                <c:manualLayout>
                  <c:x val="-0.0462695540650866"/>
                  <c:y val="0.0486801400199283"/>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5EEA-445D-838F-8F0D3EACA556}"/>
                </c:ext>
              </c:extLst>
            </c:dLbl>
            <c:spPr>
              <a:noFill/>
              <a:ln>
                <a:noFill/>
              </a:ln>
              <a:effectLst/>
            </c:spPr>
            <c:txPr>
              <a:bodyPr rot="0" vert="horz"/>
              <a:lstStyle/>
              <a:p>
                <a:pPr>
                  <a:defRPr b="1">
                    <a:latin typeface="Arial" charset="0"/>
                    <a:ea typeface="Arial" charset="0"/>
                    <a:cs typeface="Arial" charset="0"/>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Sheet1!$A$2:$A$6</c:f>
              <c:strCache>
                <c:ptCount val="5"/>
                <c:pt idx="0">
                  <c:v>In year before arrest</c:v>
                </c:pt>
                <c:pt idx="1">
                  <c:v>Since admission</c:v>
                </c:pt>
                <c:pt idx="3">
                  <c:v>In year before arrest</c:v>
                </c:pt>
                <c:pt idx="4">
                  <c:v>Since admission</c:v>
                </c:pt>
              </c:strCache>
            </c:strRef>
          </c:cat>
          <c:val>
            <c:numRef>
              <c:f>Sheet1!$D$2:$D$6</c:f>
              <c:numCache>
                <c:formatCode>0.0%</c:formatCode>
                <c:ptCount val="5"/>
                <c:pt idx="0">
                  <c:v>0.545</c:v>
                </c:pt>
                <c:pt idx="1">
                  <c:v>0.468</c:v>
                </c:pt>
                <c:pt idx="3">
                  <c:v>0.443</c:v>
                </c:pt>
                <c:pt idx="4">
                  <c:v>0.245</c:v>
                </c:pt>
              </c:numCache>
            </c:numRef>
          </c:val>
          <c:smooth val="0"/>
          <c:extLst xmlns:c16r2="http://schemas.microsoft.com/office/drawing/2015/06/chart">
            <c:ext xmlns:c16="http://schemas.microsoft.com/office/drawing/2014/chart" uri="{C3380CC4-5D6E-409C-BE32-E72D297353CC}">
              <c16:uniqueId val="{00000003-5EEA-445D-838F-8F0D3EACA556}"/>
            </c:ext>
          </c:extLst>
        </c:ser>
        <c:dLbls>
          <c:dLblPos val="t"/>
          <c:showLegendKey val="0"/>
          <c:showVal val="1"/>
          <c:showCatName val="0"/>
          <c:showSerName val="0"/>
          <c:showPercent val="0"/>
          <c:showBubbleSize val="0"/>
        </c:dLbls>
        <c:marker val="1"/>
        <c:smooth val="0"/>
        <c:axId val="2134264488"/>
        <c:axId val="2134267784"/>
      </c:lineChart>
      <c:catAx>
        <c:axId val="2134264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latin typeface="Arial" charset="0"/>
                <a:ea typeface="Arial" charset="0"/>
                <a:cs typeface="Arial" charset="0"/>
              </a:defRPr>
            </a:pPr>
            <a:endParaRPr lang="en-US"/>
          </a:p>
        </c:txPr>
        <c:crossAx val="2134267784"/>
        <c:crosses val="autoZero"/>
        <c:auto val="1"/>
        <c:lblAlgn val="ctr"/>
        <c:lblOffset val="100"/>
        <c:noMultiLvlLbl val="0"/>
      </c:catAx>
      <c:valAx>
        <c:axId val="2134267784"/>
        <c:scaling>
          <c:orientation val="minMax"/>
          <c:max val="1.0"/>
          <c:min val="0.0"/>
        </c:scaling>
        <c:delete val="0"/>
        <c:axPos val="l"/>
        <c:majorGridlines>
          <c:spPr>
            <a:ln>
              <a:solidFill>
                <a:schemeClr val="bg1">
                  <a:lumMod val="95000"/>
                  <a:alpha val="50000"/>
                </a:schemeClr>
              </a:solidFill>
            </a:ln>
          </c:spPr>
        </c:majorGridlines>
        <c:numFmt formatCode="0%" sourceLinked="0"/>
        <c:majorTickMark val="none"/>
        <c:minorTickMark val="none"/>
        <c:tickLblPos val="nextTo"/>
        <c:spPr>
          <a:noFill/>
          <a:ln>
            <a:solidFill>
              <a:schemeClr val="bg1">
                <a:lumMod val="75000"/>
              </a:schemeClr>
            </a:solidFill>
          </a:ln>
          <a:effectLst/>
        </c:spPr>
        <c:txPr>
          <a:bodyPr rot="-60000000" vert="horz"/>
          <a:lstStyle/>
          <a:p>
            <a:pPr>
              <a:defRPr>
                <a:latin typeface="Arial" charset="0"/>
                <a:ea typeface="Arial" charset="0"/>
                <a:cs typeface="Arial" charset="0"/>
              </a:defRPr>
            </a:pPr>
            <a:endParaRPr lang="en-US"/>
          </a:p>
        </c:txPr>
        <c:crossAx val="2134264488"/>
        <c:crosses val="autoZero"/>
        <c:crossBetween val="between"/>
        <c:majorUnit val="0.25"/>
      </c:valAx>
      <c:spPr>
        <a:noFill/>
        <a:ln>
          <a:noFill/>
        </a:ln>
        <a:effectLst/>
      </c:spPr>
    </c:plotArea>
    <c:legend>
      <c:legendPos val="t"/>
      <c:layout>
        <c:manualLayout>
          <c:xMode val="edge"/>
          <c:yMode val="edge"/>
          <c:x val="0.191257844449619"/>
          <c:y val="0.880546672439967"/>
          <c:w val="0.739011745542659"/>
          <c:h val="0.0677907213321717"/>
        </c:manualLayout>
      </c:layout>
      <c:overlay val="0"/>
      <c:spPr>
        <a:noFill/>
        <a:ln>
          <a:noFill/>
        </a:ln>
        <a:effectLst/>
      </c:spPr>
      <c:txPr>
        <a:bodyPr rot="0" vert="horz"/>
        <a:lstStyle/>
        <a:p>
          <a:pPr>
            <a:defRPr>
              <a:latin typeface="Arial" charset="0"/>
              <a:ea typeface="Arial" charset="0"/>
              <a:cs typeface="Arial" charset="0"/>
            </a:defRPr>
          </a:pPr>
          <a:endParaRPr lang="en-US"/>
        </a:p>
      </c:txPr>
    </c:legend>
    <c:plotVisOnly val="1"/>
    <c:dispBlanksAs val="gap"/>
    <c:showDLblsOverMax val="0"/>
  </c:chart>
  <c:spPr>
    <a:noFill/>
    <a:ln>
      <a:noFill/>
    </a:ln>
    <a:effectLst/>
  </c:spPr>
  <c:txPr>
    <a:bodyPr/>
    <a:lstStyle/>
    <a:p>
      <a:pPr>
        <a:defRPr sz="1100">
          <a:solidFill>
            <a:schemeClr val="tx1"/>
          </a:solidFill>
          <a:latin typeface="National-Medium (Body)"/>
        </a:defRPr>
      </a:pPr>
      <a:endParaRPr lang="en-US"/>
    </a:p>
  </c:txPr>
  <c:externalData r:id="rId1">
    <c:autoUpdate val="0"/>
  </c:externalData>
  <c:userShapes r:id="rId2"/>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lgn="ctr" rtl="0">
              <a:defRPr/>
            </a:pPr>
            <a:r>
              <a:rPr lang="en-US" sz="1600" b="1" i="0" baseline="0" dirty="0" smtClean="0">
                <a:effectLst/>
              </a:rPr>
              <a:t>Total economic burden </a:t>
            </a:r>
            <a:endParaRPr lang="en-US" sz="1600" dirty="0" smtClean="0">
              <a:effectLst/>
            </a:endParaRPr>
          </a:p>
          <a:p>
            <a:pPr algn="ctr" rtl="0">
              <a:defRPr/>
            </a:pPr>
            <a:r>
              <a:rPr lang="en-US" sz="1600" b="1" i="0" baseline="0" dirty="0" smtClean="0">
                <a:effectLst/>
              </a:rPr>
              <a:t>of serious mental illness </a:t>
            </a:r>
            <a:endParaRPr lang="en-US" sz="1600" dirty="0" smtClean="0">
              <a:effectLst/>
            </a:endParaRPr>
          </a:p>
          <a:p>
            <a:pPr algn="ctr" rtl="0">
              <a:defRPr/>
            </a:pPr>
            <a:r>
              <a:rPr lang="en-US" sz="1600" b="1" i="0" baseline="0" dirty="0" smtClean="0">
                <a:effectLst/>
              </a:rPr>
              <a:t>in the United States</a:t>
            </a:r>
            <a:endParaRPr lang="en-US" sz="1600" dirty="0" smtClean="0">
              <a:effectLst/>
            </a:endParaRPr>
          </a:p>
          <a:p>
            <a:pPr algn="ctr" rtl="0">
              <a:defRPr/>
            </a:pPr>
            <a:r>
              <a:rPr lang="en-US" sz="1200" b="0" i="0" baseline="0" dirty="0" smtClean="0">
                <a:effectLst/>
              </a:rPr>
              <a:t>(in 2016 U.S.$)</a:t>
            </a:r>
            <a:endParaRPr lang="en-US" sz="1200" dirty="0">
              <a:effectLst/>
            </a:endParaRPr>
          </a:p>
        </c:rich>
      </c:tx>
      <c:layout>
        <c:manualLayout>
          <c:xMode val="edge"/>
          <c:yMode val="edge"/>
          <c:x val="0.298494709171915"/>
          <c:y val="0.0708355428943432"/>
        </c:manualLayout>
      </c:layout>
      <c:overlay val="0"/>
      <c:spPr>
        <a:noFill/>
        <a:ln>
          <a:noFill/>
        </a:ln>
        <a:effectLst/>
      </c:spPr>
    </c:title>
    <c:autoTitleDeleted val="0"/>
    <c:plotArea>
      <c:layout>
        <c:manualLayout>
          <c:layoutTarget val="inner"/>
          <c:xMode val="edge"/>
          <c:yMode val="edge"/>
          <c:x val="0.124124205542921"/>
          <c:y val="0.203938451746858"/>
          <c:w val="0.800882200440108"/>
          <c:h val="0.653113408838367"/>
        </c:manualLayout>
      </c:layout>
      <c:barChart>
        <c:barDir val="col"/>
        <c:grouping val="clustered"/>
        <c:varyColors val="0"/>
        <c:ser>
          <c:idx val="0"/>
          <c:order val="0"/>
          <c:tx>
            <c:strRef>
              <c:f>Sheet1!$B$1</c:f>
              <c:strCache>
                <c:ptCount val="1"/>
                <c:pt idx="0">
                  <c:v>burden</c:v>
                </c:pt>
              </c:strCache>
            </c:strRef>
          </c:tx>
          <c:spPr>
            <a:solidFill>
              <a:schemeClr val="tx2"/>
            </a:solidFill>
            <a:ln>
              <a:noFill/>
            </a:ln>
            <a:effectLst/>
          </c:spPr>
          <c:invertIfNegative val="0"/>
          <c:dPt>
            <c:idx val="0"/>
            <c:invertIfNegative val="0"/>
            <c:bubble3D val="0"/>
            <c:spPr>
              <a:solidFill>
                <a:schemeClr val="accent5">
                  <a:lumMod val="60000"/>
                  <a:lumOff val="40000"/>
                </a:schemeClr>
              </a:solidFill>
              <a:ln>
                <a:noFill/>
              </a:ln>
              <a:effectLst/>
            </c:spPr>
            <c:extLst xmlns:c16r2="http://schemas.microsoft.com/office/drawing/2015/06/chart">
              <c:ext xmlns:c16="http://schemas.microsoft.com/office/drawing/2014/chart" uri="{C3380CC4-5D6E-409C-BE32-E72D297353CC}">
                <c16:uniqueId val="{00000000-EA62-4873-A296-41793E97C705}"/>
              </c:ext>
            </c:extLst>
          </c:dPt>
          <c:dPt>
            <c:idx val="1"/>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1-EA62-4873-A296-41793E97C705}"/>
              </c:ext>
            </c:extLst>
          </c:dPt>
          <c:dPt>
            <c:idx val="2"/>
            <c:invertIfNegative val="0"/>
            <c:bubble3D val="0"/>
            <c:spPr>
              <a:solidFill>
                <a:schemeClr val="accent2">
                  <a:lumMod val="50000"/>
                </a:schemeClr>
              </a:solidFill>
              <a:ln>
                <a:noFill/>
              </a:ln>
              <a:effectLst/>
            </c:spPr>
            <c:extLst xmlns:c16r2="http://schemas.microsoft.com/office/drawing/2015/06/chart">
              <c:ext xmlns:c16="http://schemas.microsoft.com/office/drawing/2014/chart" uri="{C3380CC4-5D6E-409C-BE32-E72D297353CC}">
                <c16:uniqueId val="{00000002-EA62-4873-A296-41793E97C705}"/>
              </c:ext>
            </c:extLst>
          </c:dPt>
          <c:dLbls>
            <c:delete val="1"/>
          </c:dLbls>
          <c:cat>
            <c:strRef>
              <c:f>Sheet1!$A$2:$A$4</c:f>
              <c:strCache>
                <c:ptCount val="3"/>
                <c:pt idx="0">
                  <c:v>Schizophrenia</c:v>
                </c:pt>
                <c:pt idx="1">
                  <c:v>Bipolar disorder</c:v>
                </c:pt>
                <c:pt idx="2">
                  <c:v>Major depressive disorder</c:v>
                </c:pt>
              </c:strCache>
            </c:strRef>
          </c:cat>
          <c:val>
            <c:numRef>
              <c:f>Sheet1!$B$2:$B$4</c:f>
              <c:numCache>
                <c:formatCode>"$"#,##0</c:formatCode>
                <c:ptCount val="3"/>
                <c:pt idx="0">
                  <c:v>3.54382815771444E10</c:v>
                </c:pt>
                <c:pt idx="1">
                  <c:v>1.4620642305446E11</c:v>
                </c:pt>
                <c:pt idx="2">
                  <c:v>2.14745157718691E11</c:v>
                </c:pt>
              </c:numCache>
            </c:numRef>
          </c:val>
          <c:extLst xmlns:c16r2="http://schemas.microsoft.com/office/drawing/2015/06/chart">
            <c:ext xmlns:c15="http://schemas.microsoft.com/office/drawing/2012/chart" uri="{02D57815-91ED-43cb-92C2-25804820EDAC}">
              <c15:datalabelsRange>
                <c15:f>Sheet1!$B$2:$B$4</c15:f>
                <c15:dlblRangeCache>
                  <c:ptCount val="3"/>
                  <c:pt idx="0">
                    <c:v>$35,438,281,577</c:v>
                  </c:pt>
                  <c:pt idx="1">
                    <c:v>$146,206,423,054</c:v>
                  </c:pt>
                  <c:pt idx="2">
                    <c:v>$214,745,157,719</c:v>
                  </c:pt>
                </c15:dlblRangeCache>
              </c15:datalabelsRange>
            </c:ext>
            <c:ext xmlns:c16="http://schemas.microsoft.com/office/drawing/2014/chart" uri="{C3380CC4-5D6E-409C-BE32-E72D297353CC}">
              <c16:uniqueId val="{00000003-C6CE-46F5-9CC0-23882D6A348B}"/>
            </c:ext>
          </c:extLst>
        </c:ser>
        <c:dLbls>
          <c:dLblPos val="outEnd"/>
          <c:showLegendKey val="0"/>
          <c:showVal val="1"/>
          <c:showCatName val="0"/>
          <c:showSerName val="0"/>
          <c:showPercent val="0"/>
          <c:showBubbleSize val="0"/>
        </c:dLbls>
        <c:gapWidth val="30"/>
        <c:axId val="2131777016"/>
        <c:axId val="2131917544"/>
      </c:barChart>
      <c:catAx>
        <c:axId val="2131777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131917544"/>
        <c:crosses val="autoZero"/>
        <c:auto val="1"/>
        <c:lblAlgn val="ctr"/>
        <c:lblOffset val="100"/>
        <c:noMultiLvlLbl val="0"/>
      </c:catAx>
      <c:valAx>
        <c:axId val="2131917544"/>
        <c:scaling>
          <c:orientation val="minMax"/>
          <c:max val="3.0E11"/>
          <c:min val="0.0"/>
        </c:scaling>
        <c:delete val="0"/>
        <c:axPos val="l"/>
        <c:numFmt formatCode="_(&quot;$&quot;* #,##0_);_(&quot;$&quot;* \(#,##0\);_(&quot;$&quot;* &quot;-&quot;_);_(@_)" sourceLinked="0"/>
        <c:majorTickMark val="none"/>
        <c:minorTickMark val="none"/>
        <c:tickLblPos val="nextTo"/>
        <c:spPr>
          <a:noFill/>
          <a:ln>
            <a:solidFill>
              <a:schemeClr val="bg1">
                <a:lumMod val="75000"/>
              </a:schemeClr>
            </a:solidFill>
          </a:ln>
          <a:effectLst/>
        </c:spPr>
        <c:txPr>
          <a:bodyPr rot="-60000000" vert="horz"/>
          <a:lstStyle/>
          <a:p>
            <a:pPr>
              <a:defRPr/>
            </a:pPr>
            <a:endParaRPr lang="en-US"/>
          </a:p>
        </c:txPr>
        <c:crossAx val="2131777016"/>
        <c:crosses val="autoZero"/>
        <c:crossBetween val="between"/>
        <c:majorUnit val="1.0E11"/>
        <c:dispUnits>
          <c:builtInUnit val="billions"/>
          <c:dispUnitsLbl>
            <c:layout>
              <c:manualLayout>
                <c:xMode val="edge"/>
                <c:yMode val="edge"/>
                <c:x val="0.00675153398041736"/>
                <c:y val="0.228572808122416"/>
              </c:manualLayout>
            </c:layout>
            <c:spPr>
              <a:noFill/>
              <a:ln>
                <a:noFill/>
              </a:ln>
              <a:effectLst/>
            </c:spPr>
            <c:txPr>
              <a:bodyPr rot="-5400000" vert="horz"/>
              <a:lstStyle/>
              <a:p>
                <a:pPr>
                  <a:defRPr/>
                </a:pPr>
                <a:endParaRPr lang="en-US"/>
              </a:p>
            </c:txPr>
          </c:dispUnitsLbl>
        </c:dispUnits>
      </c:valAx>
      <c:spPr>
        <a:noFill/>
        <a:ln>
          <a:noFill/>
        </a:ln>
        <a:effectLst/>
      </c:spPr>
    </c:plotArea>
    <c:plotVisOnly val="1"/>
    <c:dispBlanksAs val="gap"/>
    <c:showDLblsOverMax val="0"/>
  </c:chart>
  <c:spPr>
    <a:noFill/>
    <a:ln>
      <a:noFill/>
    </a:ln>
    <a:effectLst/>
  </c:spPr>
  <c:txPr>
    <a:bodyPr/>
    <a:lstStyle/>
    <a:p>
      <a:pPr>
        <a:defRPr sz="1100">
          <a:solidFill>
            <a:schemeClr val="tx1"/>
          </a:solidFill>
        </a:defRPr>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lgn="ctr" rtl="0">
              <a:defRPr/>
            </a:pPr>
            <a:r>
              <a:rPr lang="en-US" sz="1600" b="1" i="0" baseline="0" dirty="0" smtClean="0">
                <a:effectLst/>
              </a:rPr>
              <a:t>Total economic burden </a:t>
            </a:r>
            <a:endParaRPr lang="en-US" sz="1600" dirty="0" smtClean="0">
              <a:effectLst/>
            </a:endParaRPr>
          </a:p>
          <a:p>
            <a:pPr algn="ctr" rtl="0">
              <a:defRPr/>
            </a:pPr>
            <a:r>
              <a:rPr lang="en-US" sz="1600" b="1" i="0" baseline="0" dirty="0" smtClean="0">
                <a:effectLst/>
              </a:rPr>
              <a:t>of serious mental illness </a:t>
            </a:r>
            <a:endParaRPr lang="en-US" sz="1600" dirty="0" smtClean="0">
              <a:effectLst/>
            </a:endParaRPr>
          </a:p>
          <a:p>
            <a:pPr algn="ctr" rtl="0">
              <a:defRPr/>
            </a:pPr>
            <a:r>
              <a:rPr lang="en-US" sz="1600" b="1" i="0" baseline="0" dirty="0" smtClean="0">
                <a:effectLst/>
              </a:rPr>
              <a:t>in</a:t>
            </a:r>
            <a:r>
              <a:rPr lang="en-US" sz="1600" b="1" i="1" baseline="0" dirty="0" smtClean="0">
                <a:effectLst/>
              </a:rPr>
              <a:t> </a:t>
            </a:r>
            <a:r>
              <a:rPr lang="en-US" sz="1600" b="1" i="0" baseline="0" dirty="0" smtClean="0">
                <a:effectLst/>
              </a:rPr>
              <a:t>Kansas</a:t>
            </a:r>
            <a:endParaRPr lang="en-US" sz="1600" i="1" dirty="0" smtClean="0">
              <a:effectLst/>
            </a:endParaRPr>
          </a:p>
          <a:p>
            <a:pPr algn="ctr" rtl="0">
              <a:defRPr/>
            </a:pPr>
            <a:r>
              <a:rPr lang="en-US" sz="1200" b="0" i="0" baseline="0" dirty="0" smtClean="0">
                <a:effectLst/>
              </a:rPr>
              <a:t>(in 2016 U.S.$)</a:t>
            </a:r>
            <a:endParaRPr lang="en-US" sz="1200" dirty="0">
              <a:effectLst/>
            </a:endParaRPr>
          </a:p>
        </c:rich>
      </c:tx>
      <c:layout>
        <c:manualLayout>
          <c:xMode val="edge"/>
          <c:yMode val="edge"/>
          <c:x val="0.30074522049872"/>
          <c:y val="0.0704530036218867"/>
        </c:manualLayout>
      </c:layout>
      <c:overlay val="0"/>
      <c:spPr>
        <a:noFill/>
        <a:ln>
          <a:noFill/>
        </a:ln>
        <a:effectLst/>
      </c:spPr>
    </c:title>
    <c:autoTitleDeleted val="0"/>
    <c:plotArea>
      <c:layout>
        <c:manualLayout>
          <c:layoutTarget val="inner"/>
          <c:xMode val="edge"/>
          <c:yMode val="edge"/>
          <c:x val="0.126374716869727"/>
          <c:y val="0.203938451746858"/>
          <c:w val="0.800882200440108"/>
          <c:h val="0.653113408838367"/>
        </c:manualLayout>
      </c:layout>
      <c:barChart>
        <c:barDir val="col"/>
        <c:grouping val="clustered"/>
        <c:varyColors val="0"/>
        <c:ser>
          <c:idx val="0"/>
          <c:order val="0"/>
          <c:tx>
            <c:strRef>
              <c:f>Sheet1!$B$1</c:f>
              <c:strCache>
                <c:ptCount val="1"/>
                <c:pt idx="0">
                  <c:v>burden</c:v>
                </c:pt>
              </c:strCache>
            </c:strRef>
          </c:tx>
          <c:spPr>
            <a:solidFill>
              <a:schemeClr val="tx2"/>
            </a:solidFill>
            <a:ln>
              <a:noFill/>
            </a:ln>
            <a:effectLst/>
          </c:spPr>
          <c:invertIfNegative val="0"/>
          <c:dPt>
            <c:idx val="0"/>
            <c:invertIfNegative val="0"/>
            <c:bubble3D val="0"/>
            <c:spPr>
              <a:solidFill>
                <a:schemeClr val="accent5">
                  <a:lumMod val="60000"/>
                  <a:lumOff val="40000"/>
                </a:schemeClr>
              </a:solidFill>
              <a:ln>
                <a:noFill/>
              </a:ln>
              <a:effectLst/>
            </c:spPr>
            <c:extLst xmlns:c16r2="http://schemas.microsoft.com/office/drawing/2015/06/chart">
              <c:ext xmlns:c16="http://schemas.microsoft.com/office/drawing/2014/chart" uri="{C3380CC4-5D6E-409C-BE32-E72D297353CC}">
                <c16:uniqueId val="{00000000-556A-4602-962B-DAD7B026FBB9}"/>
              </c:ext>
            </c:extLst>
          </c:dPt>
          <c:dPt>
            <c:idx val="1"/>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1-556A-4602-962B-DAD7B026FBB9}"/>
              </c:ext>
            </c:extLst>
          </c:dPt>
          <c:dPt>
            <c:idx val="2"/>
            <c:invertIfNegative val="0"/>
            <c:bubble3D val="0"/>
            <c:spPr>
              <a:solidFill>
                <a:schemeClr val="accent2">
                  <a:lumMod val="50000"/>
                </a:schemeClr>
              </a:solidFill>
              <a:ln>
                <a:noFill/>
              </a:ln>
              <a:effectLst/>
            </c:spPr>
            <c:extLst xmlns:c16r2="http://schemas.microsoft.com/office/drawing/2015/06/chart">
              <c:ext xmlns:c16="http://schemas.microsoft.com/office/drawing/2014/chart" uri="{C3380CC4-5D6E-409C-BE32-E72D297353CC}">
                <c16:uniqueId val="{00000002-556A-4602-962B-DAD7B026FBB9}"/>
              </c:ext>
            </c:extLst>
          </c:dPt>
          <c:dLbls>
            <c:delete val="1"/>
          </c:dLbls>
          <c:cat>
            <c:strRef>
              <c:f>Sheet1!$A$2:$A$4</c:f>
              <c:strCache>
                <c:ptCount val="3"/>
                <c:pt idx="0">
                  <c:v>Schizophrenia</c:v>
                </c:pt>
                <c:pt idx="1">
                  <c:v>Bipolar disorder</c:v>
                </c:pt>
                <c:pt idx="2">
                  <c:v>Major depressive disorder</c:v>
                </c:pt>
              </c:strCache>
            </c:strRef>
          </c:cat>
          <c:val>
            <c:numRef>
              <c:f>Sheet1!$B$2:$B$4</c:f>
              <c:numCache>
                <c:formatCode>_("$"* #,##0_);_("$"* \(#,##0\);_("$"* "-"??_);_(@_)</c:formatCode>
                <c:ptCount val="3"/>
                <c:pt idx="0">
                  <c:v>3.1140565544958E8</c:v>
                </c:pt>
                <c:pt idx="1">
                  <c:v>1.28476888389252E9</c:v>
                </c:pt>
                <c:pt idx="2">
                  <c:v>1.887051809124E9</c:v>
                </c:pt>
              </c:numCache>
            </c:numRef>
          </c:val>
          <c:extLst xmlns:c16r2="http://schemas.microsoft.com/office/drawing/2015/06/chart">
            <c:ext xmlns:c15="http://schemas.microsoft.com/office/drawing/2012/chart" uri="{02D57815-91ED-43cb-92C2-25804820EDAC}">
              <c15:datalabelsRange>
                <c15:f>Sheet1!$B$2:$B$4</c15:f>
                <c15:dlblRangeCache>
                  <c:ptCount val="3"/>
                  <c:pt idx="0">
                    <c:v> $311,405,655 </c:v>
                  </c:pt>
                  <c:pt idx="1">
                    <c:v> $1,284,768,884 </c:v>
                  </c:pt>
                  <c:pt idx="2">
                    <c:v> $1,887,051,809 </c:v>
                  </c:pt>
                </c15:dlblRangeCache>
              </c15:datalabelsRange>
            </c:ext>
            <c:ext xmlns:c16="http://schemas.microsoft.com/office/drawing/2014/chart" uri="{C3380CC4-5D6E-409C-BE32-E72D297353CC}">
              <c16:uniqueId val="{00000003-7452-4EF8-A92A-AD3B47E29520}"/>
            </c:ext>
          </c:extLst>
        </c:ser>
        <c:dLbls>
          <c:dLblPos val="outEnd"/>
          <c:showLegendKey val="0"/>
          <c:showVal val="1"/>
          <c:showCatName val="0"/>
          <c:showSerName val="0"/>
          <c:showPercent val="0"/>
          <c:showBubbleSize val="0"/>
        </c:dLbls>
        <c:gapWidth val="30"/>
        <c:axId val="2133065272"/>
        <c:axId val="2133059656"/>
      </c:barChart>
      <c:catAx>
        <c:axId val="2133065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133059656"/>
        <c:crosses val="autoZero"/>
        <c:auto val="1"/>
        <c:lblAlgn val="ctr"/>
        <c:lblOffset val="100"/>
        <c:noMultiLvlLbl val="0"/>
      </c:catAx>
      <c:valAx>
        <c:axId val="2133059656"/>
        <c:scaling>
          <c:orientation val="minMax"/>
          <c:max val="2.5E9"/>
          <c:min val="0.0"/>
        </c:scaling>
        <c:delete val="0"/>
        <c:axPos val="l"/>
        <c:numFmt formatCode="_(&quot;$&quot;* #,##0_);_(&quot;$&quot;* \(#,##0\);_(&quot;$&quot;* &quot;-&quot;_);_(@_)" sourceLinked="0"/>
        <c:majorTickMark val="none"/>
        <c:minorTickMark val="none"/>
        <c:tickLblPos val="nextTo"/>
        <c:spPr>
          <a:noFill/>
          <a:ln>
            <a:solidFill>
              <a:schemeClr val="bg1">
                <a:lumMod val="75000"/>
              </a:schemeClr>
            </a:solidFill>
          </a:ln>
          <a:effectLst/>
        </c:spPr>
        <c:txPr>
          <a:bodyPr rot="-60000000" vert="horz"/>
          <a:lstStyle/>
          <a:p>
            <a:pPr>
              <a:defRPr/>
            </a:pPr>
            <a:endParaRPr lang="en-US"/>
          </a:p>
        </c:txPr>
        <c:crossAx val="2133065272"/>
        <c:crosses val="autoZero"/>
        <c:crossBetween val="between"/>
        <c:majorUnit val="1.0E9"/>
        <c:dispUnits>
          <c:builtInUnit val="billions"/>
          <c:dispUnitsLbl>
            <c:layout>
              <c:manualLayout>
                <c:xMode val="edge"/>
                <c:yMode val="edge"/>
                <c:x val="0.00174458929231519"/>
                <c:y val="0.23043998810561"/>
              </c:manualLayout>
            </c:layout>
            <c:spPr>
              <a:noFill/>
              <a:ln>
                <a:noFill/>
              </a:ln>
              <a:effectLst/>
            </c:spPr>
            <c:txPr>
              <a:bodyPr rot="-5400000" vert="horz"/>
              <a:lstStyle/>
              <a:p>
                <a:pPr>
                  <a:defRPr/>
                </a:pPr>
                <a:endParaRPr lang="en-US"/>
              </a:p>
            </c:txPr>
          </c:dispUnitsLbl>
        </c:dispUnits>
      </c:valAx>
      <c:spPr>
        <a:noFill/>
        <a:ln>
          <a:noFill/>
        </a:ln>
        <a:effectLst/>
      </c:spPr>
    </c:plotArea>
    <c:plotVisOnly val="1"/>
    <c:dispBlanksAs val="gap"/>
    <c:showDLblsOverMax val="0"/>
  </c:chart>
  <c:spPr>
    <a:noFill/>
    <a:ln>
      <a:noFill/>
    </a:ln>
    <a:effectLst/>
  </c:spPr>
  <c:txPr>
    <a:bodyPr/>
    <a:lstStyle/>
    <a:p>
      <a:pPr>
        <a:defRPr sz="1100">
          <a:solidFill>
            <a:schemeClr val="tx1"/>
          </a:solidFill>
        </a:defRPr>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2"/>
                </a:solidFill>
                <a:latin typeface="+mn-lt"/>
                <a:ea typeface="+mn-ea"/>
                <a:cs typeface="+mn-cs"/>
              </a:defRPr>
            </a:pPr>
            <a:r>
              <a:rPr lang="en-US" sz="1400" dirty="0" smtClean="0">
                <a:solidFill>
                  <a:schemeClr val="bg2">
                    <a:lumMod val="50000"/>
                  </a:schemeClr>
                </a:solidFill>
              </a:rPr>
              <a:t>Major </a:t>
            </a:r>
          </a:p>
          <a:p>
            <a:pPr>
              <a:defRPr sz="1400" b="0" i="0" u="none" strike="noStrike" kern="1200" spc="0" baseline="0">
                <a:solidFill>
                  <a:schemeClr val="bg2"/>
                </a:solidFill>
                <a:latin typeface="+mn-lt"/>
                <a:ea typeface="+mn-ea"/>
                <a:cs typeface="+mn-cs"/>
              </a:defRPr>
            </a:pPr>
            <a:r>
              <a:rPr lang="en-US" sz="1400" dirty="0" smtClean="0">
                <a:solidFill>
                  <a:schemeClr val="bg2">
                    <a:lumMod val="50000"/>
                  </a:schemeClr>
                </a:solidFill>
              </a:rPr>
              <a:t>depressive</a:t>
            </a:r>
            <a:r>
              <a:rPr lang="en-US" sz="1400" baseline="0" dirty="0" smtClean="0">
                <a:solidFill>
                  <a:schemeClr val="bg2">
                    <a:lumMod val="50000"/>
                  </a:schemeClr>
                </a:solidFill>
              </a:rPr>
              <a:t> </a:t>
            </a:r>
          </a:p>
          <a:p>
            <a:pPr>
              <a:defRPr sz="1400" b="0" i="0" u="none" strike="noStrike" kern="1200" spc="0" baseline="0">
                <a:solidFill>
                  <a:schemeClr val="bg2"/>
                </a:solidFill>
                <a:latin typeface="+mn-lt"/>
                <a:ea typeface="+mn-ea"/>
                <a:cs typeface="+mn-cs"/>
              </a:defRPr>
            </a:pPr>
            <a:r>
              <a:rPr lang="en-US" sz="1400" baseline="0" dirty="0" smtClean="0">
                <a:solidFill>
                  <a:schemeClr val="bg2">
                    <a:lumMod val="50000"/>
                  </a:schemeClr>
                </a:solidFill>
              </a:rPr>
              <a:t>disorder</a:t>
            </a:r>
            <a:endParaRPr lang="en-US" sz="1400" dirty="0">
              <a:solidFill>
                <a:schemeClr val="bg2">
                  <a:lumMod val="50000"/>
                </a:schemeClr>
              </a:solidFill>
            </a:endParaRPr>
          </a:p>
        </c:rich>
      </c:tx>
      <c:layout>
        <c:manualLayout>
          <c:xMode val="edge"/>
          <c:yMode val="edge"/>
          <c:x val="0.284234068128154"/>
          <c:y val="0.372842243975415"/>
        </c:manualLayout>
      </c:layout>
      <c:overlay val="0"/>
      <c:spPr>
        <a:noFill/>
        <a:ln>
          <a:noFill/>
        </a:ln>
        <a:effectLst/>
      </c:spPr>
    </c:title>
    <c:autoTitleDeleted val="0"/>
    <c:plotArea>
      <c:layout>
        <c:manualLayout>
          <c:layoutTarget val="inner"/>
          <c:xMode val="edge"/>
          <c:yMode val="edge"/>
          <c:x val="0.0228074086400643"/>
          <c:y val="0.0742002875205441"/>
          <c:w val="0.942281247654996"/>
          <c:h val="0.885488864960088"/>
        </c:manualLayout>
      </c:layout>
      <c:doughnutChart>
        <c:varyColors val="1"/>
        <c:ser>
          <c:idx val="0"/>
          <c:order val="0"/>
          <c:tx>
            <c:strRef>
              <c:f>Sheet1!$B$1</c:f>
              <c:strCache>
                <c:ptCount val="1"/>
                <c:pt idx="0">
                  <c:v>MDD</c:v>
                </c:pt>
              </c:strCache>
            </c:strRef>
          </c:tx>
          <c:dPt>
            <c:idx val="0"/>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2477-4B29-A6CE-6DDBF5D162DE}"/>
              </c:ext>
            </c:extLst>
          </c:dPt>
          <c:dPt>
            <c:idx val="1"/>
            <c:bubble3D val="0"/>
            <c:spPr>
              <a:solidFill>
                <a:schemeClr val="bg2">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2-2477-4B29-A6CE-6DDBF5D162DE}"/>
              </c:ext>
            </c:extLst>
          </c:dPt>
          <c:dLbls>
            <c:dLbl>
              <c:idx val="0"/>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2">
                          <a:lumMod val="75000"/>
                        </a:schemeClr>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477-4B29-A6CE-6DDBF5D162DE}"/>
                </c:ext>
              </c:extLst>
            </c:dLbl>
            <c:dLbl>
              <c:idx val="1"/>
              <c:layout>
                <c:manualLayout>
                  <c:x val="0.0350801110962259"/>
                  <c:y val="0.120874571217576"/>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2477-4B29-A6CE-6DDBF5D162D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Sheet1!$A$2:$A$3</c:f>
              <c:strCache>
                <c:ptCount val="2"/>
                <c:pt idx="0">
                  <c:v>Direct medical costs</c:v>
                </c:pt>
                <c:pt idx="1">
                  <c:v>lost prod</c:v>
                </c:pt>
              </c:strCache>
            </c:strRef>
          </c:cat>
          <c:val>
            <c:numRef>
              <c:f>Sheet1!$B$2:$B$3</c:f>
              <c:numCache>
                <c:formatCode>General</c:formatCode>
                <c:ptCount val="2"/>
                <c:pt idx="0">
                  <c:v>0.47</c:v>
                </c:pt>
                <c:pt idx="1">
                  <c:v>0.53</c:v>
                </c:pt>
              </c:numCache>
            </c:numRef>
          </c:val>
          <c:extLst xmlns:c16r2="http://schemas.microsoft.com/office/drawing/2015/06/chart">
            <c:ext xmlns:c16="http://schemas.microsoft.com/office/drawing/2014/chart" uri="{C3380CC4-5D6E-409C-BE32-E72D297353CC}">
              <c16:uniqueId val="{00000000-2477-4B29-A6CE-6DDBF5D162DE}"/>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2">
                    <a:lumMod val="50000"/>
                  </a:schemeClr>
                </a:solidFill>
                <a:latin typeface="+mn-lt"/>
                <a:ea typeface="+mn-ea"/>
                <a:cs typeface="+mn-cs"/>
              </a:defRPr>
            </a:pPr>
            <a:r>
              <a:rPr lang="en-US" sz="1400" dirty="0" smtClean="0">
                <a:solidFill>
                  <a:schemeClr val="bg2">
                    <a:lumMod val="50000"/>
                  </a:schemeClr>
                </a:solidFill>
              </a:rPr>
              <a:t>Bipolar</a:t>
            </a:r>
            <a:endParaRPr lang="en-US" sz="1400" baseline="0" dirty="0" smtClean="0">
              <a:solidFill>
                <a:schemeClr val="bg2">
                  <a:lumMod val="50000"/>
                </a:schemeClr>
              </a:solidFill>
            </a:endParaRPr>
          </a:p>
          <a:p>
            <a:pPr>
              <a:defRPr sz="1400" b="0" i="0" u="none" strike="noStrike" kern="1200" spc="0" baseline="0">
                <a:solidFill>
                  <a:schemeClr val="bg2">
                    <a:lumMod val="50000"/>
                  </a:schemeClr>
                </a:solidFill>
                <a:latin typeface="+mn-lt"/>
                <a:ea typeface="+mn-ea"/>
                <a:cs typeface="+mn-cs"/>
              </a:defRPr>
            </a:pPr>
            <a:r>
              <a:rPr lang="en-US" sz="1400" dirty="0" smtClean="0">
                <a:solidFill>
                  <a:schemeClr val="bg2">
                    <a:lumMod val="50000"/>
                  </a:schemeClr>
                </a:solidFill>
              </a:rPr>
              <a:t>disorder</a:t>
            </a:r>
            <a:endParaRPr lang="en-US" sz="1400" dirty="0">
              <a:solidFill>
                <a:schemeClr val="bg2">
                  <a:lumMod val="50000"/>
                </a:schemeClr>
              </a:solidFill>
            </a:endParaRPr>
          </a:p>
        </c:rich>
      </c:tx>
      <c:layout>
        <c:manualLayout>
          <c:xMode val="edge"/>
          <c:yMode val="edge"/>
          <c:x val="0.350947270156187"/>
          <c:y val="0.40011530610516"/>
        </c:manualLayout>
      </c:layout>
      <c:overlay val="0"/>
      <c:spPr>
        <a:noFill/>
        <a:ln>
          <a:noFill/>
        </a:ln>
        <a:effectLst/>
      </c:spPr>
    </c:title>
    <c:autoTitleDeleted val="0"/>
    <c:plotArea>
      <c:layout>
        <c:manualLayout>
          <c:layoutTarget val="inner"/>
          <c:xMode val="edge"/>
          <c:yMode val="edge"/>
          <c:x val="0.0239783733871388"/>
          <c:y val="0.0404966991063554"/>
          <c:w val="0.979923852178643"/>
          <c:h val="0.913191877737857"/>
        </c:manualLayout>
      </c:layout>
      <c:doughnutChart>
        <c:varyColors val="1"/>
        <c:ser>
          <c:idx val="0"/>
          <c:order val="0"/>
          <c:tx>
            <c:strRef>
              <c:f>Sheet1!$B$1</c:f>
              <c:strCache>
                <c:ptCount val="1"/>
                <c:pt idx="0">
                  <c:v>BD</c:v>
                </c:pt>
              </c:strCache>
            </c:strRef>
          </c:tx>
          <c:dPt>
            <c:idx val="0"/>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4-B761-4865-B307-3FA27A0D0930}"/>
              </c:ext>
            </c:extLst>
          </c:dPt>
          <c:dPt>
            <c:idx val="1"/>
            <c:bubble3D val="0"/>
            <c:spPr>
              <a:solidFill>
                <a:schemeClr val="tx2"/>
              </a:solidFill>
              <a:ln w="19050">
                <a:solidFill>
                  <a:schemeClr val="lt1"/>
                </a:solidFill>
              </a:ln>
              <a:effectLst/>
            </c:spPr>
            <c:extLst xmlns:c16r2="http://schemas.microsoft.com/office/drawing/2015/06/chart">
              <c:ext xmlns:c16="http://schemas.microsoft.com/office/drawing/2014/chart" uri="{C3380CC4-5D6E-409C-BE32-E72D297353CC}">
                <c16:uniqueId val="{00000003-B761-4865-B307-3FA27A0D0930}"/>
              </c:ext>
            </c:extLst>
          </c:dPt>
          <c:dPt>
            <c:idx val="2"/>
            <c:bubble3D val="0"/>
            <c:spPr>
              <a:solidFill>
                <a:schemeClr val="bg2">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2-B761-4865-B307-3FA27A0D0930}"/>
              </c:ext>
            </c:extLst>
          </c:dPt>
          <c:dPt>
            <c:idx val="3"/>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B761-4865-B307-3FA27A0D0930}"/>
              </c:ext>
            </c:extLst>
          </c:dPt>
          <c:dLbls>
            <c:dLbl>
              <c:idx val="0"/>
              <c:layout>
                <c:manualLayout>
                  <c:x val="-1.07280939844357E-16"/>
                  <c:y val="0.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B761-4865-B307-3FA27A0D0930}"/>
                </c:ext>
              </c:extLst>
            </c:dLbl>
            <c:dLbl>
              <c:idx val="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B761-4865-B307-3FA27A0D0930}"/>
                </c:ext>
              </c:extLst>
            </c:dLbl>
            <c:dLbl>
              <c:idx val="2"/>
              <c:layout>
                <c:manualLayout>
                  <c:x val="0.0"/>
                  <c:y val="-0.00566275149081966"/>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B761-4865-B307-3FA27A0D0930}"/>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2">
                        <a:lumMod val="7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Sheet1!$A$3:$A$5</c:f>
              <c:strCache>
                <c:ptCount val="3"/>
                <c:pt idx="0">
                  <c:v>Direct medical costs</c:v>
                </c:pt>
                <c:pt idx="1">
                  <c:v>Other</c:v>
                </c:pt>
                <c:pt idx="2">
                  <c:v>Lost productivity</c:v>
                </c:pt>
              </c:strCache>
            </c:strRef>
          </c:cat>
          <c:val>
            <c:numRef>
              <c:f>Sheet1!$B$3:$B$5</c:f>
              <c:numCache>
                <c:formatCode>General</c:formatCode>
                <c:ptCount val="3"/>
                <c:pt idx="0">
                  <c:v>0.12</c:v>
                </c:pt>
                <c:pt idx="1">
                  <c:v>0.05</c:v>
                </c:pt>
                <c:pt idx="2">
                  <c:v>0.84</c:v>
                </c:pt>
              </c:numCache>
            </c:numRef>
          </c:val>
          <c:extLst xmlns:c16r2="http://schemas.microsoft.com/office/drawing/2015/06/chart">
            <c:ext xmlns:c16="http://schemas.microsoft.com/office/drawing/2014/chart" uri="{C3380CC4-5D6E-409C-BE32-E72D297353CC}">
              <c16:uniqueId val="{00000000-B761-4865-B307-3FA27A0D0930}"/>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2">
                    <a:lumMod val="50000"/>
                  </a:schemeClr>
                </a:solidFill>
                <a:latin typeface="+mn-lt"/>
                <a:ea typeface="+mn-ea"/>
                <a:cs typeface="+mn-cs"/>
              </a:defRPr>
            </a:pPr>
            <a:r>
              <a:rPr lang="en-US" sz="1400" dirty="0" smtClean="0">
                <a:solidFill>
                  <a:schemeClr val="bg2">
                    <a:lumMod val="50000"/>
                  </a:schemeClr>
                </a:solidFill>
              </a:rPr>
              <a:t>Schizophrenia</a:t>
            </a:r>
            <a:endParaRPr lang="en-US" sz="1400" dirty="0">
              <a:solidFill>
                <a:schemeClr val="bg2">
                  <a:lumMod val="50000"/>
                </a:schemeClr>
              </a:solidFill>
            </a:endParaRPr>
          </a:p>
        </c:rich>
      </c:tx>
      <c:layout>
        <c:manualLayout>
          <c:xMode val="edge"/>
          <c:yMode val="edge"/>
          <c:x val="0.231828629613737"/>
          <c:y val="0.463938238652722"/>
        </c:manualLayout>
      </c:layout>
      <c:overlay val="0"/>
      <c:spPr>
        <a:noFill/>
        <a:ln>
          <a:noFill/>
        </a:ln>
        <a:effectLst/>
      </c:spPr>
    </c:title>
    <c:autoTitleDeleted val="0"/>
    <c:plotArea>
      <c:layout>
        <c:manualLayout>
          <c:layoutTarget val="inner"/>
          <c:xMode val="edge"/>
          <c:yMode val="edge"/>
          <c:x val="0.040715986550082"/>
          <c:y val="0.149213935109137"/>
          <c:w val="0.911666326666995"/>
          <c:h val="0.721039110605443"/>
        </c:manualLayout>
      </c:layout>
      <c:doughnutChart>
        <c:varyColors val="1"/>
        <c:ser>
          <c:idx val="0"/>
          <c:order val="0"/>
          <c:tx>
            <c:strRef>
              <c:f>Sheet1!$B$1</c:f>
              <c:strCache>
                <c:ptCount val="1"/>
                <c:pt idx="0">
                  <c:v>Sales</c:v>
                </c:pt>
              </c:strCache>
            </c:strRef>
          </c:tx>
          <c:dPt>
            <c:idx val="0"/>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2-FABF-4EE7-9BB7-7C1ADB1F2734}"/>
              </c:ext>
            </c:extLst>
          </c:dPt>
          <c:dPt>
            <c:idx val="1"/>
            <c:bubble3D val="0"/>
            <c:spPr>
              <a:solidFill>
                <a:schemeClr val="tx2"/>
              </a:solidFill>
              <a:ln w="19050">
                <a:solidFill>
                  <a:schemeClr val="lt1"/>
                </a:solidFill>
              </a:ln>
              <a:effectLst/>
            </c:spPr>
            <c:extLst xmlns:c16r2="http://schemas.microsoft.com/office/drawing/2015/06/chart">
              <c:ext xmlns:c16="http://schemas.microsoft.com/office/drawing/2014/chart" uri="{C3380CC4-5D6E-409C-BE32-E72D297353CC}">
                <c16:uniqueId val="{00000003-FABF-4EE7-9BB7-7C1ADB1F2734}"/>
              </c:ext>
            </c:extLst>
          </c:dPt>
          <c:dPt>
            <c:idx val="2"/>
            <c:bubble3D val="0"/>
            <c:spPr>
              <a:solidFill>
                <a:schemeClr val="bg2">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4-FABF-4EE7-9BB7-7C1ADB1F2734}"/>
              </c:ext>
            </c:extLst>
          </c:dPt>
          <c:dPt>
            <c:idx val="3"/>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FABF-4EE7-9BB7-7C1ADB1F2734}"/>
              </c:ext>
            </c:extLst>
          </c:dPt>
          <c:dLbls>
            <c:dLbl>
              <c:idx val="0"/>
              <c:layout>
                <c:manualLayout>
                  <c:x val="0.0110294133611356"/>
                  <c:y val="0.00890501608337054"/>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2">
                          <a:lumMod val="75000"/>
                        </a:schemeClr>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FABF-4EE7-9BB7-7C1ADB1F2734}"/>
                </c:ext>
              </c:extLst>
            </c:dLbl>
            <c:dLbl>
              <c:idx val="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FABF-4EE7-9BB7-7C1ADB1F273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Sheet1!$A$2:$A$4</c:f>
              <c:strCache>
                <c:ptCount val="3"/>
                <c:pt idx="0">
                  <c:v>Medical costs</c:v>
                </c:pt>
                <c:pt idx="1">
                  <c:v>Other</c:v>
                </c:pt>
                <c:pt idx="2">
                  <c:v>Lost productivity</c:v>
                </c:pt>
              </c:strCache>
            </c:strRef>
          </c:cat>
          <c:val>
            <c:numRef>
              <c:f>Sheet1!$B$2:$B$4</c:f>
              <c:numCache>
                <c:formatCode>General</c:formatCode>
                <c:ptCount val="3"/>
                <c:pt idx="0">
                  <c:v>0.21</c:v>
                </c:pt>
                <c:pt idx="1">
                  <c:v>0.04</c:v>
                </c:pt>
                <c:pt idx="2">
                  <c:v>0.76</c:v>
                </c:pt>
              </c:numCache>
            </c:numRef>
          </c:val>
          <c:extLst xmlns:c16r2="http://schemas.microsoft.com/office/drawing/2015/06/chart">
            <c:ext xmlns:c16="http://schemas.microsoft.com/office/drawing/2014/chart" uri="{C3380CC4-5D6E-409C-BE32-E72D297353CC}">
              <c16:uniqueId val="{00000000-FABF-4EE7-9BB7-7C1ADB1F2734}"/>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0.3521</cdr:x>
      <cdr:y>0.84387</cdr:y>
    </cdr:from>
    <cdr:to>
      <cdr:x>0.97566</cdr:x>
      <cdr:y>0.90056</cdr:y>
    </cdr:to>
    <cdr:sp macro="" textlink="">
      <cdr:nvSpPr>
        <cdr:cNvPr id="2" name="TextBox 2"/>
        <cdr:cNvSpPr txBox="1"/>
      </cdr:nvSpPr>
      <cdr:spPr>
        <a:xfrm xmlns:a="http://schemas.openxmlformats.org/drawingml/2006/main">
          <a:off x="1920027" y="3465240"/>
          <a:ext cx="3400312" cy="23279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00" dirty="0" smtClean="0">
              <a:solidFill>
                <a:schemeClr val="bg2">
                  <a:lumMod val="75000"/>
                </a:schemeClr>
              </a:solidFill>
              <a:latin typeface="+mj-lt"/>
            </a:rPr>
            <a:t>Estimated number of affected people in past year</a:t>
          </a:r>
          <a:endParaRPr lang="en-US" sz="1600" dirty="0">
            <a:solidFill>
              <a:schemeClr val="bg2">
                <a:lumMod val="75000"/>
              </a:schemeClr>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0.54661</cdr:x>
      <cdr:y>0.77126</cdr:y>
    </cdr:from>
    <cdr:to>
      <cdr:x>0.93191</cdr:x>
      <cdr:y>0.94719</cdr:y>
    </cdr:to>
    <cdr:sp macro="" textlink="">
      <cdr:nvSpPr>
        <cdr:cNvPr id="2" name="TextBox 2"/>
        <cdr:cNvSpPr txBox="1"/>
      </cdr:nvSpPr>
      <cdr:spPr>
        <a:xfrm xmlns:a="http://schemas.openxmlformats.org/drawingml/2006/main">
          <a:off x="3215419" y="3643081"/>
          <a:ext cx="2266462" cy="83099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dirty="0">
              <a:solidFill>
                <a:srgbClr val="000000"/>
              </a:solidFill>
            </a:rPr>
            <a:t>And </a:t>
          </a:r>
          <a:r>
            <a:rPr lang="en-US" sz="1200" dirty="0" smtClean="0">
              <a:solidFill>
                <a:srgbClr val="000000"/>
              </a:solidFill>
            </a:rPr>
            <a:t>57.7% </a:t>
          </a:r>
          <a:r>
            <a:rPr lang="en-US" sz="1200" dirty="0">
              <a:solidFill>
                <a:srgbClr val="000000"/>
              </a:solidFill>
            </a:rPr>
            <a:t>of these people </a:t>
          </a:r>
        </a:p>
        <a:p xmlns:a="http://schemas.openxmlformats.org/drawingml/2006/main">
          <a:pPr algn="ctr"/>
          <a:r>
            <a:rPr lang="en-US" sz="1200" dirty="0">
              <a:solidFill>
                <a:srgbClr val="000000"/>
              </a:solidFill>
            </a:rPr>
            <a:t>did not receive mental health treatment, </a:t>
          </a:r>
          <a:r>
            <a:rPr lang="en-US" sz="1200" b="1" dirty="0" smtClean="0">
              <a:solidFill>
                <a:srgbClr val="000000"/>
              </a:solidFill>
            </a:rPr>
            <a:t>because </a:t>
          </a:r>
          <a:r>
            <a:rPr lang="en-US" sz="1200" b="1" dirty="0">
              <a:solidFill>
                <a:srgbClr val="000000"/>
              </a:solidFill>
            </a:rPr>
            <a:t>they could not afford it</a:t>
          </a:r>
        </a:p>
      </cdr:txBody>
    </cdr:sp>
  </cdr:relSizeAnchor>
</c:userShapes>
</file>

<file path=ppt/drawings/drawing3.xml><?xml version="1.0" encoding="utf-8"?>
<c:userShapes xmlns:c="http://schemas.openxmlformats.org/drawingml/2006/chart">
  <cdr:relSizeAnchor xmlns:cdr="http://schemas.openxmlformats.org/drawingml/2006/chartDrawing">
    <cdr:from>
      <cdr:x>0.75697</cdr:x>
      <cdr:y>0.15517</cdr:y>
    </cdr:from>
    <cdr:to>
      <cdr:x>1</cdr:x>
      <cdr:y>0.91511</cdr:y>
    </cdr:to>
    <cdr:sp macro="" textlink="">
      <cdr:nvSpPr>
        <cdr:cNvPr id="2" name="TextBox 1"/>
        <cdr:cNvSpPr txBox="1"/>
      </cdr:nvSpPr>
      <cdr:spPr>
        <a:xfrm xmlns:a="http://schemas.openxmlformats.org/drawingml/2006/main">
          <a:off x="4674005" y="622008"/>
          <a:ext cx="1500619" cy="304617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spcAft>
              <a:spcPts val="800"/>
            </a:spcAft>
          </a:pPr>
          <a:r>
            <a:rPr lang="en-US" sz="1250" b="1" dirty="0" smtClean="0">
              <a:solidFill>
                <a:schemeClr val="tx1"/>
              </a:solidFill>
            </a:rPr>
            <a:t>Margin per hour</a:t>
          </a:r>
        </a:p>
        <a:p xmlns:a="http://schemas.openxmlformats.org/drawingml/2006/main">
          <a:pPr algn="ctr">
            <a:spcAft>
              <a:spcPts val="600"/>
            </a:spcAft>
          </a:pPr>
          <a:r>
            <a:rPr lang="en-US" sz="1250" b="1" dirty="0" smtClean="0">
              <a:solidFill>
                <a:schemeClr val="tx2">
                  <a:lumMod val="60000"/>
                  <a:lumOff val="40000"/>
                </a:schemeClr>
              </a:solidFill>
            </a:rPr>
            <a:t>-$106.86</a:t>
          </a:r>
        </a:p>
        <a:p xmlns:a="http://schemas.openxmlformats.org/drawingml/2006/main">
          <a:pPr algn="ctr">
            <a:spcAft>
              <a:spcPts val="600"/>
            </a:spcAft>
          </a:pPr>
          <a:r>
            <a:rPr lang="en-US" sz="1250" b="1" dirty="0" smtClean="0">
              <a:solidFill>
                <a:schemeClr val="tx2">
                  <a:lumMod val="60000"/>
                  <a:lumOff val="40000"/>
                </a:schemeClr>
              </a:solidFill>
            </a:rPr>
            <a:t>-$133.25</a:t>
          </a:r>
        </a:p>
        <a:p xmlns:a="http://schemas.openxmlformats.org/drawingml/2006/main">
          <a:pPr algn="ctr">
            <a:spcAft>
              <a:spcPts val="600"/>
            </a:spcAft>
          </a:pPr>
          <a:r>
            <a:rPr lang="en-US" sz="1250" b="1" dirty="0" smtClean="0">
              <a:solidFill>
                <a:schemeClr val="tx2">
                  <a:lumMod val="60000"/>
                  <a:lumOff val="40000"/>
                </a:schemeClr>
              </a:solidFill>
            </a:rPr>
            <a:t>-$80.86</a:t>
          </a:r>
        </a:p>
        <a:p xmlns:a="http://schemas.openxmlformats.org/drawingml/2006/main">
          <a:pPr algn="ctr">
            <a:spcAft>
              <a:spcPts val="600"/>
            </a:spcAft>
          </a:pPr>
          <a:r>
            <a:rPr lang="en-US" sz="1250" b="1" dirty="0" smtClean="0">
              <a:solidFill>
                <a:schemeClr val="tx2">
                  <a:lumMod val="60000"/>
                  <a:lumOff val="40000"/>
                </a:schemeClr>
              </a:solidFill>
            </a:rPr>
            <a:t>-$124.75</a:t>
          </a:r>
        </a:p>
        <a:p xmlns:a="http://schemas.openxmlformats.org/drawingml/2006/main">
          <a:pPr algn="ctr">
            <a:spcAft>
              <a:spcPts val="600"/>
            </a:spcAft>
          </a:pPr>
          <a:r>
            <a:rPr lang="en-US" sz="1250" b="1" dirty="0" smtClean="0">
              <a:solidFill>
                <a:schemeClr val="tx2">
                  <a:lumMod val="60000"/>
                  <a:lumOff val="40000"/>
                </a:schemeClr>
              </a:solidFill>
            </a:rPr>
            <a:t>-$111.98</a:t>
          </a:r>
        </a:p>
        <a:p xmlns:a="http://schemas.openxmlformats.org/drawingml/2006/main">
          <a:pPr algn="ctr">
            <a:spcAft>
              <a:spcPts val="600"/>
            </a:spcAft>
          </a:pPr>
          <a:r>
            <a:rPr lang="en-US" sz="1250" b="1" dirty="0" smtClean="0">
              <a:solidFill>
                <a:schemeClr val="tx2">
                  <a:lumMod val="60000"/>
                  <a:lumOff val="40000"/>
                </a:schemeClr>
              </a:solidFill>
            </a:rPr>
            <a:t>-$103.12</a:t>
          </a:r>
        </a:p>
        <a:p xmlns:a="http://schemas.openxmlformats.org/drawingml/2006/main">
          <a:pPr algn="ctr">
            <a:spcAft>
              <a:spcPts val="600"/>
            </a:spcAft>
          </a:pPr>
          <a:r>
            <a:rPr lang="en-US" sz="1250" b="1" dirty="0" smtClean="0">
              <a:solidFill>
                <a:schemeClr val="tx2">
                  <a:lumMod val="60000"/>
                  <a:lumOff val="40000"/>
                </a:schemeClr>
              </a:solidFill>
            </a:rPr>
            <a:t>-$128.58</a:t>
          </a:r>
        </a:p>
        <a:p xmlns:a="http://schemas.openxmlformats.org/drawingml/2006/main">
          <a:pPr algn="ctr">
            <a:spcAft>
              <a:spcPts val="600"/>
            </a:spcAft>
          </a:pPr>
          <a:r>
            <a:rPr lang="en-US" sz="1250" b="1" dirty="0" smtClean="0">
              <a:solidFill>
                <a:schemeClr val="tx2">
                  <a:lumMod val="60000"/>
                  <a:lumOff val="40000"/>
                </a:schemeClr>
              </a:solidFill>
            </a:rPr>
            <a:t>-$116.66</a:t>
          </a:r>
        </a:p>
        <a:p xmlns:a="http://schemas.openxmlformats.org/drawingml/2006/main">
          <a:pPr algn="ctr">
            <a:spcAft>
              <a:spcPts val="600"/>
            </a:spcAft>
          </a:pPr>
          <a:r>
            <a:rPr lang="en-US" sz="1250" b="1" dirty="0" smtClean="0">
              <a:solidFill>
                <a:schemeClr val="tx2">
                  <a:lumMod val="60000"/>
                  <a:lumOff val="40000"/>
                </a:schemeClr>
              </a:solidFill>
            </a:rPr>
            <a:t>-$1.76</a:t>
          </a:r>
        </a:p>
        <a:p xmlns:a="http://schemas.openxmlformats.org/drawingml/2006/main">
          <a:pPr algn="ctr">
            <a:spcAft>
              <a:spcPts val="600"/>
            </a:spcAft>
          </a:pPr>
          <a:r>
            <a:rPr lang="en-US" sz="1250" b="1" dirty="0" smtClean="0">
              <a:solidFill>
                <a:schemeClr val="tx2">
                  <a:lumMod val="60000"/>
                  <a:lumOff val="40000"/>
                </a:schemeClr>
              </a:solidFill>
            </a:rPr>
            <a:t>-$207.51</a:t>
          </a:r>
        </a:p>
      </cdr:txBody>
    </cdr:sp>
  </cdr:relSizeAnchor>
</c:userShapes>
</file>

<file path=ppt/drawings/drawing4.xml><?xml version="1.0" encoding="utf-8"?>
<c:userShapes xmlns:c="http://schemas.openxmlformats.org/drawingml/2006/chart">
  <cdr:relSizeAnchor xmlns:cdr="http://schemas.openxmlformats.org/drawingml/2006/chartDrawing">
    <cdr:from>
      <cdr:x>0.85628</cdr:x>
      <cdr:y>0.24551</cdr:y>
    </cdr:from>
    <cdr:to>
      <cdr:x>0.92921</cdr:x>
      <cdr:y>0.30622</cdr:y>
    </cdr:to>
    <cdr:sp macro="" textlink="">
      <cdr:nvSpPr>
        <cdr:cNvPr id="2" name="TextBox 1"/>
        <cdr:cNvSpPr txBox="1"/>
      </cdr:nvSpPr>
      <cdr:spPr>
        <a:xfrm xmlns:a="http://schemas.openxmlformats.org/drawingml/2006/main">
          <a:off x="5149090" y="1060712"/>
          <a:ext cx="438550" cy="262291"/>
        </a:xfrm>
        <a:prstGeom xmlns:a="http://schemas.openxmlformats.org/drawingml/2006/main" prst="rect">
          <a:avLst/>
        </a:prstGeom>
        <a:solidFill xmlns:a="http://schemas.openxmlformats.org/drawingml/2006/main">
          <a:srgbClr val="FFFFFF"/>
        </a:solidFill>
      </cdr:spPr>
      <cdr:txBody>
        <a:bodyPr xmlns:a="http://schemas.openxmlformats.org/drawingml/2006/main" vertOverflow="clip" wrap="none" rtlCol="0"/>
        <a:lstStyle xmlns:a="http://schemas.openxmlformats.org/drawingml/2006/main"/>
        <a:p xmlns:a="http://schemas.openxmlformats.org/drawingml/2006/main">
          <a:pPr algn="ctr"/>
          <a:r>
            <a:rPr lang="en-US" sz="1200" b="1" dirty="0" smtClean="0">
              <a:solidFill>
                <a:srgbClr val="850002"/>
              </a:solidFill>
            </a:rPr>
            <a:t>+8%</a:t>
          </a:r>
          <a:endParaRPr lang="en-US" sz="1100" b="1" dirty="0">
            <a:solidFill>
              <a:srgbClr val="850002"/>
            </a:solidFill>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0.25785</cdr:y>
    </cdr:from>
    <cdr:to>
      <cdr:x>0.15</cdr:x>
      <cdr:y>0.4571</cdr:y>
    </cdr:to>
    <cdr:sp macro="" textlink="">
      <cdr:nvSpPr>
        <cdr:cNvPr id="2" name="TextBox 1"/>
        <cdr:cNvSpPr txBox="1"/>
      </cdr:nvSpPr>
      <cdr:spPr>
        <a:xfrm xmlns:a="http://schemas.openxmlformats.org/drawingml/2006/main">
          <a:off x="0" y="118331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900" dirty="0">
            <a:solidFill>
              <a:schemeClr val="bg1">
                <a:lumMod val="50000"/>
              </a:schemeClr>
            </a:solidFill>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0.40916</cdr:x>
      <cdr:y>0.93639</cdr:y>
    </cdr:from>
    <cdr:to>
      <cdr:x>0.85938</cdr:x>
      <cdr:y>0.9995</cdr:y>
    </cdr:to>
    <cdr:sp macro="" textlink="">
      <cdr:nvSpPr>
        <cdr:cNvPr id="2" name="TextBox 2"/>
        <cdr:cNvSpPr txBox="1"/>
      </cdr:nvSpPr>
      <cdr:spPr>
        <a:xfrm xmlns:a="http://schemas.openxmlformats.org/drawingml/2006/main">
          <a:off x="2520546" y="3881897"/>
          <a:ext cx="2773516" cy="261610"/>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100" dirty="0" smtClean="0">
              <a:solidFill>
                <a:srgbClr val="000000"/>
              </a:solidFill>
              <a:latin typeface="Franklin Gothic Book" panose="020B0503020102020204" pitchFamily="34" charset="0"/>
            </a:rPr>
            <a:t>Professionals or beds per 10,000 residents</a:t>
          </a:r>
          <a:endParaRPr lang="en-US" sz="1100" dirty="0">
            <a:solidFill>
              <a:srgbClr val="000000"/>
            </a:solidFill>
            <a:latin typeface="Franklin Gothic Book" panose="020B0503020102020204" pitchFamily="34" charset="0"/>
          </a:endParaRPr>
        </a:p>
      </cdr:txBody>
    </cdr:sp>
  </cdr:relSizeAnchor>
  <cdr:relSizeAnchor xmlns:cdr="http://schemas.openxmlformats.org/drawingml/2006/chartDrawing">
    <cdr:from>
      <cdr:x>0.35614</cdr:x>
      <cdr:y>0.61251</cdr:y>
    </cdr:from>
    <cdr:to>
      <cdr:x>0.53241</cdr:x>
      <cdr:y>0.69522</cdr:y>
    </cdr:to>
    <cdr:sp macro="" textlink="">
      <cdr:nvSpPr>
        <cdr:cNvPr id="3" name="TextBox 2"/>
        <cdr:cNvSpPr txBox="1"/>
      </cdr:nvSpPr>
      <cdr:spPr>
        <a:xfrm xmlns:a="http://schemas.openxmlformats.org/drawingml/2006/main">
          <a:off x="2193938" y="2539214"/>
          <a:ext cx="1085875" cy="34288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smtClean="0">
              <a:solidFill>
                <a:schemeClr val="tx1"/>
              </a:solidFill>
              <a:latin typeface="+mj-lt"/>
            </a:rPr>
            <a:t>Hospital beds</a:t>
          </a:r>
          <a:endParaRPr lang="en-US" sz="1400" b="1" dirty="0">
            <a:solidFill>
              <a:schemeClr val="tx1"/>
            </a:solidFill>
            <a:latin typeface="+mj-lt"/>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0.21636</cdr:x>
      <cdr:y>0.26695</cdr:y>
    </cdr:from>
    <cdr:to>
      <cdr:x>0.4051</cdr:x>
      <cdr:y>0.3392</cdr:y>
    </cdr:to>
    <cdr:sp macro="" textlink="">
      <cdr:nvSpPr>
        <cdr:cNvPr id="3" name="TextBox 2"/>
        <cdr:cNvSpPr txBox="1"/>
      </cdr:nvSpPr>
      <cdr:spPr>
        <a:xfrm xmlns:a="http://schemas.openxmlformats.org/drawingml/2006/main">
          <a:off x="1301702" y="1138515"/>
          <a:ext cx="1135518" cy="30813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b="1" dirty="0" smtClean="0">
              <a:solidFill>
                <a:schemeClr val="tx1">
                  <a:lumMod val="65000"/>
                  <a:lumOff val="35000"/>
                </a:schemeClr>
              </a:solidFill>
              <a:latin typeface="+mn-lt"/>
            </a:rPr>
            <a:t>Medication</a:t>
          </a:r>
          <a:endParaRPr lang="en-US" sz="1200" b="1" dirty="0">
            <a:solidFill>
              <a:schemeClr val="tx1">
                <a:lumMod val="65000"/>
                <a:lumOff val="35000"/>
              </a:schemeClr>
            </a:solidFill>
            <a:latin typeface="+mn-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53" tIns="48327" rIns="96653" bIns="48327" rtlCol="0"/>
          <a:lstStyle>
            <a:lvl1pPr algn="r">
              <a:defRPr sz="1200"/>
            </a:lvl1pPr>
          </a:lstStyle>
          <a:p>
            <a:fld id="{985F664C-7607-B948-9C4E-EF16942B731C}" type="datetimeFigureOut">
              <a:rPr lang="en-US" smtClean="0"/>
              <a:t>9/12/18</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3" tIns="48327" rIns="96653" bIns="48327" rtlCol="0" anchor="b"/>
          <a:lstStyle>
            <a:lvl1pPr algn="r">
              <a:defRPr sz="1200"/>
            </a:lvl1pPr>
          </a:lstStyle>
          <a:p>
            <a:fld id="{429FFC5B-CCD4-BA4E-BA8E-1ABBA2CDC49F}" type="slidenum">
              <a:rPr lang="en-US" smtClean="0"/>
              <a:t>‹#›</a:t>
            </a:fld>
            <a:endParaRPr lang="en-US"/>
          </a:p>
        </p:txBody>
      </p:sp>
    </p:spTree>
    <p:extLst>
      <p:ext uri="{BB962C8B-B14F-4D97-AF65-F5344CB8AC3E}">
        <p14:creationId xmlns:p14="http://schemas.microsoft.com/office/powerpoint/2010/main" val="3326900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57309B08-E694-0B40-998B-80425A3FBB2A}" type="datetimeFigureOut">
              <a:rPr lang="en-US" smtClean="0"/>
              <a:t>9/12/18</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6A6991F2-C8CD-7542-8767-F64088B30781}" type="slidenum">
              <a:rPr lang="en-US" smtClean="0"/>
              <a:t>‹#›</a:t>
            </a:fld>
            <a:endParaRPr lang="en-US"/>
          </a:p>
        </p:txBody>
      </p:sp>
    </p:spTree>
    <p:extLst>
      <p:ext uri="{BB962C8B-B14F-4D97-AF65-F5344CB8AC3E}">
        <p14:creationId xmlns:p14="http://schemas.microsoft.com/office/powerpoint/2010/main" val="73559682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1</a:t>
            </a:fld>
            <a:endParaRPr lang="en-US"/>
          </a:p>
        </p:txBody>
      </p:sp>
    </p:spTree>
    <p:extLst>
      <p:ext uri="{BB962C8B-B14F-4D97-AF65-F5344CB8AC3E}">
        <p14:creationId xmlns:p14="http://schemas.microsoft.com/office/powerpoint/2010/main" val="1507926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2</a:t>
            </a:fld>
            <a:endParaRPr lang="en-US"/>
          </a:p>
        </p:txBody>
      </p:sp>
    </p:spTree>
    <p:extLst>
      <p:ext uri="{BB962C8B-B14F-4D97-AF65-F5344CB8AC3E}">
        <p14:creationId xmlns:p14="http://schemas.microsoft.com/office/powerpoint/2010/main" val="808370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dirty="0" smtClean="0"/>
              <a:t>Over the past couple decades , Increasingly we understand</a:t>
            </a:r>
            <a:r>
              <a:rPr lang="en-US" baseline="0" dirty="0" smtClean="0"/>
              <a:t> the genetic and environmental basis for many behavioral health conditions- which offers some reason for hope. When viewed as a product genetics and environment </a:t>
            </a:r>
            <a:r>
              <a:rPr lang="mr-IN" baseline="0" dirty="0" smtClean="0"/>
              <a:t>–</a:t>
            </a:r>
            <a:r>
              <a:rPr lang="en-US" baseline="0" dirty="0" smtClean="0"/>
              <a:t> particularly  it is allowing the </a:t>
            </a:r>
            <a:r>
              <a:rPr lang="en-US" baseline="0" dirty="0" err="1" smtClean="0"/>
              <a:t>commnity</a:t>
            </a:r>
            <a:r>
              <a:rPr lang="en-US" baseline="0" dirty="0" smtClean="0"/>
              <a:t> to see these </a:t>
            </a:r>
            <a:r>
              <a:rPr lang="en-US" baseline="0" dirty="0" err="1" smtClean="0"/>
              <a:t>beahavioral</a:t>
            </a:r>
            <a:r>
              <a:rPr lang="en-US" baseline="0" dirty="0" smtClean="0"/>
              <a:t> problem as </a:t>
            </a:r>
            <a:r>
              <a:rPr lang="en-US" baseline="0" dirty="0" err="1" smtClean="0"/>
              <a:t>symtpoms</a:t>
            </a:r>
            <a:r>
              <a:rPr lang="en-US" baseline="0" dirty="0" smtClean="0"/>
              <a:t> of the illness rather than some moral </a:t>
            </a:r>
            <a:r>
              <a:rPr lang="en-US" baseline="0" dirty="0" err="1" smtClean="0"/>
              <a:t>terpitude</a:t>
            </a:r>
            <a:r>
              <a:rPr lang="en-US" baseline="0" dirty="0" smtClean="0"/>
              <a:t>. Slowly this will allow a change in perception from judgment to treatment </a:t>
            </a:r>
            <a:r>
              <a:rPr lang="mr-IN" baseline="0" dirty="0" smtClean="0"/>
              <a:t>–</a:t>
            </a:r>
            <a:r>
              <a:rPr lang="en-US" baseline="0" dirty="0" smtClean="0"/>
              <a:t> sadly we’ve got a long way to go here still. </a:t>
            </a:r>
          </a:p>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3</a:t>
            </a:fld>
            <a:endParaRPr lang="en-US"/>
          </a:p>
        </p:txBody>
      </p:sp>
    </p:spTree>
    <p:extLst>
      <p:ext uri="{BB962C8B-B14F-4D97-AF65-F5344CB8AC3E}">
        <p14:creationId xmlns:p14="http://schemas.microsoft.com/office/powerpoint/2010/main" val="2312620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err="1" smtClean="0"/>
              <a:t>Individiuals</a:t>
            </a:r>
            <a:r>
              <a:rPr lang="en-US" baseline="0" dirty="0" smtClean="0"/>
              <a:t> with serious behavioral health conditions are often not working, ostracized from their family, intermittently incarcerated, lack motivation and/ or have have little insight into the value of treatment. </a:t>
            </a:r>
          </a:p>
          <a:p>
            <a:r>
              <a:rPr lang="en-US" baseline="0" dirty="0" smtClean="0"/>
              <a:t>Traditionally these facts have been viewed as a collection of moral failures and because they have been seen as moral </a:t>
            </a:r>
            <a:r>
              <a:rPr lang="en-US" baseline="0" dirty="0" err="1" smtClean="0"/>
              <a:t>faiures</a:t>
            </a:r>
            <a:r>
              <a:rPr lang="en-US" baseline="0" dirty="0" smtClean="0"/>
              <a:t>, it has been relatively easier to view the people make the people suffering as less worthy of health care dollars or attention </a:t>
            </a:r>
            <a:r>
              <a:rPr lang="mr-IN" baseline="0" dirty="0" smtClean="0"/>
              <a:t>–</a:t>
            </a:r>
            <a:endParaRPr lang="en-US" baseline="0" dirty="0" smtClean="0"/>
          </a:p>
          <a:p>
            <a:endParaRPr lang="en-US" baseline="0" dirty="0" smtClean="0"/>
          </a:p>
          <a:p>
            <a:r>
              <a:rPr lang="en-US" dirty="0" smtClean="0"/>
              <a:t>Increasingly we understand</a:t>
            </a:r>
            <a:r>
              <a:rPr lang="en-US" baseline="0" dirty="0" smtClean="0"/>
              <a:t> the biologic basis for many behavioral health conditions which offers some reason for hope. </a:t>
            </a:r>
            <a:r>
              <a:rPr lang="mr-IN" baseline="0" dirty="0" smtClean="0"/>
              <a:t>–</a:t>
            </a:r>
            <a:r>
              <a:rPr lang="en-US" baseline="0" dirty="0" smtClean="0"/>
              <a:t> particularly  it is allowing to see these issues as </a:t>
            </a:r>
            <a:r>
              <a:rPr lang="en-US" baseline="0" dirty="0" err="1" smtClean="0"/>
              <a:t>symtpoms</a:t>
            </a:r>
            <a:r>
              <a:rPr lang="en-US" baseline="0" dirty="0" smtClean="0"/>
              <a:t> of the illness rather than some moral </a:t>
            </a:r>
            <a:r>
              <a:rPr lang="en-US" baseline="0" dirty="0" err="1" smtClean="0"/>
              <a:t>terpitude</a:t>
            </a:r>
            <a:r>
              <a:rPr lang="en-US" baseline="0" dirty="0" smtClean="0"/>
              <a:t>. Slowly this will allow a change in perception from judgment to treatment </a:t>
            </a:r>
            <a:r>
              <a:rPr lang="mr-IN" baseline="0" dirty="0" smtClean="0"/>
              <a:t>–</a:t>
            </a:r>
            <a:r>
              <a:rPr lang="en-US" baseline="0" dirty="0" smtClean="0"/>
              <a:t> sadly we’ve got a long way to go here still.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4</a:t>
            </a:fld>
            <a:endParaRPr lang="en-US"/>
          </a:p>
        </p:txBody>
      </p:sp>
    </p:spTree>
    <p:extLst>
      <p:ext uri="{BB962C8B-B14F-4D97-AF65-F5344CB8AC3E}">
        <p14:creationId xmlns:p14="http://schemas.microsoft.com/office/powerpoint/2010/main" val="3521746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6</a:t>
            </a:fld>
            <a:endParaRPr lang="en-US"/>
          </a:p>
        </p:txBody>
      </p:sp>
    </p:spTree>
    <p:extLst>
      <p:ext uri="{BB962C8B-B14F-4D97-AF65-F5344CB8AC3E}">
        <p14:creationId xmlns:p14="http://schemas.microsoft.com/office/powerpoint/2010/main" val="1578901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6A6991F2-C8CD-7542-8767-F64088B30781}" type="slidenum">
              <a:rPr lang="en-US" smtClean="0"/>
              <a:t>8</a:t>
            </a:fld>
            <a:endParaRPr lang="en-US"/>
          </a:p>
        </p:txBody>
      </p:sp>
    </p:spTree>
    <p:extLst>
      <p:ext uri="{BB962C8B-B14F-4D97-AF65-F5344CB8AC3E}">
        <p14:creationId xmlns:p14="http://schemas.microsoft.com/office/powerpoint/2010/main" val="2312620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9</a:t>
            </a:fld>
            <a:endParaRPr lang="en-US"/>
          </a:p>
        </p:txBody>
      </p:sp>
    </p:spTree>
    <p:extLst>
      <p:ext uri="{BB962C8B-B14F-4D97-AF65-F5344CB8AC3E}">
        <p14:creationId xmlns:p14="http://schemas.microsoft.com/office/powerpoint/2010/main" val="2062035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10</a:t>
            </a:fld>
            <a:endParaRPr lang="en-US"/>
          </a:p>
        </p:txBody>
      </p:sp>
    </p:spTree>
    <p:extLst>
      <p:ext uri="{BB962C8B-B14F-4D97-AF65-F5344CB8AC3E}">
        <p14:creationId xmlns:p14="http://schemas.microsoft.com/office/powerpoint/2010/main" val="1078141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11</a:t>
            </a:fld>
            <a:endParaRPr lang="en-US"/>
          </a:p>
        </p:txBody>
      </p:sp>
    </p:spTree>
    <p:extLst>
      <p:ext uri="{BB962C8B-B14F-4D97-AF65-F5344CB8AC3E}">
        <p14:creationId xmlns:p14="http://schemas.microsoft.com/office/powerpoint/2010/main" val="3271005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12</a:t>
            </a:fld>
            <a:endParaRPr lang="en-US"/>
          </a:p>
        </p:txBody>
      </p:sp>
    </p:spTree>
    <p:extLst>
      <p:ext uri="{BB962C8B-B14F-4D97-AF65-F5344CB8AC3E}">
        <p14:creationId xmlns:p14="http://schemas.microsoft.com/office/powerpoint/2010/main" val="36079038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14</a:t>
            </a:fld>
            <a:endParaRPr lang="en-US"/>
          </a:p>
        </p:txBody>
      </p:sp>
    </p:spTree>
    <p:extLst>
      <p:ext uri="{BB962C8B-B14F-4D97-AF65-F5344CB8AC3E}">
        <p14:creationId xmlns:p14="http://schemas.microsoft.com/office/powerpoint/2010/main" val="3534900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6A6991F2-C8CD-7542-8767-F64088B30781}" type="slidenum">
              <a:rPr lang="en-US" smtClean="0"/>
              <a:t>15</a:t>
            </a:fld>
            <a:endParaRPr lang="en-US"/>
          </a:p>
        </p:txBody>
      </p:sp>
    </p:spTree>
    <p:extLst>
      <p:ext uri="{BB962C8B-B14F-4D97-AF65-F5344CB8AC3E}">
        <p14:creationId xmlns:p14="http://schemas.microsoft.com/office/powerpoint/2010/main" val="4022925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16</a:t>
            </a:fld>
            <a:endParaRPr lang="en-US"/>
          </a:p>
        </p:txBody>
      </p:sp>
    </p:spTree>
    <p:extLst>
      <p:ext uri="{BB962C8B-B14F-4D97-AF65-F5344CB8AC3E}">
        <p14:creationId xmlns:p14="http://schemas.microsoft.com/office/powerpoint/2010/main" val="1418518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what about that 58% of people with an unmet</a:t>
            </a:r>
            <a:r>
              <a:rPr lang="en-US" baseline="0" dirty="0" smtClean="0"/>
              <a:t> need who reported it was due to lack of affordability </a:t>
            </a:r>
            <a:r>
              <a:rPr lang="mr-IN" baseline="0" dirty="0" smtClean="0"/>
              <a:t>–</a:t>
            </a:r>
            <a:r>
              <a:rPr lang="en-US" baseline="0" dirty="0" smtClean="0"/>
              <a:t> relative to the rest of the US this is very high = even relative to other nearby mid-western states it is very high</a:t>
            </a:r>
            <a:r>
              <a:rPr lang="en-US" b="1" baseline="0" dirty="0" smtClean="0"/>
              <a:t> (national average is 42%)</a:t>
            </a:r>
            <a:endParaRPr lang="en-US" b="1" dirty="0"/>
          </a:p>
        </p:txBody>
      </p:sp>
      <p:sp>
        <p:nvSpPr>
          <p:cNvPr id="4" name="Slide Number Placeholder 3"/>
          <p:cNvSpPr>
            <a:spLocks noGrp="1"/>
          </p:cNvSpPr>
          <p:nvPr>
            <p:ph type="sldNum" sz="quarter" idx="10"/>
          </p:nvPr>
        </p:nvSpPr>
        <p:spPr/>
        <p:txBody>
          <a:bodyPr/>
          <a:lstStyle/>
          <a:p>
            <a:fld id="{6A6991F2-C8CD-7542-8767-F64088B30781}" type="slidenum">
              <a:rPr lang="en-US" smtClean="0"/>
              <a:t>17</a:t>
            </a:fld>
            <a:endParaRPr lang="en-US"/>
          </a:p>
        </p:txBody>
      </p:sp>
    </p:spTree>
    <p:extLst>
      <p:ext uri="{BB962C8B-B14F-4D97-AF65-F5344CB8AC3E}">
        <p14:creationId xmlns:p14="http://schemas.microsoft.com/office/powerpoint/2010/main" val="3762522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19</a:t>
            </a:fld>
            <a:endParaRPr lang="en-US"/>
          </a:p>
        </p:txBody>
      </p:sp>
    </p:spTree>
    <p:extLst>
      <p:ext uri="{BB962C8B-B14F-4D97-AF65-F5344CB8AC3E}">
        <p14:creationId xmlns:p14="http://schemas.microsoft.com/office/powerpoint/2010/main" val="9132858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key problem with so much reliance on </a:t>
            </a:r>
            <a:r>
              <a:rPr lang="en-US" dirty="0" err="1" smtClean="0"/>
              <a:t>medicaid</a:t>
            </a:r>
            <a:r>
              <a:rPr lang="en-US" dirty="0" smtClean="0"/>
              <a:t> from the provider perspectiv</a:t>
            </a:r>
            <a:r>
              <a:rPr lang="en-US" baseline="0" dirty="0" smtClean="0"/>
              <a:t>e is that it is not a great payer. </a:t>
            </a:r>
          </a:p>
          <a:p>
            <a:endParaRPr lang="en-US" baseline="0" dirty="0" smtClean="0"/>
          </a:p>
          <a:p>
            <a:r>
              <a:rPr lang="en-US" baseline="0" dirty="0" smtClean="0"/>
              <a:t>Acts as a disincentive for providers = which in </a:t>
            </a:r>
            <a:r>
              <a:rPr lang="en-US" baseline="0" dirty="0" err="1" smtClean="0"/>
              <a:t>trun</a:t>
            </a:r>
            <a:r>
              <a:rPr lang="en-US" baseline="0" dirty="0" smtClean="0"/>
              <a:t> no doubt contributes to the fact that many patients with </a:t>
            </a:r>
            <a:r>
              <a:rPr lang="en-US" baseline="0" dirty="0" err="1" smtClean="0"/>
              <a:t>mediciad</a:t>
            </a:r>
            <a:r>
              <a:rPr lang="en-US" baseline="0" dirty="0" smtClean="0"/>
              <a:t> insurance report an unmet need for mental health treatment </a:t>
            </a:r>
          </a:p>
          <a:p>
            <a:endParaRPr lang="en-US" baseline="0" dirty="0" smtClean="0"/>
          </a:p>
          <a:p>
            <a:r>
              <a:rPr lang="en-US" dirty="0" smtClean="0"/>
              <a:t>This is</a:t>
            </a:r>
            <a:r>
              <a:rPr lang="en-US" baseline="0" dirty="0" smtClean="0"/>
              <a:t> the general relationship between </a:t>
            </a:r>
            <a:r>
              <a:rPr lang="en-US" baseline="0" dirty="0" err="1" smtClean="0"/>
              <a:t>medicaid</a:t>
            </a:r>
            <a:r>
              <a:rPr lang="en-US" baseline="0" dirty="0" smtClean="0"/>
              <a:t> and </a:t>
            </a:r>
            <a:r>
              <a:rPr lang="en-US" baseline="0" dirty="0" err="1" smtClean="0"/>
              <a:t>medicare</a:t>
            </a:r>
            <a:r>
              <a:rPr lang="en-US" baseline="0" dirty="0" smtClean="0"/>
              <a:t> </a:t>
            </a:r>
            <a:r>
              <a:rPr lang="mr-IN" baseline="0" dirty="0" smtClean="0"/>
              <a:t>–</a:t>
            </a:r>
            <a:r>
              <a:rPr lang="en-US" baseline="0" dirty="0" smtClean="0"/>
              <a:t> not for specific mental health or substance abuse related items.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20</a:t>
            </a:fld>
            <a:endParaRPr lang="en-US"/>
          </a:p>
        </p:txBody>
      </p:sp>
    </p:spTree>
    <p:extLst>
      <p:ext uri="{BB962C8B-B14F-4D97-AF65-F5344CB8AC3E}">
        <p14:creationId xmlns:p14="http://schemas.microsoft.com/office/powerpoint/2010/main" val="30101554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21</a:t>
            </a:fld>
            <a:endParaRPr lang="en-US"/>
          </a:p>
        </p:txBody>
      </p:sp>
    </p:spTree>
    <p:extLst>
      <p:ext uri="{BB962C8B-B14F-4D97-AF65-F5344CB8AC3E}">
        <p14:creationId xmlns:p14="http://schemas.microsoft.com/office/powerpoint/2010/main" val="3863085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23</a:t>
            </a:fld>
            <a:endParaRPr lang="en-US"/>
          </a:p>
        </p:txBody>
      </p:sp>
    </p:spTree>
    <p:extLst>
      <p:ext uri="{BB962C8B-B14F-4D97-AF65-F5344CB8AC3E}">
        <p14:creationId xmlns:p14="http://schemas.microsoft.com/office/powerpoint/2010/main" val="6934735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24</a:t>
            </a:fld>
            <a:endParaRPr lang="en-US"/>
          </a:p>
        </p:txBody>
      </p:sp>
    </p:spTree>
    <p:extLst>
      <p:ext uri="{BB962C8B-B14F-4D97-AF65-F5344CB8AC3E}">
        <p14:creationId xmlns:p14="http://schemas.microsoft.com/office/powerpoint/2010/main" val="7482087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25</a:t>
            </a:fld>
            <a:endParaRPr lang="en-US"/>
          </a:p>
        </p:txBody>
      </p:sp>
    </p:spTree>
    <p:extLst>
      <p:ext uri="{BB962C8B-B14F-4D97-AF65-F5344CB8AC3E}">
        <p14:creationId xmlns:p14="http://schemas.microsoft.com/office/powerpoint/2010/main" val="39560245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26</a:t>
            </a:fld>
            <a:endParaRPr lang="en-US"/>
          </a:p>
        </p:txBody>
      </p:sp>
    </p:spTree>
    <p:extLst>
      <p:ext uri="{BB962C8B-B14F-4D97-AF65-F5344CB8AC3E}">
        <p14:creationId xmlns:p14="http://schemas.microsoft.com/office/powerpoint/2010/main" val="17972198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27</a:t>
            </a:fld>
            <a:endParaRPr lang="en-US"/>
          </a:p>
        </p:txBody>
      </p:sp>
    </p:spTree>
    <p:extLst>
      <p:ext uri="{BB962C8B-B14F-4D97-AF65-F5344CB8AC3E}">
        <p14:creationId xmlns:p14="http://schemas.microsoft.com/office/powerpoint/2010/main" val="4651294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28</a:t>
            </a:fld>
            <a:endParaRPr lang="en-US"/>
          </a:p>
        </p:txBody>
      </p:sp>
    </p:spTree>
    <p:extLst>
      <p:ext uri="{BB962C8B-B14F-4D97-AF65-F5344CB8AC3E}">
        <p14:creationId xmlns:p14="http://schemas.microsoft.com/office/powerpoint/2010/main" val="29355319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29</a:t>
            </a:fld>
            <a:endParaRPr lang="en-US"/>
          </a:p>
        </p:txBody>
      </p:sp>
    </p:spTree>
    <p:extLst>
      <p:ext uri="{BB962C8B-B14F-4D97-AF65-F5344CB8AC3E}">
        <p14:creationId xmlns:p14="http://schemas.microsoft.com/office/powerpoint/2010/main" val="38638033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30</a:t>
            </a:fld>
            <a:endParaRPr lang="en-US"/>
          </a:p>
        </p:txBody>
      </p:sp>
    </p:spTree>
    <p:extLst>
      <p:ext uri="{BB962C8B-B14F-4D97-AF65-F5344CB8AC3E}">
        <p14:creationId xmlns:p14="http://schemas.microsoft.com/office/powerpoint/2010/main" val="29957584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32</a:t>
            </a:fld>
            <a:endParaRPr lang="en-US"/>
          </a:p>
        </p:txBody>
      </p:sp>
    </p:spTree>
    <p:extLst>
      <p:ext uri="{BB962C8B-B14F-4D97-AF65-F5344CB8AC3E}">
        <p14:creationId xmlns:p14="http://schemas.microsoft.com/office/powerpoint/2010/main" val="32194081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a:t>
            </a:r>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33</a:t>
            </a:fld>
            <a:endParaRPr lang="en-US"/>
          </a:p>
        </p:txBody>
      </p:sp>
    </p:spTree>
    <p:extLst>
      <p:ext uri="{BB962C8B-B14F-4D97-AF65-F5344CB8AC3E}">
        <p14:creationId xmlns:p14="http://schemas.microsoft.com/office/powerpoint/2010/main" val="23840306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35</a:t>
            </a:fld>
            <a:endParaRPr lang="en-US"/>
          </a:p>
        </p:txBody>
      </p:sp>
    </p:spTree>
    <p:extLst>
      <p:ext uri="{BB962C8B-B14F-4D97-AF65-F5344CB8AC3E}">
        <p14:creationId xmlns:p14="http://schemas.microsoft.com/office/powerpoint/2010/main" val="15794733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36</a:t>
            </a:fld>
            <a:endParaRPr lang="en-US"/>
          </a:p>
        </p:txBody>
      </p:sp>
    </p:spTree>
    <p:extLst>
      <p:ext uri="{BB962C8B-B14F-4D97-AF65-F5344CB8AC3E}">
        <p14:creationId xmlns:p14="http://schemas.microsoft.com/office/powerpoint/2010/main" val="41236474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37</a:t>
            </a:fld>
            <a:endParaRPr lang="en-US"/>
          </a:p>
        </p:txBody>
      </p:sp>
    </p:spTree>
    <p:extLst>
      <p:ext uri="{BB962C8B-B14F-4D97-AF65-F5344CB8AC3E}">
        <p14:creationId xmlns:p14="http://schemas.microsoft.com/office/powerpoint/2010/main" val="41596489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Dotted throughout the state are specific </a:t>
            </a:r>
            <a:r>
              <a:rPr lang="en-US" dirty="0" err="1" smtClean="0"/>
              <a:t>faciltities</a:t>
            </a:r>
            <a:r>
              <a:rPr lang="en-US" dirty="0" smtClean="0"/>
              <a:t> with healthcare professional shortages </a:t>
            </a:r>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38</a:t>
            </a:fld>
            <a:endParaRPr lang="en-US"/>
          </a:p>
        </p:txBody>
      </p:sp>
    </p:spTree>
    <p:extLst>
      <p:ext uri="{BB962C8B-B14F-4D97-AF65-F5344CB8AC3E}">
        <p14:creationId xmlns:p14="http://schemas.microsoft.com/office/powerpoint/2010/main" val="27135645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40</a:t>
            </a:fld>
            <a:endParaRPr lang="en-US"/>
          </a:p>
        </p:txBody>
      </p:sp>
    </p:spTree>
    <p:extLst>
      <p:ext uri="{BB962C8B-B14F-4D97-AF65-F5344CB8AC3E}">
        <p14:creationId xmlns:p14="http://schemas.microsoft.com/office/powerpoint/2010/main" val="32193373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is Kansas specifically and we see that is is </a:t>
            </a:r>
            <a:r>
              <a:rPr lang="en-US" dirty="0" err="1" smtClean="0"/>
              <a:t>geenrally</a:t>
            </a:r>
            <a:r>
              <a:rPr lang="en-US" dirty="0" smtClean="0"/>
              <a:t> worse than the national </a:t>
            </a:r>
            <a:r>
              <a:rPr lang="en-US" dirty="0" err="1" smtClean="0"/>
              <a:t>avergees</a:t>
            </a:r>
            <a:r>
              <a:rPr lang="en-US" dirty="0" smtClean="0"/>
              <a:t> </a:t>
            </a:r>
            <a:r>
              <a:rPr lang="mr-IN" dirty="0" smtClean="0"/>
              <a:t>–</a:t>
            </a:r>
            <a:r>
              <a:rPr lang="en-US" dirty="0" smtClean="0"/>
              <a:t> that people with SPD are arrested</a:t>
            </a:r>
            <a:r>
              <a:rPr lang="en-US" baseline="0" dirty="0" smtClean="0"/>
              <a:t> and processed through the </a:t>
            </a:r>
            <a:r>
              <a:rPr lang="en-US" baseline="0" dirty="0" err="1" smtClean="0"/>
              <a:t>cirminal</a:t>
            </a:r>
            <a:r>
              <a:rPr lang="en-US" baseline="0" dirty="0" smtClean="0"/>
              <a:t> justice system at a higher rate than the US overall</a:t>
            </a:r>
            <a:endParaRPr lang="en-US" dirty="0" smtClean="0"/>
          </a:p>
          <a:p>
            <a:endParaRPr lang="en-US" dirty="0" smtClean="0"/>
          </a:p>
          <a:p>
            <a:r>
              <a:rPr lang="en-US" dirty="0" smtClean="0"/>
              <a:t>In </a:t>
            </a:r>
            <a:r>
              <a:rPr lang="en-US" dirty="0" err="1" smtClean="0"/>
              <a:t>kansas</a:t>
            </a:r>
            <a:r>
              <a:rPr lang="en-US" dirty="0" smtClean="0"/>
              <a:t>, 1 in 20</a:t>
            </a:r>
            <a:r>
              <a:rPr lang="en-US" baseline="0" dirty="0" smtClean="0"/>
              <a:t> people with SPD are arrested annually ; 1 in 18 are on parole</a:t>
            </a:r>
          </a:p>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41</a:t>
            </a:fld>
            <a:endParaRPr lang="en-US"/>
          </a:p>
        </p:txBody>
      </p:sp>
    </p:spTree>
    <p:extLst>
      <p:ext uri="{BB962C8B-B14F-4D97-AF65-F5344CB8AC3E}">
        <p14:creationId xmlns:p14="http://schemas.microsoft.com/office/powerpoint/2010/main" val="40806568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42</a:t>
            </a:fld>
            <a:endParaRPr lang="en-US"/>
          </a:p>
        </p:txBody>
      </p:sp>
    </p:spTree>
    <p:extLst>
      <p:ext uri="{BB962C8B-B14F-4D97-AF65-F5344CB8AC3E}">
        <p14:creationId xmlns:p14="http://schemas.microsoft.com/office/powerpoint/2010/main" val="15477614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In terms of SMI, this is prison,</a:t>
            </a:r>
            <a:r>
              <a:rPr lang="en-US" baseline="0" dirty="0" smtClean="0"/>
              <a:t> not jail (jail , we think has even higher rates </a:t>
            </a:r>
            <a:r>
              <a:rPr lang="mr-IN" baseline="0" dirty="0" smtClean="0"/>
              <a:t>–</a:t>
            </a:r>
            <a:r>
              <a:rPr lang="en-US" baseline="0" dirty="0" smtClean="0"/>
              <a:t> because a lot of people with SMI are arrested on trespass, loitering, bench warrants </a:t>
            </a:r>
            <a:r>
              <a:rPr lang="en-US" baseline="0" dirty="0" err="1" smtClean="0"/>
              <a:t>etc</a:t>
            </a:r>
            <a:r>
              <a:rPr lang="mr-IN" baseline="0" dirty="0" smtClean="0"/>
              <a:t>…</a:t>
            </a:r>
            <a:r>
              <a:rPr lang="en-US" baseline="0" dirty="0" smtClean="0"/>
              <a:t> and </a:t>
            </a:r>
            <a:r>
              <a:rPr lang="en-US" baseline="0" dirty="0" err="1" smtClean="0"/>
              <a:t>bever</a:t>
            </a:r>
            <a:r>
              <a:rPr lang="en-US" baseline="0" dirty="0" smtClean="0"/>
              <a:t> make it to prison </a:t>
            </a:r>
            <a:endParaRPr lang="en-US" dirty="0" smtClean="0"/>
          </a:p>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43</a:t>
            </a:fld>
            <a:endParaRPr lang="en-US"/>
          </a:p>
        </p:txBody>
      </p:sp>
    </p:spTree>
    <p:extLst>
      <p:ext uri="{BB962C8B-B14F-4D97-AF65-F5344CB8AC3E}">
        <p14:creationId xmlns:p14="http://schemas.microsoft.com/office/powerpoint/2010/main" val="16779218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44</a:t>
            </a:fld>
            <a:endParaRPr lang="en-US"/>
          </a:p>
        </p:txBody>
      </p:sp>
    </p:spTree>
    <p:extLst>
      <p:ext uri="{BB962C8B-B14F-4D97-AF65-F5344CB8AC3E}">
        <p14:creationId xmlns:p14="http://schemas.microsoft.com/office/powerpoint/2010/main" val="40885008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45</a:t>
            </a:fld>
            <a:endParaRPr lang="en-US"/>
          </a:p>
        </p:txBody>
      </p:sp>
    </p:spTree>
    <p:extLst>
      <p:ext uri="{BB962C8B-B14F-4D97-AF65-F5344CB8AC3E}">
        <p14:creationId xmlns:p14="http://schemas.microsoft.com/office/powerpoint/2010/main" val="34307454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47</a:t>
            </a:fld>
            <a:endParaRPr lang="en-US"/>
          </a:p>
        </p:txBody>
      </p:sp>
    </p:spTree>
    <p:extLst>
      <p:ext uri="{BB962C8B-B14F-4D97-AF65-F5344CB8AC3E}">
        <p14:creationId xmlns:p14="http://schemas.microsoft.com/office/powerpoint/2010/main" val="29433093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6A6991F2-C8CD-7542-8767-F64088B30781}" type="slidenum">
              <a:rPr lang="en-US" smtClean="0"/>
              <a:t>49</a:t>
            </a:fld>
            <a:endParaRPr lang="en-US"/>
          </a:p>
        </p:txBody>
      </p:sp>
    </p:spTree>
    <p:extLst>
      <p:ext uri="{BB962C8B-B14F-4D97-AF65-F5344CB8AC3E}">
        <p14:creationId xmlns:p14="http://schemas.microsoft.com/office/powerpoint/2010/main" val="1286498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50</a:t>
            </a:fld>
            <a:endParaRPr lang="en-US"/>
          </a:p>
        </p:txBody>
      </p:sp>
    </p:spTree>
    <p:extLst>
      <p:ext uri="{BB962C8B-B14F-4D97-AF65-F5344CB8AC3E}">
        <p14:creationId xmlns:p14="http://schemas.microsoft.com/office/powerpoint/2010/main" val="33789973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991F2-C8CD-7542-8767-F64088B30781}" type="slidenum">
              <a:rPr lang="en-US" smtClean="0"/>
              <a:t>51</a:t>
            </a:fld>
            <a:endParaRPr lang="en-US"/>
          </a:p>
        </p:txBody>
      </p:sp>
    </p:spTree>
    <p:extLst>
      <p:ext uri="{BB962C8B-B14F-4D97-AF65-F5344CB8AC3E}">
        <p14:creationId xmlns:p14="http://schemas.microsoft.com/office/powerpoint/2010/main" val="119718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2324099"/>
            <a:ext cx="8033032" cy="1470025"/>
          </a:xfrm>
        </p:spPr>
        <p:txBody>
          <a:bodyPr anchor="b">
            <a:noAutofit/>
          </a:bodyPr>
          <a:lstStyle>
            <a:lvl1pPr algn="l">
              <a:lnSpc>
                <a:spcPct val="90000"/>
              </a:lnSpc>
              <a:defRPr sz="3200">
                <a:solidFill>
                  <a:srgbClr val="0000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3914934"/>
            <a:ext cx="7086600" cy="678233"/>
          </a:xfrm>
        </p:spPr>
        <p:txBody>
          <a:bodyPr>
            <a:normAutofit/>
          </a:bodyPr>
          <a:lstStyle>
            <a:lvl1pPr marL="0" indent="0" algn="l">
              <a:buNone/>
              <a:defRPr sz="2200" i="1">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004703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051026"/>
            <a:ext cx="7772400" cy="1723547"/>
          </a:xfrm>
        </p:spPr>
        <p:txBody>
          <a:bodyPr anchor="b">
            <a:noAutofit/>
          </a:bodyPr>
          <a:lstStyle>
            <a:lvl1pPr algn="l">
              <a:lnSpc>
                <a:spcPct val="90000"/>
              </a:lnSpc>
              <a:defRPr sz="3600" b="1" cap="none">
                <a:solidFill>
                  <a:srgbClr val="FFFFFF"/>
                </a:solidFill>
              </a:defRPr>
            </a:lvl1pPr>
          </a:lstStyle>
          <a:p>
            <a:r>
              <a:rPr lang="en-US" dirty="0" smtClean="0"/>
              <a:t>CLICK TO EDIT MASTER TITLE STYLE</a:t>
            </a:r>
            <a:endParaRPr lang="en-US" dirty="0"/>
          </a:p>
        </p:txBody>
      </p:sp>
      <p:sp>
        <p:nvSpPr>
          <p:cNvPr id="11" name="Content Placeholder 2"/>
          <p:cNvSpPr>
            <a:spLocks noGrp="1"/>
          </p:cNvSpPr>
          <p:nvPr>
            <p:ph idx="13"/>
          </p:nvPr>
        </p:nvSpPr>
        <p:spPr>
          <a:xfrm>
            <a:off x="457200" y="3608873"/>
            <a:ext cx="7772400" cy="2896234"/>
          </a:xfrm>
        </p:spPr>
        <p:txBody>
          <a:bodyPr>
            <a:normAutofit/>
          </a:bodyPr>
          <a:lstStyle>
            <a:lvl1pPr marL="0" indent="0">
              <a:buFontTx/>
              <a:buNone/>
              <a:defRPr sz="1600" b="0" i="1">
                <a:solidFill>
                  <a:srgbClr val="FFFFFF"/>
                </a:solidFill>
                <a:latin typeface="+mn-lt"/>
                <a:cs typeface="Times New Roman"/>
              </a:defRPr>
            </a:lvl1pPr>
            <a:lvl2pPr marL="339725" indent="0">
              <a:buFontTx/>
              <a:buNone/>
              <a:tabLst>
                <a:tab pos="630238" algn="l"/>
              </a:tabLst>
              <a:defRPr sz="1600" b="0" i="1">
                <a:solidFill>
                  <a:srgbClr val="FFFFFF"/>
                </a:solidFill>
                <a:latin typeface="+mn-lt"/>
                <a:cs typeface="Times New Roman"/>
              </a:defRPr>
            </a:lvl2pPr>
            <a:lvl3pPr>
              <a:defRPr sz="2400"/>
            </a:lvl3pPr>
            <a:lvl4pPr>
              <a:defRPr sz="2400"/>
            </a:lvl4pPr>
            <a:lvl5pPr>
              <a:defRPr sz="2400"/>
            </a:lvl5pPr>
          </a:lstStyle>
          <a:p>
            <a:pPr lvl="0"/>
            <a:r>
              <a:rPr lang="en-US" dirty="0" smtClean="0"/>
              <a:t>Edit Master text styles</a:t>
            </a:r>
          </a:p>
          <a:p>
            <a:pPr lvl="1"/>
            <a:r>
              <a:rPr lang="en-US" dirty="0" smtClean="0"/>
              <a:t>Second level</a:t>
            </a:r>
          </a:p>
        </p:txBody>
      </p:sp>
    </p:spTree>
    <p:extLst>
      <p:ext uri="{BB962C8B-B14F-4D97-AF65-F5344CB8AC3E}">
        <p14:creationId xmlns:p14="http://schemas.microsoft.com/office/powerpoint/2010/main" val="2646655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051026"/>
            <a:ext cx="7772400" cy="1723547"/>
          </a:xfrm>
        </p:spPr>
        <p:txBody>
          <a:bodyPr anchor="b">
            <a:noAutofit/>
          </a:bodyPr>
          <a:lstStyle>
            <a:lvl1pPr algn="l">
              <a:lnSpc>
                <a:spcPct val="90000"/>
              </a:lnSpc>
              <a:defRPr sz="36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2889060"/>
            <a:ext cx="7772400" cy="1176664"/>
          </a:xfrm>
        </p:spPr>
        <p:txBody>
          <a:bodyPr anchor="b">
            <a:normAutofit/>
          </a:bodyPr>
          <a:lstStyle>
            <a:lvl1pPr marL="0" indent="0">
              <a:buNone/>
              <a:defRPr sz="2800" b="1">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Edit Master text styles</a:t>
            </a:r>
          </a:p>
        </p:txBody>
      </p:sp>
      <p:sp>
        <p:nvSpPr>
          <p:cNvPr id="11" name="Content Placeholder 2"/>
          <p:cNvSpPr>
            <a:spLocks noGrp="1"/>
          </p:cNvSpPr>
          <p:nvPr>
            <p:ph idx="13"/>
          </p:nvPr>
        </p:nvSpPr>
        <p:spPr>
          <a:xfrm>
            <a:off x="457200" y="4169932"/>
            <a:ext cx="7772400" cy="1885854"/>
          </a:xfrm>
        </p:spPr>
        <p:txBody>
          <a:bodyPr>
            <a:normAutofit/>
          </a:bodyPr>
          <a:lstStyle>
            <a:lvl1pPr marL="0" indent="0">
              <a:buFontTx/>
              <a:buNone/>
              <a:defRPr sz="1600" b="0" i="1">
                <a:solidFill>
                  <a:srgbClr val="FFFFFF"/>
                </a:solidFill>
                <a:latin typeface="+mn-lt"/>
                <a:cs typeface="Times New Roman"/>
              </a:defRPr>
            </a:lvl1pPr>
            <a:lvl2pPr marL="339725" indent="0">
              <a:buFontTx/>
              <a:buNone/>
              <a:tabLst>
                <a:tab pos="630238" algn="l"/>
              </a:tabLst>
              <a:defRPr sz="1600" b="0" i="1">
                <a:solidFill>
                  <a:srgbClr val="FFFFFF"/>
                </a:solidFill>
                <a:latin typeface="+mn-lt"/>
                <a:cs typeface="Times New Roman"/>
              </a:defRPr>
            </a:lvl2pPr>
            <a:lvl3pPr>
              <a:defRPr sz="2400"/>
            </a:lvl3pPr>
            <a:lvl4pPr>
              <a:defRPr sz="2400"/>
            </a:lvl4pPr>
            <a:lvl5pPr>
              <a:defRPr sz="2400"/>
            </a:lvl5pPr>
          </a:lstStyle>
          <a:p>
            <a:pPr lvl="0"/>
            <a:r>
              <a:rPr lang="en-US" dirty="0" smtClean="0"/>
              <a:t>Edit Master text styles</a:t>
            </a:r>
          </a:p>
          <a:p>
            <a:pPr lvl="1"/>
            <a:r>
              <a:rPr lang="en-US" dirty="0" smtClean="0"/>
              <a:t>Second level</a:t>
            </a:r>
          </a:p>
        </p:txBody>
      </p:sp>
    </p:spTree>
    <p:extLst>
      <p:ext uri="{BB962C8B-B14F-4D97-AF65-F5344CB8AC3E}">
        <p14:creationId xmlns:p14="http://schemas.microsoft.com/office/powerpoint/2010/main" val="1195452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87784"/>
            <a:ext cx="8202920" cy="851475"/>
          </a:xfrm>
        </p:spPr>
        <p:txBody>
          <a:bodyPr anchor="b">
            <a:noAutofit/>
          </a:bodyPr>
          <a:lstStyle>
            <a:lvl1pPr algn="l">
              <a:lnSpc>
                <a:spcPct val="90000"/>
              </a:lnSpc>
              <a:defRPr sz="3600" b="1" cap="none">
                <a:solidFill>
                  <a:srgbClr val="FFFFFF"/>
                </a:solidFill>
              </a:defRPr>
            </a:lvl1pPr>
          </a:lstStyle>
          <a:p>
            <a:r>
              <a:rPr lang="en-US" dirty="0" smtClean="0"/>
              <a:t>CLICK TO EDIT MASTER TITLE STYLE</a:t>
            </a:r>
            <a:endParaRPr lang="en-US" dirty="0"/>
          </a:p>
        </p:txBody>
      </p:sp>
      <p:sp>
        <p:nvSpPr>
          <p:cNvPr id="11" name="Content Placeholder 2"/>
          <p:cNvSpPr>
            <a:spLocks noGrp="1"/>
          </p:cNvSpPr>
          <p:nvPr>
            <p:ph idx="13"/>
          </p:nvPr>
        </p:nvSpPr>
        <p:spPr>
          <a:xfrm>
            <a:off x="457200" y="1392254"/>
            <a:ext cx="8202920" cy="4987637"/>
          </a:xfrm>
        </p:spPr>
        <p:txBody>
          <a:bodyPr>
            <a:normAutofit/>
          </a:bodyPr>
          <a:lstStyle>
            <a:lvl1pPr marL="0" indent="0">
              <a:lnSpc>
                <a:spcPct val="110000"/>
              </a:lnSpc>
              <a:spcAft>
                <a:spcPts val="800"/>
              </a:spcAft>
              <a:buFontTx/>
              <a:buNone/>
              <a:defRPr sz="1800" b="1" i="0" spc="100">
                <a:solidFill>
                  <a:srgbClr val="FFFFFF"/>
                </a:solidFill>
                <a:latin typeface="+mn-lt"/>
                <a:cs typeface="Times New Roman"/>
              </a:defRPr>
            </a:lvl1pPr>
            <a:lvl2pPr marL="566738" indent="-227013">
              <a:lnSpc>
                <a:spcPct val="110000"/>
              </a:lnSpc>
              <a:spcAft>
                <a:spcPts val="800"/>
              </a:spcAft>
              <a:buFont typeface="Arial"/>
              <a:buChar char="•"/>
              <a:tabLst>
                <a:tab pos="566738" algn="l"/>
              </a:tabLst>
              <a:defRPr sz="2000" b="0" i="0" spc="100">
                <a:solidFill>
                  <a:srgbClr val="FFFFFF"/>
                </a:solidFill>
                <a:latin typeface="+mn-lt"/>
                <a:cs typeface="Times New Roman"/>
              </a:defRPr>
            </a:lvl2pPr>
            <a:lvl3pPr>
              <a:defRPr sz="2400"/>
            </a:lvl3pPr>
            <a:lvl4pPr>
              <a:defRPr sz="2400"/>
            </a:lvl4pPr>
            <a:lvl5pPr>
              <a:defRPr sz="2400"/>
            </a:lvl5pPr>
          </a:lstStyle>
          <a:p>
            <a:pPr lvl="0"/>
            <a:r>
              <a:rPr lang="en-US" dirty="0" smtClean="0"/>
              <a:t>Edit Master text styles</a:t>
            </a:r>
          </a:p>
          <a:p>
            <a:pPr lvl="1"/>
            <a:r>
              <a:rPr lang="en-US" dirty="0" smtClean="0"/>
              <a:t>Second level</a:t>
            </a:r>
          </a:p>
        </p:txBody>
      </p:sp>
    </p:spTree>
    <p:extLst>
      <p:ext uri="{BB962C8B-B14F-4D97-AF65-F5344CB8AC3E}">
        <p14:creationId xmlns:p14="http://schemas.microsoft.com/office/powerpoint/2010/main" val="3430180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 Content Box">
    <p:spTree>
      <p:nvGrpSpPr>
        <p:cNvPr id="1" name=""/>
        <p:cNvGrpSpPr/>
        <p:nvPr/>
      </p:nvGrpSpPr>
      <p:grpSpPr>
        <a:xfrm>
          <a:off x="0" y="0"/>
          <a:ext cx="0" cy="0"/>
          <a:chOff x="0" y="0"/>
          <a:chExt cx="0" cy="0"/>
        </a:xfrm>
      </p:grpSpPr>
      <p:sp>
        <p:nvSpPr>
          <p:cNvPr id="14" name="Rectangle 13"/>
          <p:cNvSpPr/>
          <p:nvPr userDrawn="1"/>
        </p:nvSpPr>
        <p:spPr>
          <a:xfrm>
            <a:off x="0" y="0"/>
            <a:ext cx="9218083" cy="6275820"/>
          </a:xfrm>
          <a:prstGeom prst="rect">
            <a:avLst/>
          </a:prstGeom>
          <a:solidFill>
            <a:schemeClr val="bg1">
              <a:lumMod val="85000"/>
            </a:schemeClr>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smtClean="0">
              <a:solidFill>
                <a:schemeClr val="bg1"/>
              </a:solidFill>
            </a:endParaRPr>
          </a:p>
        </p:txBody>
      </p:sp>
      <p:sp>
        <p:nvSpPr>
          <p:cNvPr id="2" name="Title 1"/>
          <p:cNvSpPr>
            <a:spLocks noGrp="1"/>
          </p:cNvSpPr>
          <p:nvPr>
            <p:ph type="title" hasCustomPrompt="1"/>
          </p:nvPr>
        </p:nvSpPr>
        <p:spPr>
          <a:xfrm>
            <a:off x="457200" y="1"/>
            <a:ext cx="8316383" cy="917970"/>
          </a:xfrm>
        </p:spPr>
        <p:txBody>
          <a:bodyPr>
            <a:normAutofit/>
          </a:bodyPr>
          <a:lstStyle>
            <a:lvl1pPr algn="l">
              <a:defRPr sz="2400" b="1">
                <a:solidFill>
                  <a:schemeClr val="tx2"/>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917970"/>
            <a:ext cx="8229600" cy="5208194"/>
          </a:xfrm>
        </p:spPr>
        <p:txBody>
          <a:bodyPr>
            <a:normAutofit/>
          </a:bodyPr>
          <a:lstStyle>
            <a:lvl1pPr marL="0" indent="0">
              <a:lnSpc>
                <a:spcPct val="120000"/>
              </a:lnSpc>
              <a:buFontTx/>
              <a:buNone/>
              <a:defRPr sz="2000" b="0">
                <a:solidFill>
                  <a:schemeClr val="tx1"/>
                </a:solidFill>
              </a:defRPr>
            </a:lvl1pPr>
            <a:lvl2pPr marL="630238" indent="-290513">
              <a:lnSpc>
                <a:spcPct val="120000"/>
              </a:lnSpc>
              <a:tabLst>
                <a:tab pos="630238" algn="l"/>
              </a:tabLst>
              <a:defRPr sz="2000" b="0">
                <a:solidFill>
                  <a:schemeClr val="tx1"/>
                </a:solidFill>
              </a:defRPr>
            </a:lvl2pPr>
            <a:lvl3pPr>
              <a:lnSpc>
                <a:spcPct val="120000"/>
              </a:lnSpc>
              <a:defRPr sz="2000" b="0">
                <a:solidFill>
                  <a:schemeClr val="tx1"/>
                </a:solidFill>
              </a:defRPr>
            </a:lvl3pPr>
            <a:lvl4pPr>
              <a:lnSpc>
                <a:spcPct val="120000"/>
              </a:lnSpc>
              <a:defRPr sz="2000" b="0">
                <a:solidFill>
                  <a:schemeClr val="tx1"/>
                </a:solidFill>
              </a:defRPr>
            </a:lvl4pPr>
            <a:lvl5pPr>
              <a:lnSpc>
                <a:spcPct val="120000"/>
              </a:lnSpc>
              <a:defRPr sz="2000" b="0">
                <a:solidFill>
                  <a:schemeClr val="tx1"/>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0" y="6275820"/>
            <a:ext cx="1828800" cy="548640"/>
          </a:xfrm>
          <a:prstGeom prst="rect">
            <a:avLst/>
          </a:prstGeom>
        </p:spPr>
      </p:pic>
      <p:sp>
        <p:nvSpPr>
          <p:cNvPr id="11" name="TextBox 10"/>
          <p:cNvSpPr txBox="1"/>
          <p:nvPr userDrawn="1"/>
        </p:nvSpPr>
        <p:spPr>
          <a:xfrm>
            <a:off x="8600490" y="6416356"/>
            <a:ext cx="374256" cy="276999"/>
          </a:xfrm>
          <a:prstGeom prst="rect">
            <a:avLst/>
          </a:prstGeom>
          <a:noFill/>
        </p:spPr>
        <p:txBody>
          <a:bodyPr wrap="none" rtlCol="0">
            <a:spAutoFit/>
          </a:bodyPr>
          <a:lstStyle/>
          <a:p>
            <a:fld id="{38427B4B-2293-8647-9FD4-AD2EFED2787E}" type="slidenum">
              <a:rPr lang="en-US" sz="1200" smtClean="0">
                <a:solidFill>
                  <a:schemeClr val="bg2"/>
                </a:solidFill>
              </a:rPr>
              <a:t>‹#›</a:t>
            </a:fld>
            <a:endParaRPr lang="en-US" sz="1200" dirty="0">
              <a:solidFill>
                <a:schemeClr val="bg2"/>
              </a:solidFill>
            </a:endParaRPr>
          </a:p>
        </p:txBody>
      </p:sp>
      <p:cxnSp>
        <p:nvCxnSpPr>
          <p:cNvPr id="12" name="Straight Connector 11"/>
          <p:cNvCxnSpPr/>
          <p:nvPr userDrawn="1"/>
        </p:nvCxnSpPr>
        <p:spPr>
          <a:xfrm>
            <a:off x="8572266" y="6444580"/>
            <a:ext cx="0" cy="215866"/>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4210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1 Content Box">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
            <a:ext cx="8316383" cy="917970"/>
          </a:xfrm>
        </p:spPr>
        <p:txBody>
          <a:bodyPr>
            <a:normAutofit/>
          </a:bodyPr>
          <a:lstStyle>
            <a:lvl1pPr algn="l">
              <a:defRPr sz="2400" b="1">
                <a:solidFill>
                  <a:schemeClr val="tx2"/>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917970"/>
            <a:ext cx="8229600" cy="5208194"/>
          </a:xfrm>
        </p:spPr>
        <p:txBody>
          <a:bodyPr>
            <a:normAutofit/>
          </a:bodyPr>
          <a:lstStyle>
            <a:lvl1pPr marL="0" indent="0">
              <a:lnSpc>
                <a:spcPct val="120000"/>
              </a:lnSpc>
              <a:buFontTx/>
              <a:buNone/>
              <a:defRPr sz="2000" b="0">
                <a:solidFill>
                  <a:schemeClr val="tx1"/>
                </a:solidFill>
              </a:defRPr>
            </a:lvl1pPr>
            <a:lvl2pPr marL="630238" indent="-290513">
              <a:lnSpc>
                <a:spcPct val="120000"/>
              </a:lnSpc>
              <a:tabLst>
                <a:tab pos="630238" algn="l"/>
              </a:tabLst>
              <a:defRPr sz="2000" b="0">
                <a:solidFill>
                  <a:schemeClr val="tx1"/>
                </a:solidFill>
              </a:defRPr>
            </a:lvl2pPr>
            <a:lvl3pPr>
              <a:lnSpc>
                <a:spcPct val="120000"/>
              </a:lnSpc>
              <a:defRPr sz="2000" b="0">
                <a:solidFill>
                  <a:schemeClr val="tx1"/>
                </a:solidFill>
              </a:defRPr>
            </a:lvl3pPr>
            <a:lvl4pPr>
              <a:lnSpc>
                <a:spcPct val="120000"/>
              </a:lnSpc>
              <a:defRPr sz="2000" b="0">
                <a:solidFill>
                  <a:schemeClr val="tx1"/>
                </a:solidFill>
              </a:defRPr>
            </a:lvl4pPr>
            <a:lvl5pPr>
              <a:lnSpc>
                <a:spcPct val="120000"/>
              </a:lnSpc>
              <a:defRPr sz="2000" b="0">
                <a:solidFill>
                  <a:schemeClr val="tx1"/>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0" y="6275820"/>
            <a:ext cx="1828800" cy="548640"/>
          </a:xfrm>
          <a:prstGeom prst="rect">
            <a:avLst/>
          </a:prstGeom>
        </p:spPr>
      </p:pic>
      <p:sp>
        <p:nvSpPr>
          <p:cNvPr id="11" name="TextBox 10"/>
          <p:cNvSpPr txBox="1"/>
          <p:nvPr userDrawn="1"/>
        </p:nvSpPr>
        <p:spPr>
          <a:xfrm>
            <a:off x="8600490" y="6416356"/>
            <a:ext cx="374256" cy="276999"/>
          </a:xfrm>
          <a:prstGeom prst="rect">
            <a:avLst/>
          </a:prstGeom>
          <a:noFill/>
        </p:spPr>
        <p:txBody>
          <a:bodyPr wrap="none" rtlCol="0">
            <a:spAutoFit/>
          </a:bodyPr>
          <a:lstStyle/>
          <a:p>
            <a:fld id="{38427B4B-2293-8647-9FD4-AD2EFED2787E}" type="slidenum">
              <a:rPr lang="en-US" sz="1200" smtClean="0">
                <a:solidFill>
                  <a:schemeClr val="bg2"/>
                </a:solidFill>
              </a:rPr>
              <a:t>‹#›</a:t>
            </a:fld>
            <a:endParaRPr lang="en-US" sz="1200" dirty="0">
              <a:solidFill>
                <a:schemeClr val="bg2"/>
              </a:solidFill>
            </a:endParaRPr>
          </a:p>
        </p:txBody>
      </p:sp>
      <p:cxnSp>
        <p:nvCxnSpPr>
          <p:cNvPr id="12" name="Straight Connector 11"/>
          <p:cNvCxnSpPr/>
          <p:nvPr userDrawn="1"/>
        </p:nvCxnSpPr>
        <p:spPr>
          <a:xfrm>
            <a:off x="8572266" y="6444580"/>
            <a:ext cx="0" cy="215866"/>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3209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1 Content Box">
    <p:spTree>
      <p:nvGrpSpPr>
        <p:cNvPr id="1" name=""/>
        <p:cNvGrpSpPr/>
        <p:nvPr/>
      </p:nvGrpSpPr>
      <p:grpSpPr>
        <a:xfrm>
          <a:off x="0" y="0"/>
          <a:ext cx="0" cy="0"/>
          <a:chOff x="0" y="0"/>
          <a:chExt cx="0" cy="0"/>
        </a:xfrm>
      </p:grpSpPr>
      <p:sp>
        <p:nvSpPr>
          <p:cNvPr id="14" name="Rectangle 13"/>
          <p:cNvSpPr/>
          <p:nvPr userDrawn="1"/>
        </p:nvSpPr>
        <p:spPr>
          <a:xfrm>
            <a:off x="0" y="0"/>
            <a:ext cx="9218083" cy="6275820"/>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smtClean="0">
              <a:solidFill>
                <a:schemeClr val="bg1"/>
              </a:solidFill>
            </a:endParaRPr>
          </a:p>
        </p:txBody>
      </p:sp>
      <p:sp>
        <p:nvSpPr>
          <p:cNvPr id="2" name="Title 1"/>
          <p:cNvSpPr>
            <a:spLocks noGrp="1"/>
          </p:cNvSpPr>
          <p:nvPr>
            <p:ph type="title" hasCustomPrompt="1"/>
          </p:nvPr>
        </p:nvSpPr>
        <p:spPr>
          <a:xfrm>
            <a:off x="457200" y="1"/>
            <a:ext cx="8316383" cy="917970"/>
          </a:xfrm>
        </p:spPr>
        <p:txBody>
          <a:bodyPr>
            <a:normAutofit/>
          </a:bodyPr>
          <a:lstStyle>
            <a:lvl1pPr algn="l">
              <a:defRPr sz="2400" b="1">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917970"/>
            <a:ext cx="8229600" cy="5208194"/>
          </a:xfrm>
        </p:spPr>
        <p:txBody>
          <a:bodyPr>
            <a:normAutofit/>
          </a:bodyPr>
          <a:lstStyle>
            <a:lvl1pPr marL="0" indent="0">
              <a:lnSpc>
                <a:spcPct val="120000"/>
              </a:lnSpc>
              <a:buFontTx/>
              <a:buNone/>
              <a:defRPr sz="2000" b="0">
                <a:solidFill>
                  <a:srgbClr val="FFFFFF"/>
                </a:solidFill>
              </a:defRPr>
            </a:lvl1pPr>
            <a:lvl2pPr marL="630238" indent="-290513">
              <a:lnSpc>
                <a:spcPct val="120000"/>
              </a:lnSpc>
              <a:tabLst>
                <a:tab pos="630238" algn="l"/>
              </a:tabLst>
              <a:defRPr sz="2000" b="0">
                <a:solidFill>
                  <a:srgbClr val="FFFFFF"/>
                </a:solidFill>
              </a:defRPr>
            </a:lvl2pPr>
            <a:lvl3pPr>
              <a:lnSpc>
                <a:spcPct val="120000"/>
              </a:lnSpc>
              <a:defRPr sz="2000" b="0">
                <a:solidFill>
                  <a:srgbClr val="FFFFFF"/>
                </a:solidFill>
              </a:defRPr>
            </a:lvl3pPr>
            <a:lvl4pPr>
              <a:lnSpc>
                <a:spcPct val="120000"/>
              </a:lnSpc>
              <a:defRPr sz="2000" b="0">
                <a:solidFill>
                  <a:srgbClr val="FFFFFF"/>
                </a:solidFill>
              </a:defRPr>
            </a:lvl4pPr>
            <a:lvl5pPr>
              <a:lnSpc>
                <a:spcPct val="120000"/>
              </a:lnSpc>
              <a:defRPr sz="2000" b="0">
                <a:solidFill>
                  <a:srgbClr val="FFFFFF"/>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0" y="6275820"/>
            <a:ext cx="1828800" cy="548640"/>
          </a:xfrm>
          <a:prstGeom prst="rect">
            <a:avLst/>
          </a:prstGeom>
        </p:spPr>
      </p:pic>
      <p:sp>
        <p:nvSpPr>
          <p:cNvPr id="11" name="TextBox 10"/>
          <p:cNvSpPr txBox="1"/>
          <p:nvPr userDrawn="1"/>
        </p:nvSpPr>
        <p:spPr>
          <a:xfrm>
            <a:off x="8600490" y="6416356"/>
            <a:ext cx="374256" cy="276999"/>
          </a:xfrm>
          <a:prstGeom prst="rect">
            <a:avLst/>
          </a:prstGeom>
          <a:noFill/>
        </p:spPr>
        <p:txBody>
          <a:bodyPr wrap="none" rtlCol="0">
            <a:spAutoFit/>
          </a:bodyPr>
          <a:lstStyle/>
          <a:p>
            <a:fld id="{38427B4B-2293-8647-9FD4-AD2EFED2787E}" type="slidenum">
              <a:rPr lang="en-US" sz="1200" smtClean="0">
                <a:solidFill>
                  <a:schemeClr val="bg2"/>
                </a:solidFill>
              </a:rPr>
              <a:t>‹#›</a:t>
            </a:fld>
            <a:endParaRPr lang="en-US" sz="1200" dirty="0">
              <a:solidFill>
                <a:schemeClr val="bg2"/>
              </a:solidFill>
            </a:endParaRPr>
          </a:p>
        </p:txBody>
      </p:sp>
      <p:cxnSp>
        <p:nvCxnSpPr>
          <p:cNvPr id="12" name="Straight Connector 11"/>
          <p:cNvCxnSpPr/>
          <p:nvPr userDrawn="1"/>
        </p:nvCxnSpPr>
        <p:spPr>
          <a:xfrm>
            <a:off x="8572266" y="6444580"/>
            <a:ext cx="0" cy="215866"/>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1093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1 Content Box">
    <p:spTree>
      <p:nvGrpSpPr>
        <p:cNvPr id="1" name=""/>
        <p:cNvGrpSpPr/>
        <p:nvPr/>
      </p:nvGrpSpPr>
      <p:grpSpPr>
        <a:xfrm>
          <a:off x="0" y="0"/>
          <a:ext cx="0" cy="0"/>
          <a:chOff x="0" y="0"/>
          <a:chExt cx="0" cy="0"/>
        </a:xfrm>
      </p:grpSpPr>
      <p:sp>
        <p:nvSpPr>
          <p:cNvPr id="10" name="Rectangle 9"/>
          <p:cNvSpPr/>
          <p:nvPr userDrawn="1"/>
        </p:nvSpPr>
        <p:spPr>
          <a:xfrm>
            <a:off x="0" y="1170676"/>
            <a:ext cx="9218083" cy="611354"/>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smtClean="0">
              <a:solidFill>
                <a:schemeClr val="bg1"/>
              </a:solidFill>
            </a:endParaRPr>
          </a:p>
        </p:txBody>
      </p:sp>
      <p:sp>
        <p:nvSpPr>
          <p:cNvPr id="4" name="Rectangle 3"/>
          <p:cNvSpPr/>
          <p:nvPr userDrawn="1"/>
        </p:nvSpPr>
        <p:spPr>
          <a:xfrm>
            <a:off x="0" y="-1"/>
            <a:ext cx="9218083" cy="1145441"/>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smtClean="0">
              <a:solidFill>
                <a:schemeClr val="bg1"/>
              </a:solidFill>
            </a:endParaRPr>
          </a:p>
        </p:txBody>
      </p:sp>
      <p:sp>
        <p:nvSpPr>
          <p:cNvPr id="2" name="Title 1"/>
          <p:cNvSpPr>
            <a:spLocks noGrp="1"/>
          </p:cNvSpPr>
          <p:nvPr>
            <p:ph type="title" hasCustomPrompt="1"/>
          </p:nvPr>
        </p:nvSpPr>
        <p:spPr>
          <a:xfrm>
            <a:off x="370417" y="0"/>
            <a:ext cx="8316383" cy="1145441"/>
          </a:xfrm>
        </p:spPr>
        <p:txBody>
          <a:bodyPr>
            <a:normAutofit/>
          </a:bodyPr>
          <a:lstStyle>
            <a:lvl1pPr algn="l">
              <a:defRPr sz="2400" b="1">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986861"/>
            <a:ext cx="8229600" cy="4139302"/>
          </a:xfrm>
        </p:spPr>
        <p:txBody>
          <a:bodyPr>
            <a:normAutofit/>
          </a:bodyPr>
          <a:lstStyle>
            <a:lvl1pPr marL="230188" indent="-230188">
              <a:defRPr sz="2000" b="0"/>
            </a:lvl1pPr>
            <a:lvl2pPr marL="630238" indent="-290513">
              <a:tabLst>
                <a:tab pos="630238" algn="l"/>
              </a:tabLst>
              <a:defRPr sz="2000" b="0"/>
            </a:lvl2pPr>
            <a:lvl3pPr>
              <a:defRPr sz="2000" b="0"/>
            </a:lvl3pPr>
            <a:lvl4pPr>
              <a:defRPr sz="2000" b="0"/>
            </a:lvl4pPr>
            <a:lvl5pPr>
              <a:defRPr sz="2000" b="0"/>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442" y="6304044"/>
            <a:ext cx="1828800" cy="548640"/>
          </a:xfrm>
          <a:prstGeom prst="rect">
            <a:avLst/>
          </a:prstGeom>
        </p:spPr>
      </p:pic>
      <p:sp>
        <p:nvSpPr>
          <p:cNvPr id="13" name="TextBox 12"/>
          <p:cNvSpPr txBox="1"/>
          <p:nvPr userDrawn="1"/>
        </p:nvSpPr>
        <p:spPr>
          <a:xfrm>
            <a:off x="8600490" y="6416356"/>
            <a:ext cx="374256" cy="276999"/>
          </a:xfrm>
          <a:prstGeom prst="rect">
            <a:avLst/>
          </a:prstGeom>
          <a:noFill/>
        </p:spPr>
        <p:txBody>
          <a:bodyPr wrap="none" rtlCol="0">
            <a:spAutoFit/>
          </a:bodyPr>
          <a:lstStyle/>
          <a:p>
            <a:fld id="{38427B4B-2293-8647-9FD4-AD2EFED2787E}" type="slidenum">
              <a:rPr lang="en-US" sz="1200" smtClean="0">
                <a:solidFill>
                  <a:schemeClr val="bg2"/>
                </a:solidFill>
              </a:rPr>
              <a:t>‹#›</a:t>
            </a:fld>
            <a:endParaRPr lang="en-US" sz="1200" dirty="0">
              <a:solidFill>
                <a:schemeClr val="bg2"/>
              </a:solidFill>
            </a:endParaRPr>
          </a:p>
        </p:txBody>
      </p:sp>
      <p:pic>
        <p:nvPicPr>
          <p:cNvPr id="8" name="Picture 7" descr="bar3.jpg"/>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0" y="1145441"/>
            <a:ext cx="9144000" cy="45719"/>
          </a:xfrm>
          <a:prstGeom prst="rect">
            <a:avLst/>
          </a:prstGeom>
        </p:spPr>
      </p:pic>
      <p:sp>
        <p:nvSpPr>
          <p:cNvPr id="7" name="Text Placeholder 6"/>
          <p:cNvSpPr>
            <a:spLocks noGrp="1"/>
          </p:cNvSpPr>
          <p:nvPr>
            <p:ph type="body" sz="quarter" idx="10" hasCustomPrompt="1"/>
          </p:nvPr>
        </p:nvSpPr>
        <p:spPr>
          <a:xfrm>
            <a:off x="369888" y="1190625"/>
            <a:ext cx="8316912" cy="592138"/>
          </a:xfrm>
        </p:spPr>
        <p:txBody>
          <a:bodyPr anchor="ctr"/>
          <a:lstStyle>
            <a:lvl1pPr marL="0" indent="0">
              <a:buNone/>
              <a:defRPr>
                <a:solidFill>
                  <a:srgbClr val="FFFFFF"/>
                </a:solidFill>
              </a:defRPr>
            </a:lvl1pPr>
            <a:lvl2pPr marL="457200" indent="0">
              <a:buNone/>
              <a:defRPr>
                <a:solidFill>
                  <a:srgbClr val="FFFFFF"/>
                </a:solidFill>
              </a:defRPr>
            </a:lvl2pPr>
            <a:lvl3pPr marL="455613" indent="0">
              <a:buNone/>
              <a:defRPr>
                <a:solidFill>
                  <a:srgbClr val="FFFFFF"/>
                </a:solidFill>
              </a:defRPr>
            </a:lvl3pPr>
            <a:lvl4pPr marL="1371600" indent="0">
              <a:buNone/>
              <a:defRPr>
                <a:solidFill>
                  <a:srgbClr val="FFFFFF"/>
                </a:solidFill>
              </a:defRPr>
            </a:lvl4pPr>
            <a:lvl5pPr marL="1828800" indent="0">
              <a:buNone/>
              <a:defRPr>
                <a:solidFill>
                  <a:srgbClr val="FFFFFF"/>
                </a:solidFill>
              </a:defRPr>
            </a:lvl5pPr>
          </a:lstStyle>
          <a:p>
            <a:pPr lvl="0"/>
            <a:r>
              <a:rPr lang="en-US" dirty="0" smtClean="0"/>
              <a:t>CLICK TO EDIT MASTER TEXT STYLES</a:t>
            </a:r>
            <a:endParaRPr lang="en-US" dirty="0"/>
          </a:p>
        </p:txBody>
      </p:sp>
      <p:sp>
        <p:nvSpPr>
          <p:cNvPr id="14" name="Slide Number Placeholder 13"/>
          <p:cNvSpPr>
            <a:spLocks noGrp="1"/>
          </p:cNvSpPr>
          <p:nvPr>
            <p:ph type="sldNum" sz="quarter" idx="11"/>
          </p:nvPr>
        </p:nvSpPr>
        <p:spPr/>
        <p:txBody>
          <a:bodyPr/>
          <a:lstStyle/>
          <a:p>
            <a:fld id="{29B650A7-CBE4-7B4F-A5EE-3E7F54FCF764}" type="slidenum">
              <a:rPr lang="en-US" smtClean="0"/>
              <a:t>‹#›</a:t>
            </a:fld>
            <a:endParaRPr lang="en-US" dirty="0"/>
          </a:p>
        </p:txBody>
      </p:sp>
    </p:spTree>
    <p:extLst>
      <p:ext uri="{BB962C8B-B14F-4D97-AF65-F5344CB8AC3E}">
        <p14:creationId xmlns:p14="http://schemas.microsoft.com/office/powerpoint/2010/main" val="3737523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1 Content Box">
    <p:spTree>
      <p:nvGrpSpPr>
        <p:cNvPr id="1" name=""/>
        <p:cNvGrpSpPr/>
        <p:nvPr/>
      </p:nvGrpSpPr>
      <p:grpSpPr>
        <a:xfrm>
          <a:off x="0" y="0"/>
          <a:ext cx="0" cy="0"/>
          <a:chOff x="0" y="0"/>
          <a:chExt cx="0" cy="0"/>
        </a:xfrm>
      </p:grpSpPr>
      <p:sp>
        <p:nvSpPr>
          <p:cNvPr id="10" name="Rectangle 9"/>
          <p:cNvSpPr/>
          <p:nvPr userDrawn="1"/>
        </p:nvSpPr>
        <p:spPr>
          <a:xfrm>
            <a:off x="0" y="1170676"/>
            <a:ext cx="9218083" cy="611354"/>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smtClean="0">
              <a:solidFill>
                <a:schemeClr val="bg1"/>
              </a:solidFill>
            </a:endParaRPr>
          </a:p>
        </p:txBody>
      </p:sp>
      <p:sp>
        <p:nvSpPr>
          <p:cNvPr id="4" name="Rectangle 3"/>
          <p:cNvSpPr/>
          <p:nvPr userDrawn="1"/>
        </p:nvSpPr>
        <p:spPr>
          <a:xfrm>
            <a:off x="0" y="-1"/>
            <a:ext cx="9218083" cy="1145441"/>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smtClean="0">
              <a:solidFill>
                <a:schemeClr val="bg1"/>
              </a:solidFill>
            </a:endParaRPr>
          </a:p>
        </p:txBody>
      </p:sp>
      <p:sp>
        <p:nvSpPr>
          <p:cNvPr id="2" name="Title 1"/>
          <p:cNvSpPr>
            <a:spLocks noGrp="1"/>
          </p:cNvSpPr>
          <p:nvPr>
            <p:ph type="title" hasCustomPrompt="1"/>
          </p:nvPr>
        </p:nvSpPr>
        <p:spPr>
          <a:xfrm>
            <a:off x="370417" y="0"/>
            <a:ext cx="8316383" cy="1145441"/>
          </a:xfrm>
        </p:spPr>
        <p:txBody>
          <a:bodyPr>
            <a:normAutofit/>
          </a:bodyPr>
          <a:lstStyle>
            <a:lvl1pPr algn="l">
              <a:defRPr sz="2400" b="1">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986861"/>
            <a:ext cx="5452728" cy="614493"/>
          </a:xfrm>
        </p:spPr>
        <p:txBody>
          <a:bodyPr>
            <a:noAutofit/>
          </a:bodyPr>
          <a:lstStyle>
            <a:lvl1pPr marL="0" indent="0">
              <a:buFontTx/>
              <a:buNone/>
              <a:defRPr sz="1600" b="0">
                <a:solidFill>
                  <a:schemeClr val="tx1"/>
                </a:solidFill>
              </a:defRPr>
            </a:lvl1pPr>
            <a:lvl2pPr marL="339725" indent="0">
              <a:buFontTx/>
              <a:buNone/>
              <a:tabLst>
                <a:tab pos="630238" algn="l"/>
              </a:tabLst>
              <a:defRPr sz="1600" b="0">
                <a:solidFill>
                  <a:schemeClr val="tx1"/>
                </a:solidFill>
              </a:defRPr>
            </a:lvl2pPr>
            <a:lvl3pPr marL="455613" indent="0">
              <a:buFontTx/>
              <a:buNone/>
              <a:defRPr sz="1600" b="0">
                <a:solidFill>
                  <a:schemeClr val="tx1"/>
                </a:solidFill>
              </a:defRPr>
            </a:lvl3pPr>
            <a:lvl4pPr marL="1371600" indent="0">
              <a:buFontTx/>
              <a:buNone/>
              <a:defRPr sz="1600" b="0">
                <a:solidFill>
                  <a:schemeClr val="tx1"/>
                </a:solidFill>
              </a:defRPr>
            </a:lvl4pPr>
            <a:lvl5pPr marL="1828800" indent="0">
              <a:buFontTx/>
              <a:buNone/>
              <a:defRPr sz="1600" b="0">
                <a:solidFill>
                  <a:schemeClr val="tx1"/>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0" y="6275820"/>
            <a:ext cx="1828800" cy="548640"/>
          </a:xfrm>
          <a:prstGeom prst="rect">
            <a:avLst/>
          </a:prstGeom>
        </p:spPr>
      </p:pic>
      <p:sp>
        <p:nvSpPr>
          <p:cNvPr id="13" name="TextBox 12"/>
          <p:cNvSpPr txBox="1"/>
          <p:nvPr userDrawn="1"/>
        </p:nvSpPr>
        <p:spPr>
          <a:xfrm>
            <a:off x="8600490" y="6416356"/>
            <a:ext cx="374256" cy="276999"/>
          </a:xfrm>
          <a:prstGeom prst="rect">
            <a:avLst/>
          </a:prstGeom>
          <a:noFill/>
        </p:spPr>
        <p:txBody>
          <a:bodyPr wrap="none" rtlCol="0">
            <a:spAutoFit/>
          </a:bodyPr>
          <a:lstStyle/>
          <a:p>
            <a:fld id="{38427B4B-2293-8647-9FD4-AD2EFED2787E}" type="slidenum">
              <a:rPr lang="en-US" sz="1200" smtClean="0">
                <a:solidFill>
                  <a:schemeClr val="bg2"/>
                </a:solidFill>
              </a:rPr>
              <a:t>‹#›</a:t>
            </a:fld>
            <a:endParaRPr lang="en-US" sz="1200" dirty="0">
              <a:solidFill>
                <a:schemeClr val="bg2"/>
              </a:solidFill>
            </a:endParaRPr>
          </a:p>
        </p:txBody>
      </p:sp>
      <p:pic>
        <p:nvPicPr>
          <p:cNvPr id="8" name="Picture 7" descr="bar3.jpg"/>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0" y="1145441"/>
            <a:ext cx="9144000" cy="45719"/>
          </a:xfrm>
          <a:prstGeom prst="rect">
            <a:avLst/>
          </a:prstGeom>
        </p:spPr>
      </p:pic>
      <p:sp>
        <p:nvSpPr>
          <p:cNvPr id="7" name="Text Placeholder 6"/>
          <p:cNvSpPr>
            <a:spLocks noGrp="1"/>
          </p:cNvSpPr>
          <p:nvPr>
            <p:ph type="body" sz="quarter" idx="10" hasCustomPrompt="1"/>
          </p:nvPr>
        </p:nvSpPr>
        <p:spPr>
          <a:xfrm>
            <a:off x="369888" y="1190625"/>
            <a:ext cx="8316912" cy="592138"/>
          </a:xfrm>
        </p:spPr>
        <p:txBody>
          <a:bodyPr anchor="ctr"/>
          <a:lstStyle>
            <a:lvl1pPr marL="0" indent="0">
              <a:buNone/>
              <a:defRPr>
                <a:solidFill>
                  <a:srgbClr val="FFFFFF"/>
                </a:solidFill>
              </a:defRPr>
            </a:lvl1pPr>
            <a:lvl2pPr marL="457200" indent="0">
              <a:buNone/>
              <a:defRPr>
                <a:solidFill>
                  <a:srgbClr val="FFFFFF"/>
                </a:solidFill>
              </a:defRPr>
            </a:lvl2pPr>
            <a:lvl3pPr marL="455613" indent="0">
              <a:buNone/>
              <a:defRPr>
                <a:solidFill>
                  <a:srgbClr val="FFFFFF"/>
                </a:solidFill>
              </a:defRPr>
            </a:lvl3pPr>
            <a:lvl4pPr marL="1371600" indent="0">
              <a:buNone/>
              <a:defRPr>
                <a:solidFill>
                  <a:srgbClr val="FFFFFF"/>
                </a:solidFill>
              </a:defRPr>
            </a:lvl4pPr>
            <a:lvl5pPr marL="1828800" indent="0">
              <a:buNone/>
              <a:defRPr>
                <a:solidFill>
                  <a:srgbClr val="FFFFFF"/>
                </a:solidFill>
              </a:defRPr>
            </a:lvl5pPr>
          </a:lstStyle>
          <a:p>
            <a:pPr lvl="0"/>
            <a:r>
              <a:rPr lang="en-US" dirty="0" smtClean="0"/>
              <a:t>CLICK TO EDIT MASTER TEXT STYLES</a:t>
            </a:r>
            <a:endParaRPr lang="en-US" dirty="0"/>
          </a:p>
        </p:txBody>
      </p:sp>
      <p:sp>
        <p:nvSpPr>
          <p:cNvPr id="6" name="Text Placeholder 5"/>
          <p:cNvSpPr>
            <a:spLocks noGrp="1"/>
          </p:cNvSpPr>
          <p:nvPr>
            <p:ph type="body" sz="quarter" idx="12"/>
          </p:nvPr>
        </p:nvSpPr>
        <p:spPr>
          <a:xfrm>
            <a:off x="6370841" y="2160968"/>
            <a:ext cx="2509634" cy="3965195"/>
          </a:xfrm>
        </p:spPr>
        <p:txBody>
          <a:bodyPr>
            <a:normAutofit/>
          </a:bodyPr>
          <a:lstStyle>
            <a:lvl1pPr marL="0" indent="0">
              <a:buFontTx/>
              <a:buNone/>
              <a:defRPr sz="1400" i="1">
                <a:solidFill>
                  <a:schemeClr val="tx2"/>
                </a:solidFill>
              </a:defRPr>
            </a:lvl1pPr>
            <a:lvl2pPr marL="400050" indent="-174625">
              <a:tabLst>
                <a:tab pos="460375" algn="l"/>
              </a:tabLst>
              <a:defRPr sz="1400" i="1">
                <a:solidFill>
                  <a:schemeClr val="tx2"/>
                </a:solidFill>
              </a:defRPr>
            </a:lvl2pPr>
            <a:lvl3pPr marL="174625" indent="-174625">
              <a:defRPr sz="1400" i="1">
                <a:solidFill>
                  <a:schemeClr val="tx2"/>
                </a:solidFill>
              </a:defRPr>
            </a:lvl3pPr>
            <a:lvl4pPr marL="174625" indent="-174625">
              <a:defRPr sz="1400" i="1">
                <a:solidFill>
                  <a:schemeClr val="tx2"/>
                </a:solidFill>
              </a:defRPr>
            </a:lvl4pPr>
            <a:lvl5pPr marL="174625" indent="-174625">
              <a:defRPr sz="1400" i="1">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11"/>
          <p:cNvSpPr>
            <a:spLocks noGrp="1"/>
          </p:cNvSpPr>
          <p:nvPr>
            <p:ph sz="quarter" idx="13"/>
          </p:nvPr>
        </p:nvSpPr>
        <p:spPr>
          <a:xfrm>
            <a:off x="457200" y="5892969"/>
            <a:ext cx="5453063" cy="767477"/>
          </a:xfrm>
        </p:spPr>
        <p:txBody>
          <a:bodyPr anchor="b">
            <a:normAutofit/>
          </a:bodyPr>
          <a:lstStyle>
            <a:lvl1pPr marL="0" indent="0">
              <a:buFontTx/>
              <a:buNone/>
              <a:defRPr sz="1000" i="1">
                <a:solidFill>
                  <a:srgbClr val="000000"/>
                </a:solidFill>
              </a:defRPr>
            </a:lvl1pPr>
            <a:lvl2pPr marL="457200" indent="0">
              <a:buFontTx/>
              <a:buNone/>
              <a:defRPr sz="1000" i="1">
                <a:solidFill>
                  <a:srgbClr val="000000"/>
                </a:solidFill>
              </a:defRPr>
            </a:lvl2pPr>
            <a:lvl3pPr marL="455613" indent="0">
              <a:buFontTx/>
              <a:buNone/>
              <a:defRPr sz="1000" i="1">
                <a:solidFill>
                  <a:srgbClr val="000000"/>
                </a:solidFill>
              </a:defRPr>
            </a:lvl3pPr>
            <a:lvl4pPr marL="1371600" indent="0">
              <a:buFontTx/>
              <a:buNone/>
              <a:defRPr sz="1000" i="1">
                <a:solidFill>
                  <a:srgbClr val="000000"/>
                </a:solidFill>
              </a:defRPr>
            </a:lvl4pPr>
            <a:lvl5pPr marL="1828800" indent="0">
              <a:buFontTx/>
              <a:buNone/>
              <a:defRPr sz="1000" i="1">
                <a:solidFill>
                  <a:srgbClr val="00000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6" name="Straight Connector 15"/>
          <p:cNvCxnSpPr/>
          <p:nvPr userDrawn="1"/>
        </p:nvCxnSpPr>
        <p:spPr>
          <a:xfrm>
            <a:off x="8572266" y="6444580"/>
            <a:ext cx="0" cy="215866"/>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3080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Box-4 boxes">
    <p:spTree>
      <p:nvGrpSpPr>
        <p:cNvPr id="1" name=""/>
        <p:cNvGrpSpPr/>
        <p:nvPr/>
      </p:nvGrpSpPr>
      <p:grpSpPr>
        <a:xfrm>
          <a:off x="0" y="0"/>
          <a:ext cx="0" cy="0"/>
          <a:chOff x="0" y="0"/>
          <a:chExt cx="0" cy="0"/>
        </a:xfrm>
      </p:grpSpPr>
      <p:sp>
        <p:nvSpPr>
          <p:cNvPr id="10" name="Rectangle 9"/>
          <p:cNvSpPr/>
          <p:nvPr userDrawn="1"/>
        </p:nvSpPr>
        <p:spPr>
          <a:xfrm>
            <a:off x="0" y="1170676"/>
            <a:ext cx="9218083" cy="611354"/>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smtClean="0">
              <a:solidFill>
                <a:schemeClr val="bg1"/>
              </a:solidFill>
            </a:endParaRPr>
          </a:p>
        </p:txBody>
      </p:sp>
      <p:sp>
        <p:nvSpPr>
          <p:cNvPr id="4" name="Rectangle 3"/>
          <p:cNvSpPr/>
          <p:nvPr userDrawn="1"/>
        </p:nvSpPr>
        <p:spPr>
          <a:xfrm>
            <a:off x="0" y="-1"/>
            <a:ext cx="9218083" cy="1145441"/>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lIns="0" rIns="0" rtlCol="0" anchor="ctr"/>
          <a:lstStyle/>
          <a:p>
            <a:pPr algn="ctr"/>
            <a:endParaRPr lang="en-US" sz="2000" b="1" kern="0" spc="260" dirty="0" smtClean="0">
              <a:solidFill>
                <a:schemeClr val="bg1"/>
              </a:solidFill>
            </a:endParaRPr>
          </a:p>
        </p:txBody>
      </p:sp>
      <p:sp>
        <p:nvSpPr>
          <p:cNvPr id="2" name="Title 1"/>
          <p:cNvSpPr>
            <a:spLocks noGrp="1"/>
          </p:cNvSpPr>
          <p:nvPr>
            <p:ph type="title" hasCustomPrompt="1"/>
          </p:nvPr>
        </p:nvSpPr>
        <p:spPr>
          <a:xfrm>
            <a:off x="370417" y="0"/>
            <a:ext cx="8316383" cy="1145441"/>
          </a:xfrm>
        </p:spPr>
        <p:txBody>
          <a:bodyPr>
            <a:normAutofit/>
          </a:bodyPr>
          <a:lstStyle>
            <a:lvl1pPr algn="l">
              <a:defRPr sz="2400" b="1">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hasCustomPrompt="1"/>
          </p:nvPr>
        </p:nvSpPr>
        <p:spPr>
          <a:xfrm>
            <a:off x="457200" y="1986861"/>
            <a:ext cx="5452728" cy="614493"/>
          </a:xfrm>
        </p:spPr>
        <p:txBody>
          <a:bodyPr>
            <a:noAutofit/>
          </a:bodyPr>
          <a:lstStyle>
            <a:lvl1pPr marL="0" indent="0">
              <a:buFontTx/>
              <a:buNone/>
              <a:defRPr sz="1600" b="0">
                <a:solidFill>
                  <a:schemeClr val="tx1"/>
                </a:solidFill>
              </a:defRPr>
            </a:lvl1pPr>
            <a:lvl2pPr marL="339725" indent="0">
              <a:buFontTx/>
              <a:buNone/>
              <a:tabLst>
                <a:tab pos="630238" algn="l"/>
              </a:tabLst>
              <a:defRPr sz="1600" b="0">
                <a:solidFill>
                  <a:schemeClr val="tx1"/>
                </a:solidFill>
              </a:defRPr>
            </a:lvl2pPr>
            <a:lvl3pPr marL="455613" indent="0">
              <a:buFontTx/>
              <a:buNone/>
              <a:defRPr sz="1600" b="0">
                <a:solidFill>
                  <a:schemeClr val="tx1"/>
                </a:solidFill>
              </a:defRPr>
            </a:lvl3pPr>
            <a:lvl4pPr marL="1371600" indent="0">
              <a:buFontTx/>
              <a:buNone/>
              <a:defRPr sz="1600" b="0">
                <a:solidFill>
                  <a:schemeClr val="tx1"/>
                </a:solidFill>
              </a:defRPr>
            </a:lvl4pPr>
            <a:lvl5pPr marL="1828800" indent="0">
              <a:buFontTx/>
              <a:buNone/>
              <a:defRPr sz="1600" b="0">
                <a:solidFill>
                  <a:schemeClr val="tx1"/>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0" y="6275820"/>
            <a:ext cx="1828800" cy="548640"/>
          </a:xfrm>
          <a:prstGeom prst="rect">
            <a:avLst/>
          </a:prstGeom>
        </p:spPr>
      </p:pic>
      <p:sp>
        <p:nvSpPr>
          <p:cNvPr id="13" name="TextBox 12"/>
          <p:cNvSpPr txBox="1"/>
          <p:nvPr userDrawn="1"/>
        </p:nvSpPr>
        <p:spPr>
          <a:xfrm>
            <a:off x="8600490" y="6416356"/>
            <a:ext cx="374256" cy="276999"/>
          </a:xfrm>
          <a:prstGeom prst="rect">
            <a:avLst/>
          </a:prstGeom>
          <a:noFill/>
        </p:spPr>
        <p:txBody>
          <a:bodyPr wrap="none" rtlCol="0">
            <a:spAutoFit/>
          </a:bodyPr>
          <a:lstStyle/>
          <a:p>
            <a:fld id="{38427B4B-2293-8647-9FD4-AD2EFED2787E}" type="slidenum">
              <a:rPr lang="en-US" sz="1200" smtClean="0">
                <a:solidFill>
                  <a:schemeClr val="bg2"/>
                </a:solidFill>
              </a:rPr>
              <a:t>‹#›</a:t>
            </a:fld>
            <a:endParaRPr lang="en-US" sz="1200" dirty="0">
              <a:solidFill>
                <a:schemeClr val="bg2"/>
              </a:solidFill>
            </a:endParaRPr>
          </a:p>
        </p:txBody>
      </p:sp>
      <p:pic>
        <p:nvPicPr>
          <p:cNvPr id="8" name="Picture 7" descr="bar3.jpg"/>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0" y="1145441"/>
            <a:ext cx="9144000" cy="45719"/>
          </a:xfrm>
          <a:prstGeom prst="rect">
            <a:avLst/>
          </a:prstGeom>
        </p:spPr>
      </p:pic>
      <p:sp>
        <p:nvSpPr>
          <p:cNvPr id="7" name="Text Placeholder 6"/>
          <p:cNvSpPr>
            <a:spLocks noGrp="1"/>
          </p:cNvSpPr>
          <p:nvPr>
            <p:ph type="body" sz="quarter" idx="10" hasCustomPrompt="1"/>
          </p:nvPr>
        </p:nvSpPr>
        <p:spPr>
          <a:xfrm>
            <a:off x="369888" y="1190625"/>
            <a:ext cx="8316912" cy="592138"/>
          </a:xfrm>
        </p:spPr>
        <p:txBody>
          <a:bodyPr anchor="ctr"/>
          <a:lstStyle>
            <a:lvl1pPr marL="0" indent="0">
              <a:buNone/>
              <a:defRPr>
                <a:solidFill>
                  <a:srgbClr val="FFFFFF"/>
                </a:solidFill>
              </a:defRPr>
            </a:lvl1pPr>
            <a:lvl2pPr marL="457200" indent="0">
              <a:buNone/>
              <a:defRPr>
                <a:solidFill>
                  <a:srgbClr val="FFFFFF"/>
                </a:solidFill>
              </a:defRPr>
            </a:lvl2pPr>
            <a:lvl3pPr marL="455613" indent="0">
              <a:buNone/>
              <a:defRPr>
                <a:solidFill>
                  <a:srgbClr val="FFFFFF"/>
                </a:solidFill>
              </a:defRPr>
            </a:lvl3pPr>
            <a:lvl4pPr marL="1371600" indent="0">
              <a:buNone/>
              <a:defRPr>
                <a:solidFill>
                  <a:srgbClr val="FFFFFF"/>
                </a:solidFill>
              </a:defRPr>
            </a:lvl4pPr>
            <a:lvl5pPr marL="1828800" indent="0">
              <a:buNone/>
              <a:defRPr>
                <a:solidFill>
                  <a:srgbClr val="FFFFFF"/>
                </a:solidFill>
              </a:defRPr>
            </a:lvl5pPr>
          </a:lstStyle>
          <a:p>
            <a:pPr lvl="0"/>
            <a:r>
              <a:rPr lang="en-US" dirty="0" smtClean="0"/>
              <a:t>CLICK TO EDIT MASTER TEXT STYLES</a:t>
            </a:r>
            <a:endParaRPr lang="en-US" dirty="0"/>
          </a:p>
        </p:txBody>
      </p:sp>
      <p:sp>
        <p:nvSpPr>
          <p:cNvPr id="6" name="Text Placeholder 5"/>
          <p:cNvSpPr>
            <a:spLocks noGrp="1"/>
          </p:cNvSpPr>
          <p:nvPr>
            <p:ph type="body" sz="quarter" idx="12"/>
          </p:nvPr>
        </p:nvSpPr>
        <p:spPr>
          <a:xfrm>
            <a:off x="6370841" y="2160968"/>
            <a:ext cx="2509634" cy="2178816"/>
          </a:xfrm>
        </p:spPr>
        <p:txBody>
          <a:bodyPr>
            <a:normAutofit/>
          </a:bodyPr>
          <a:lstStyle>
            <a:lvl1pPr marL="0" indent="0">
              <a:buFontTx/>
              <a:buNone/>
              <a:defRPr sz="1400" i="1">
                <a:solidFill>
                  <a:schemeClr val="tx2"/>
                </a:solidFill>
              </a:defRPr>
            </a:lvl1pPr>
            <a:lvl2pPr marL="400050" indent="-174625">
              <a:tabLst>
                <a:tab pos="460375" algn="l"/>
              </a:tabLst>
              <a:defRPr sz="1400" i="1">
                <a:solidFill>
                  <a:schemeClr val="tx2"/>
                </a:solidFill>
              </a:defRPr>
            </a:lvl2pPr>
            <a:lvl3pPr marL="174625" indent="-174625">
              <a:defRPr sz="1400" i="1">
                <a:solidFill>
                  <a:schemeClr val="tx2"/>
                </a:solidFill>
              </a:defRPr>
            </a:lvl3pPr>
            <a:lvl4pPr marL="174625" indent="-174625">
              <a:defRPr sz="1400" i="1">
                <a:solidFill>
                  <a:schemeClr val="tx2"/>
                </a:solidFill>
              </a:defRPr>
            </a:lvl4pPr>
            <a:lvl5pPr marL="174625" indent="-174625">
              <a:defRPr sz="1400" i="1">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11"/>
          <p:cNvSpPr>
            <a:spLocks noGrp="1"/>
          </p:cNvSpPr>
          <p:nvPr>
            <p:ph sz="quarter" idx="13"/>
          </p:nvPr>
        </p:nvSpPr>
        <p:spPr>
          <a:xfrm>
            <a:off x="457200" y="5892969"/>
            <a:ext cx="5453063" cy="767477"/>
          </a:xfrm>
        </p:spPr>
        <p:txBody>
          <a:bodyPr anchor="b">
            <a:normAutofit/>
          </a:bodyPr>
          <a:lstStyle>
            <a:lvl1pPr marL="0" indent="0">
              <a:buFontTx/>
              <a:buNone/>
              <a:defRPr sz="1000" i="1">
                <a:solidFill>
                  <a:srgbClr val="000000"/>
                </a:solidFill>
              </a:defRPr>
            </a:lvl1pPr>
            <a:lvl2pPr marL="457200" indent="0">
              <a:buFontTx/>
              <a:buNone/>
              <a:defRPr sz="1000" i="1">
                <a:solidFill>
                  <a:srgbClr val="000000"/>
                </a:solidFill>
              </a:defRPr>
            </a:lvl2pPr>
            <a:lvl3pPr marL="455613" indent="0">
              <a:buFontTx/>
              <a:buNone/>
              <a:defRPr sz="1000" i="1">
                <a:solidFill>
                  <a:srgbClr val="000000"/>
                </a:solidFill>
              </a:defRPr>
            </a:lvl3pPr>
            <a:lvl4pPr marL="1371600" indent="0">
              <a:buFontTx/>
              <a:buNone/>
              <a:defRPr sz="1000" i="1">
                <a:solidFill>
                  <a:srgbClr val="000000"/>
                </a:solidFill>
              </a:defRPr>
            </a:lvl4pPr>
            <a:lvl5pPr marL="1828800" indent="0">
              <a:buFontTx/>
              <a:buNone/>
              <a:defRPr sz="1000" i="1">
                <a:solidFill>
                  <a:srgbClr val="00000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6" name="Straight Connector 15"/>
          <p:cNvCxnSpPr/>
          <p:nvPr userDrawn="1"/>
        </p:nvCxnSpPr>
        <p:spPr>
          <a:xfrm>
            <a:off x="8572266" y="6444580"/>
            <a:ext cx="0" cy="215866"/>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1" name="Text Placeholder 10"/>
          <p:cNvSpPr>
            <a:spLocks noGrp="1"/>
          </p:cNvSpPr>
          <p:nvPr>
            <p:ph type="body" sz="quarter" idx="14"/>
          </p:nvPr>
        </p:nvSpPr>
        <p:spPr>
          <a:xfrm>
            <a:off x="6370638" y="4476829"/>
            <a:ext cx="2509837" cy="1562021"/>
          </a:xfrm>
        </p:spPr>
        <p:txBody>
          <a:bodyPr>
            <a:normAutofit/>
          </a:bodyPr>
          <a:lstStyle>
            <a:lvl1pPr marL="0" indent="0">
              <a:buFontTx/>
              <a:buNone/>
              <a:defRPr sz="1100"/>
            </a:lvl1pPr>
            <a:lvl2pPr marL="457200" indent="0">
              <a:buFontTx/>
              <a:buNone/>
              <a:defRPr sz="1100"/>
            </a:lvl2pPr>
            <a:lvl3pPr marL="455613" indent="0">
              <a:buFontTx/>
              <a:buNone/>
              <a:defRPr sz="1100"/>
            </a:lvl3pPr>
            <a:lvl4pPr marL="1371600" indent="0">
              <a:buFontTx/>
              <a:buNone/>
              <a:defRPr sz="1100"/>
            </a:lvl4pPr>
            <a:lvl5pPr marL="1828800" indent="0">
              <a:buFontTx/>
              <a:buNone/>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859690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 Slide">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3349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1730307"/>
            <a:ext cx="8033032" cy="1470025"/>
          </a:xfrm>
        </p:spPr>
        <p:txBody>
          <a:bodyPr anchor="b">
            <a:noAutofit/>
          </a:bodyPr>
          <a:lstStyle>
            <a:lvl1pPr algn="l">
              <a:lnSpc>
                <a:spcPct val="90000"/>
              </a:lnSpc>
              <a:defRPr sz="3200">
                <a:solidFill>
                  <a:srgbClr val="0000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3151814"/>
            <a:ext cx="7086600" cy="509350"/>
          </a:xfrm>
        </p:spPr>
        <p:txBody>
          <a:bodyPr>
            <a:noAutofit/>
          </a:bodyPr>
          <a:lstStyle>
            <a:lvl1pPr marL="0" indent="0" algn="l">
              <a:buNone/>
              <a:defRPr sz="3200" b="1" i="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Text Placeholder 4"/>
          <p:cNvSpPr>
            <a:spLocks noGrp="1"/>
          </p:cNvSpPr>
          <p:nvPr>
            <p:ph type="body" sz="quarter" idx="10"/>
          </p:nvPr>
        </p:nvSpPr>
        <p:spPr>
          <a:xfrm>
            <a:off x="457200" y="3967164"/>
            <a:ext cx="8032750" cy="455612"/>
          </a:xfrm>
        </p:spPr>
        <p:txBody>
          <a:bodyPr/>
          <a:lstStyle>
            <a:lvl1pPr marL="0" indent="0">
              <a:buNone/>
              <a:defRPr i="1">
                <a:solidFill>
                  <a:schemeClr val="tx2"/>
                </a:solidFill>
              </a:defRPr>
            </a:lvl1pPr>
            <a:lvl2pPr marL="457200" indent="0">
              <a:buNone/>
              <a:defRPr i="1">
                <a:solidFill>
                  <a:schemeClr val="tx2"/>
                </a:solidFill>
              </a:defRPr>
            </a:lvl2pPr>
            <a:lvl3pPr marL="455613" indent="0">
              <a:buNone/>
              <a:defRPr i="1">
                <a:solidFill>
                  <a:schemeClr val="tx2"/>
                </a:solidFill>
              </a:defRPr>
            </a:lvl3pPr>
            <a:lvl4pPr marL="1371600" indent="0">
              <a:buNone/>
              <a:defRPr i="1">
                <a:solidFill>
                  <a:schemeClr val="tx2"/>
                </a:solidFill>
              </a:defRPr>
            </a:lvl4pPr>
            <a:lvl5pPr marL="1828800" indent="0">
              <a:buNone/>
              <a:defRPr i="1">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762869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B650A7-CBE4-7B4F-A5EE-3E7F54FCF764}" type="slidenum">
              <a:rPr lang="en-US" smtClean="0"/>
              <a:t>‹#›</a:t>
            </a:fld>
            <a:endParaRPr lang="en-US" dirty="0"/>
          </a:p>
        </p:txBody>
      </p:sp>
    </p:spTree>
    <p:extLst>
      <p:ext uri="{BB962C8B-B14F-4D97-AF65-F5344CB8AC3E}">
        <p14:creationId xmlns:p14="http://schemas.microsoft.com/office/powerpoint/2010/main" val="115831971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80" r:id="rId3"/>
    <p:sldLayoutId id="2147483682" r:id="rId4"/>
    <p:sldLayoutId id="2147483650" r:id="rId5"/>
    <p:sldLayoutId id="2147483684" r:id="rId6"/>
    <p:sldLayoutId id="2147483683" r:id="rId7"/>
    <p:sldLayoutId id="2147483678" r:id="rId8"/>
    <p:sldLayoutId id="2147483679" r:id="rId9"/>
    <p:sldLayoutId id="2147483681" r:id="rId10"/>
    <p:sldLayoutId id="2147483658" r:id="rId11"/>
    <p:sldLayoutId id="2147483685" r:id="rId12"/>
  </p:sldLayoutIdLst>
  <p:txStyles>
    <p:titleStyle>
      <a:lvl1pPr algn="ctr" defTabSz="457200" rtl="0" eaLnBrk="1" latinLnBrk="0" hangingPunct="1">
        <a:spcBef>
          <a:spcPct val="0"/>
        </a:spcBef>
        <a:buNone/>
        <a:defRPr sz="4400" b="1" kern="1200">
          <a:solidFill>
            <a:srgbClr val="000000"/>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1800" b="0" kern="1200">
          <a:solidFill>
            <a:srgbClr val="000000"/>
          </a:solidFill>
          <a:latin typeface="+mn-lt"/>
          <a:ea typeface="+mn-ea"/>
          <a:cs typeface="+mn-cs"/>
        </a:defRPr>
      </a:lvl1pPr>
      <a:lvl2pPr marL="742950" indent="-285750" algn="l" defTabSz="457200" rtl="0" eaLnBrk="1" latinLnBrk="0" hangingPunct="1">
        <a:spcBef>
          <a:spcPct val="20000"/>
        </a:spcBef>
        <a:buSzPct val="80000"/>
        <a:buFont typeface="Arial"/>
        <a:buChar char="–"/>
        <a:defRPr sz="1800" b="0" kern="1200">
          <a:solidFill>
            <a:srgbClr val="000000"/>
          </a:solidFill>
          <a:latin typeface="+mn-lt"/>
          <a:ea typeface="+mn-ea"/>
          <a:cs typeface="+mn-cs"/>
        </a:defRPr>
      </a:lvl2pPr>
      <a:lvl3pPr marL="741363" indent="-285750" algn="l" defTabSz="457200" rtl="0" eaLnBrk="1" latinLnBrk="0" hangingPunct="1">
        <a:spcBef>
          <a:spcPct val="20000"/>
        </a:spcBef>
        <a:buSzPct val="50000"/>
        <a:buFont typeface="Lucida Grande"/>
        <a:buChar char="-"/>
        <a:defRPr sz="1800" b="0" kern="1200">
          <a:solidFill>
            <a:srgbClr val="000000"/>
          </a:solidFill>
          <a:latin typeface="+mn-lt"/>
          <a:ea typeface="+mn-ea"/>
          <a:cs typeface="+mn-cs"/>
        </a:defRPr>
      </a:lvl3pPr>
      <a:lvl4pPr marL="1600200" indent="-228600" algn="l" defTabSz="457200" rtl="0" eaLnBrk="1" latinLnBrk="0" hangingPunct="1">
        <a:spcBef>
          <a:spcPct val="20000"/>
        </a:spcBef>
        <a:buFont typeface="Courier New"/>
        <a:buChar char="o"/>
        <a:defRPr sz="1800" b="0" kern="1200">
          <a:solidFill>
            <a:srgbClr val="000000"/>
          </a:solidFill>
          <a:latin typeface="+mn-lt"/>
          <a:ea typeface="+mn-ea"/>
          <a:cs typeface="+mn-cs"/>
        </a:defRPr>
      </a:lvl4pPr>
      <a:lvl5pPr marL="2057400" indent="-228600" algn="l" defTabSz="457200" rtl="0" eaLnBrk="1" latinLnBrk="0" hangingPunct="1">
        <a:spcBef>
          <a:spcPct val="20000"/>
        </a:spcBef>
        <a:buFont typeface="Arial"/>
        <a:buChar char="»"/>
        <a:defRPr sz="1800" b="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jpg"/><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hyperlink" Target="http://healthpolicy.usc.edu/Keck_Schaeffer_Initiative.aspx"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chart" Target="../charts/char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chart" Target="../charts/char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chart" Target="../charts/char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chart" Target="../charts/char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chart" Target="../charts/char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chart" Target="../charts/char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chart" Target="../charts/char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chart" Target="../charts/char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chart" Target="../charts/char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chart" Target="../charts/char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chart" Target="../charts/chart12.xml"/><Relationship Id="rId4" Type="http://schemas.openxmlformats.org/officeDocument/2006/relationships/chart" Target="../charts/chart13.xml"/><Relationship Id="rId1" Type="http://schemas.openxmlformats.org/officeDocument/2006/relationships/slideLayout" Target="../slideLayouts/slideLayout9.xml"/><Relationship Id="rId2"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3" Type="http://schemas.openxmlformats.org/officeDocument/2006/relationships/chart" Target="../charts/chart14.xml"/><Relationship Id="rId4" Type="http://schemas.openxmlformats.org/officeDocument/2006/relationships/chart" Target="../charts/chart15.xml"/><Relationship Id="rId1" Type="http://schemas.openxmlformats.org/officeDocument/2006/relationships/slideLayout" Target="../slideLayouts/slideLayout9.xml"/><Relationship Id="rId2"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chart" Target="../charts/char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 Id="rId3" Type="http://schemas.openxmlformats.org/officeDocument/2006/relationships/chart" Target="../charts/char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 Id="rId3" Type="http://schemas.openxmlformats.org/officeDocument/2006/relationships/chart" Target="../charts/char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chart" Target="../charts/char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4.xml"/><Relationship Id="rId3" Type="http://schemas.openxmlformats.org/officeDocument/2006/relationships/chart" Target="../charts/chart20.xml"/></Relationships>
</file>

<file path=ppt/slides/_rels/slide30.xml.rels><?xml version="1.0" encoding="UTF-8" standalone="yes"?>
<Relationships xmlns="http://schemas.openxmlformats.org/package/2006/relationships"><Relationship Id="rId3" Type="http://schemas.openxmlformats.org/officeDocument/2006/relationships/chart" Target="../charts/chart21.xml"/><Relationship Id="rId4" Type="http://schemas.openxmlformats.org/officeDocument/2006/relationships/chart" Target="../charts/chart22.xml"/><Relationship Id="rId1" Type="http://schemas.openxmlformats.org/officeDocument/2006/relationships/slideLayout" Target="../slideLayouts/slideLayout9.xml"/><Relationship Id="rId2"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6.xml"/><Relationship Id="rId3" Type="http://schemas.openxmlformats.org/officeDocument/2006/relationships/chart" Target="../charts/chart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chart" Target="../charts/char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8.xml"/><Relationship Id="rId3" Type="http://schemas.openxmlformats.org/officeDocument/2006/relationships/chart" Target="../charts/chart2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9.xml"/><Relationship Id="rId3" Type="http://schemas.openxmlformats.org/officeDocument/2006/relationships/image" Target="../media/image8.tif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0.xml"/><Relationship Id="rId3" Type="http://schemas.openxmlformats.org/officeDocument/2006/relationships/chart" Target="../charts/chart26.xml"/></Relationships>
</file>

<file path=ppt/slides/_rels/slide38.xml.rels><?xml version="1.0" encoding="UTF-8" standalone="yes"?>
<Relationships xmlns="http://schemas.openxmlformats.org/package/2006/relationships"><Relationship Id="rId3" Type="http://schemas.openxmlformats.org/officeDocument/2006/relationships/image" Target="../media/image9.gif"/><Relationship Id="rId4" Type="http://schemas.openxmlformats.org/officeDocument/2006/relationships/image" Target="../media/image10.gif"/><Relationship Id="rId1" Type="http://schemas.openxmlformats.org/officeDocument/2006/relationships/slideLayout" Target="../slideLayouts/slideLayout9.xml"/><Relationship Id="rId2" Type="http://schemas.openxmlformats.org/officeDocument/2006/relationships/notesSlide" Target="../notesSlides/notesSlide3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2.xml"/><Relationship Id="rId3" Type="http://schemas.openxmlformats.org/officeDocument/2006/relationships/chart" Target="../charts/chart2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3.xml"/><Relationship Id="rId3" Type="http://schemas.openxmlformats.org/officeDocument/2006/relationships/chart" Target="../charts/chart2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4.xml"/><Relationship Id="rId3" Type="http://schemas.openxmlformats.org/officeDocument/2006/relationships/chart" Target="../charts/chart29.xml"/></Relationships>
</file>

<file path=ppt/slides/_rels/slide43.xml.rels><?xml version="1.0" encoding="UTF-8" standalone="yes"?>
<Relationships xmlns="http://schemas.openxmlformats.org/package/2006/relationships"><Relationship Id="rId3" Type="http://schemas.openxmlformats.org/officeDocument/2006/relationships/image" Target="../media/image11.tiff"/><Relationship Id="rId4" Type="http://schemas.openxmlformats.org/officeDocument/2006/relationships/chart" Target="../charts/chart30.xml"/><Relationship Id="rId1" Type="http://schemas.openxmlformats.org/officeDocument/2006/relationships/slideLayout" Target="../slideLayouts/slideLayout9.xml"/><Relationship Id="rId2" Type="http://schemas.openxmlformats.org/officeDocument/2006/relationships/notesSlide" Target="../notesSlides/notesSlide3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6.xml"/><Relationship Id="rId3" Type="http://schemas.openxmlformats.org/officeDocument/2006/relationships/chart" Target="../charts/chart3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8.xml"/><Relationship Id="rId3" Type="http://schemas.openxmlformats.org/officeDocument/2006/relationships/chart" Target="../charts/chart3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chart" Target="../charts/chart33.xml"/></Relationships>
</file>

<file path=ppt/slides/_rels/slide49.xml.rels><?xml version="1.0" encoding="UTF-8" standalone="yes"?>
<Relationships xmlns="http://schemas.openxmlformats.org/package/2006/relationships"><Relationship Id="rId3" Type="http://schemas.openxmlformats.org/officeDocument/2006/relationships/chart" Target="../charts/chart34.xml"/><Relationship Id="rId4" Type="http://schemas.openxmlformats.org/officeDocument/2006/relationships/chart" Target="../charts/chart35.xml"/><Relationship Id="rId5" Type="http://schemas.openxmlformats.org/officeDocument/2006/relationships/chart" Target="../charts/chart36.xml"/><Relationship Id="rId1" Type="http://schemas.openxmlformats.org/officeDocument/2006/relationships/slideLayout" Target="../slideLayouts/slideLayout10.xml"/><Relationship Id="rId2" Type="http://schemas.openxmlformats.org/officeDocument/2006/relationships/notesSlide" Target="../notesSlides/notesSlide3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hyperlink" Target="http://healthpolicy.usc.edu/Keck_Schaeffer_Initiative.aspx"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6918" y="1513664"/>
            <a:ext cx="8033032" cy="1470025"/>
          </a:xfrm>
        </p:spPr>
        <p:txBody>
          <a:bodyPr/>
          <a:lstStyle/>
          <a:p>
            <a:r>
              <a:rPr lang="en-US" dirty="0" smtClean="0"/>
              <a:t>THE COST OF MENTAL ILLNESS: </a:t>
            </a:r>
            <a:endParaRPr lang="en-US" b="0" dirty="0">
              <a:solidFill>
                <a:srgbClr val="850002"/>
              </a:solidFill>
            </a:endParaRPr>
          </a:p>
        </p:txBody>
      </p:sp>
      <p:sp>
        <p:nvSpPr>
          <p:cNvPr id="3" name="Subtitle 2"/>
          <p:cNvSpPr>
            <a:spLocks noGrp="1"/>
          </p:cNvSpPr>
          <p:nvPr>
            <p:ph type="subTitle" idx="1"/>
          </p:nvPr>
        </p:nvSpPr>
        <p:spPr>
          <a:xfrm>
            <a:off x="456918" y="2935171"/>
            <a:ext cx="8567928" cy="509350"/>
          </a:xfrm>
        </p:spPr>
        <p:txBody>
          <a:bodyPr/>
          <a:lstStyle/>
          <a:p>
            <a:r>
              <a:rPr lang="en-US" b="1" dirty="0" smtClean="0"/>
              <a:t>KANSAS FACTS AND FIGURES</a:t>
            </a:r>
            <a:endParaRPr lang="en-US" b="1" dirty="0">
              <a:solidFill>
                <a:schemeClr val="tx2"/>
              </a:solidFill>
            </a:endParaRPr>
          </a:p>
        </p:txBody>
      </p:sp>
      <p:sp>
        <p:nvSpPr>
          <p:cNvPr id="4" name="Text Placeholder 3"/>
          <p:cNvSpPr>
            <a:spLocks noGrp="1"/>
          </p:cNvSpPr>
          <p:nvPr>
            <p:ph type="body" sz="quarter" idx="10"/>
          </p:nvPr>
        </p:nvSpPr>
        <p:spPr>
          <a:xfrm>
            <a:off x="457200" y="3581400"/>
            <a:ext cx="8032750" cy="1138693"/>
          </a:xfrm>
        </p:spPr>
        <p:txBody>
          <a:bodyPr>
            <a:normAutofit fontScale="92500" lnSpcReduction="20000"/>
          </a:bodyPr>
          <a:lstStyle/>
          <a:p>
            <a:r>
              <a:rPr lang="en-US" dirty="0" smtClean="0"/>
              <a:t>Michael Menchine  MD MPH, </a:t>
            </a:r>
            <a:r>
              <a:rPr lang="en-US" dirty="0"/>
              <a:t>Dana </a:t>
            </a:r>
            <a:r>
              <a:rPr lang="en-US" dirty="0" smtClean="0"/>
              <a:t>Goldman PHD, Seth </a:t>
            </a:r>
            <a:r>
              <a:rPr lang="en-US" dirty="0"/>
              <a:t>Seabury PHD </a:t>
            </a:r>
            <a:endParaRPr lang="en-US" dirty="0" smtClean="0"/>
          </a:p>
          <a:p>
            <a:r>
              <a:rPr lang="en-US" dirty="0" err="1" smtClean="0"/>
              <a:t>Hanke</a:t>
            </a:r>
            <a:r>
              <a:rPr lang="en-US" dirty="0" smtClean="0"/>
              <a:t> </a:t>
            </a:r>
            <a:r>
              <a:rPr lang="en-US" dirty="0" err="1"/>
              <a:t>Heun</a:t>
            </a:r>
            <a:r>
              <a:rPr lang="en-US" dirty="0"/>
              <a:t>-</a:t>
            </a:r>
            <a:r>
              <a:rPr lang="en-US" dirty="0" smtClean="0"/>
              <a:t>Johnson PHD </a:t>
            </a:r>
          </a:p>
          <a:p>
            <a:r>
              <a:rPr lang="en-US" dirty="0" smtClean="0"/>
              <a:t>Association of Community Mental Health Centers </a:t>
            </a:r>
            <a:r>
              <a:rPr lang="en-US" smtClean="0"/>
              <a:t>of Kansas </a:t>
            </a:r>
            <a:r>
              <a:rPr lang="mr-IN" dirty="0" smtClean="0"/>
              <a:t>–</a:t>
            </a:r>
            <a:r>
              <a:rPr lang="en-US" dirty="0" smtClean="0"/>
              <a:t> Annual Conference</a:t>
            </a:r>
          </a:p>
          <a:p>
            <a:r>
              <a:rPr lang="en-US" dirty="0" smtClean="0"/>
              <a:t>September 12, 2018</a:t>
            </a:r>
            <a:endParaRPr lang="en-US" dirty="0"/>
          </a:p>
        </p:txBody>
      </p:sp>
      <p:sp>
        <p:nvSpPr>
          <p:cNvPr id="5" name="TextBox 4"/>
          <p:cNvSpPr txBox="1"/>
          <p:nvPr/>
        </p:nvSpPr>
        <p:spPr>
          <a:xfrm>
            <a:off x="4079174" y="-409699"/>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75715488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pic>
        <p:nvPicPr>
          <p:cNvPr id="6" name="Picture 5" descr="BHECONlogo.jpg"/>
          <p:cNvPicPr>
            <a:picLocks noChangeAspect="1"/>
          </p:cNvPicPr>
          <p:nvPr/>
        </p:nvPicPr>
        <p:blipFill rotWithShape="1">
          <a:blip r:embed="rId3">
            <a:extLst>
              <a:ext uri="{28A0092B-C50C-407E-A947-70E740481C1C}">
                <a14:useLocalDpi xmlns:a14="http://schemas.microsoft.com/office/drawing/2010/main" val="0"/>
              </a:ext>
            </a:extLst>
          </a:blip>
          <a:srcRect l="13501" t="24547" r="18697" b="15763"/>
          <a:stretch/>
        </p:blipFill>
        <p:spPr>
          <a:xfrm>
            <a:off x="4183629" y="2370653"/>
            <a:ext cx="4960371" cy="156232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40874"/>
            <a:ext cx="4342730" cy="2830711"/>
          </a:xfrm>
          <a:prstGeom prst="rect">
            <a:avLst/>
          </a:prstGeom>
        </p:spPr>
      </p:pic>
    </p:spTree>
    <p:extLst>
      <p:ext uri="{BB962C8B-B14F-4D97-AF65-F5344CB8AC3E}">
        <p14:creationId xmlns:p14="http://schemas.microsoft.com/office/powerpoint/2010/main" val="257204202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815" y="610872"/>
            <a:ext cx="7693152" cy="5785104"/>
          </a:xfrm>
          <a:prstGeom prst="rect">
            <a:avLst/>
          </a:prstGeom>
        </p:spPr>
      </p:pic>
      <p:sp>
        <p:nvSpPr>
          <p:cNvPr id="2" name="Title 1"/>
          <p:cNvSpPr>
            <a:spLocks noGrp="1"/>
          </p:cNvSpPr>
          <p:nvPr>
            <p:ph type="title"/>
          </p:nvPr>
        </p:nvSpPr>
        <p:spPr/>
        <p:txBody>
          <a:bodyPr/>
          <a:lstStyle/>
          <a:p>
            <a:r>
              <a:rPr lang="en-US" dirty="0" smtClean="0">
                <a:latin typeface="+mj-lt"/>
              </a:rPr>
              <a:t>KANSAS</a:t>
            </a:r>
            <a:endParaRPr lang="en-US" dirty="0">
              <a:latin typeface="+mj-lt"/>
            </a:endParaRPr>
          </a:p>
        </p:txBody>
      </p:sp>
    </p:spTree>
    <p:extLst>
      <p:ext uri="{BB962C8B-B14F-4D97-AF65-F5344CB8AC3E}">
        <p14:creationId xmlns:p14="http://schemas.microsoft.com/office/powerpoint/2010/main" val="65350136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a:t>Improving access to high-quality medical and behavioral health care for patients with mental illness remains one of the most vexing problems facing the health care system in the United States. </a:t>
            </a:r>
          </a:p>
          <a:p>
            <a:endParaRPr lang="en-US" dirty="0"/>
          </a:p>
          <a:p>
            <a:r>
              <a:rPr lang="en-US" dirty="0"/>
              <a:t>In Kansas, there is concern that access to affordable mental health care has been hampered by the state’s fiscal issues and policy decisions</a:t>
            </a:r>
            <a:r>
              <a:rPr lang="en-US" dirty="0" smtClean="0"/>
              <a:t>.  </a:t>
            </a:r>
            <a:endParaRPr lang="en-US" dirty="0"/>
          </a:p>
          <a:p>
            <a:endParaRPr lang="en-US" dirty="0" smtClean="0"/>
          </a:p>
          <a:p>
            <a:r>
              <a:rPr lang="en-US" dirty="0" smtClean="0"/>
              <a:t>This talk and accompanying </a:t>
            </a:r>
            <a:r>
              <a:rPr lang="en-US" dirty="0" err="1" smtClean="0"/>
              <a:t>chartbook</a:t>
            </a:r>
            <a:r>
              <a:rPr lang="en-US" dirty="0" smtClean="0"/>
              <a:t> </a:t>
            </a:r>
            <a:r>
              <a:rPr lang="en-US" dirty="0"/>
              <a:t>offers an overview of the behavioral health system in United States and </a:t>
            </a:r>
            <a:r>
              <a:rPr lang="en-US" dirty="0" smtClean="0"/>
              <a:t>Kansas with </a:t>
            </a:r>
            <a:r>
              <a:rPr lang="en-US" dirty="0"/>
              <a:t>respect to: </a:t>
            </a:r>
          </a:p>
          <a:p>
            <a:endParaRPr lang="en-US" dirty="0" smtClean="0"/>
          </a:p>
          <a:p>
            <a:r>
              <a:rPr lang="en-US" dirty="0" smtClean="0"/>
              <a:t>1</a:t>
            </a:r>
            <a:r>
              <a:rPr lang="en-US" dirty="0"/>
              <a:t>) the population in </a:t>
            </a:r>
            <a:r>
              <a:rPr lang="en-US" dirty="0" smtClean="0"/>
              <a:t>need and with unmet needs </a:t>
            </a:r>
            <a:r>
              <a:rPr lang="en-US" dirty="0"/>
              <a:t>2) the workforce available to serve 3) funding difficulties faced 4) the interaction with the criminal justice system and 5) the economic impact associated with treatment of individuals suffering from mental illness. </a:t>
            </a:r>
          </a:p>
          <a:p>
            <a:endParaRPr lang="en-US" dirty="0"/>
          </a:p>
        </p:txBody>
      </p:sp>
    </p:spTree>
    <p:extLst>
      <p:ext uri="{BB962C8B-B14F-4D97-AF65-F5344CB8AC3E}">
        <p14:creationId xmlns:p14="http://schemas.microsoft.com/office/powerpoint/2010/main" val="118186498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7784"/>
            <a:ext cx="9144000" cy="851475"/>
          </a:xfrm>
        </p:spPr>
        <p:txBody>
          <a:bodyPr anchor="b"/>
          <a:lstStyle/>
          <a:p>
            <a:pPr algn="ctr"/>
            <a:r>
              <a:rPr lang="en-US" dirty="0" smtClean="0">
                <a:solidFill>
                  <a:schemeClr val="bg1"/>
                </a:solidFill>
              </a:rPr>
              <a:t>KEY OBJECTIVES</a:t>
            </a:r>
            <a:endParaRPr lang="en-US" dirty="0"/>
          </a:p>
        </p:txBody>
      </p:sp>
      <p:sp>
        <p:nvSpPr>
          <p:cNvPr id="6" name="Content Placeholder 5"/>
          <p:cNvSpPr>
            <a:spLocks noGrp="1"/>
          </p:cNvSpPr>
          <p:nvPr>
            <p:ph idx="13"/>
          </p:nvPr>
        </p:nvSpPr>
        <p:spPr>
          <a:xfrm>
            <a:off x="181429" y="1428750"/>
            <a:ext cx="8793238" cy="5429250"/>
          </a:xfrm>
        </p:spPr>
        <p:txBody>
          <a:bodyPr>
            <a:normAutofit/>
          </a:bodyPr>
          <a:lstStyle/>
          <a:p>
            <a:r>
              <a:rPr lang="en-US" dirty="0" smtClean="0"/>
              <a:t>QUANTIFY THE POPULATION LIVING WITH MENTAL ILLNESS IN </a:t>
            </a:r>
            <a:r>
              <a:rPr lang="en-US" dirty="0">
                <a:solidFill>
                  <a:schemeClr val="bg1"/>
                </a:solidFill>
              </a:rPr>
              <a:t>CONNECTICUT </a:t>
            </a:r>
            <a:r>
              <a:rPr lang="en-US" dirty="0" smtClean="0"/>
              <a:t>AND THE U.S.</a:t>
            </a:r>
          </a:p>
          <a:p>
            <a:r>
              <a:rPr lang="en-US" dirty="0" smtClean="0"/>
              <a:t>REVIEW MENTAL HEALTH CARE COVERAGE, UTILIZATION &amp; COSTS </a:t>
            </a:r>
          </a:p>
          <a:p>
            <a:r>
              <a:rPr lang="en-US" b="0" dirty="0" smtClean="0"/>
              <a:t>	Medicaid </a:t>
            </a:r>
            <a:r>
              <a:rPr lang="en-US" b="0" dirty="0"/>
              <a:t>&amp; mental health care needs </a:t>
            </a:r>
          </a:p>
          <a:p>
            <a:r>
              <a:rPr lang="en-US" b="0" dirty="0" smtClean="0"/>
              <a:t>	Unmet </a:t>
            </a:r>
            <a:r>
              <a:rPr lang="en-US" b="0" dirty="0"/>
              <a:t>m</a:t>
            </a:r>
            <a:r>
              <a:rPr lang="en-US" b="0" dirty="0" smtClean="0"/>
              <a:t>ental </a:t>
            </a:r>
            <a:r>
              <a:rPr lang="en-US" b="0" dirty="0"/>
              <a:t>h</a:t>
            </a:r>
            <a:r>
              <a:rPr lang="en-US" b="0" dirty="0" smtClean="0"/>
              <a:t>ealth </a:t>
            </a:r>
            <a:r>
              <a:rPr lang="en-US" b="0" dirty="0"/>
              <a:t>c</a:t>
            </a:r>
            <a:r>
              <a:rPr lang="en-US" b="0" dirty="0" smtClean="0"/>
              <a:t>are needs</a:t>
            </a:r>
            <a:endParaRPr lang="en-US" b="0" dirty="0"/>
          </a:p>
          <a:p>
            <a:r>
              <a:rPr lang="en-US" b="0" dirty="0" smtClean="0"/>
              <a:t>	Hospital utilization </a:t>
            </a:r>
            <a:r>
              <a:rPr lang="en-US" b="0" dirty="0"/>
              <a:t>&amp; </a:t>
            </a:r>
            <a:r>
              <a:rPr lang="en-US" b="0" dirty="0" smtClean="0"/>
              <a:t>charges</a:t>
            </a:r>
            <a:endParaRPr lang="en-US" b="0" dirty="0"/>
          </a:p>
          <a:p>
            <a:r>
              <a:rPr lang="en-US" b="0" dirty="0" smtClean="0"/>
              <a:t>	State mental health funding for community-based programs</a:t>
            </a:r>
            <a:endParaRPr lang="en-US" b="0" dirty="0"/>
          </a:p>
          <a:p>
            <a:r>
              <a:rPr lang="en-US" dirty="0" smtClean="0"/>
              <a:t>DESCRIBE SUPPLY OF MENTAL HEALTH CARE PROVIDERS</a:t>
            </a:r>
          </a:p>
          <a:p>
            <a:r>
              <a:rPr lang="en-US" dirty="0" smtClean="0"/>
              <a:t>EXAMINE INTERACTION BETWEEN MENTAL THE CRIMINAL </a:t>
            </a:r>
            <a:br>
              <a:rPr lang="en-US" dirty="0" smtClean="0"/>
            </a:br>
            <a:r>
              <a:rPr lang="en-US" dirty="0" smtClean="0"/>
              <a:t>JUSTICE SYSTEM &amp; PERSONS SUFFERING FROM MENTAL ILLNESS</a:t>
            </a:r>
          </a:p>
          <a:p>
            <a:r>
              <a:rPr lang="en-US" dirty="0" smtClean="0"/>
              <a:t>SUMMARIZE TOTAL ECONOMIC BURDEN OF SERIOUS MENTAL ILLNESS</a:t>
            </a:r>
          </a:p>
          <a:p>
            <a:endParaRPr lang="en-US" dirty="0"/>
          </a:p>
        </p:txBody>
      </p:sp>
    </p:spTree>
    <p:extLst>
      <p:ext uri="{BB962C8B-B14F-4D97-AF65-F5344CB8AC3E}">
        <p14:creationId xmlns:p14="http://schemas.microsoft.com/office/powerpoint/2010/main" val="208904799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SKIPPING FORWARD</a:t>
            </a:r>
            <a:endParaRPr lang="en-US" dirty="0"/>
          </a:p>
        </p:txBody>
      </p:sp>
      <p:sp>
        <p:nvSpPr>
          <p:cNvPr id="3" name="Content Placeholder 2"/>
          <p:cNvSpPr>
            <a:spLocks noGrp="1"/>
          </p:cNvSpPr>
          <p:nvPr>
            <p:ph idx="1"/>
          </p:nvPr>
        </p:nvSpPr>
        <p:spPr>
          <a:xfrm>
            <a:off x="457200" y="676984"/>
            <a:ext cx="8195482" cy="6181016"/>
          </a:xfrm>
        </p:spPr>
        <p:txBody>
          <a:bodyPr>
            <a:noAutofit/>
          </a:bodyPr>
          <a:lstStyle/>
          <a:p>
            <a:r>
              <a:rPr lang="en-US" sz="1600" b="1" dirty="0">
                <a:solidFill>
                  <a:schemeClr val="tx2"/>
                </a:solidFill>
              </a:rPr>
              <a:t>Key findings include</a:t>
            </a:r>
            <a:r>
              <a:rPr lang="en-US" sz="1600" b="1" dirty="0" smtClean="0">
                <a:solidFill>
                  <a:schemeClr val="tx2"/>
                </a:solidFill>
              </a:rPr>
              <a:t>:</a:t>
            </a:r>
            <a:endParaRPr lang="en-US" sz="1600" dirty="0" smtClean="0"/>
          </a:p>
          <a:p>
            <a:pPr marL="342900" indent="-342900">
              <a:buFont typeface="Arial"/>
              <a:buChar char="•"/>
            </a:pPr>
            <a:r>
              <a:rPr lang="en-US" sz="1600" dirty="0" smtClean="0"/>
              <a:t>Kansas has a </a:t>
            </a:r>
            <a:r>
              <a:rPr lang="en-US" sz="1600" b="1" i="1" dirty="0" smtClean="0"/>
              <a:t>fewer</a:t>
            </a:r>
            <a:r>
              <a:rPr lang="en-US" sz="1600" dirty="0" smtClean="0"/>
              <a:t> behavioral health care professionals per capita compared to the rest of the U.S., and shortages are </a:t>
            </a:r>
            <a:r>
              <a:rPr lang="en-US" sz="1600" dirty="0"/>
              <a:t>particularly </a:t>
            </a:r>
            <a:r>
              <a:rPr lang="en-US" sz="1600" dirty="0" smtClean="0"/>
              <a:t>evident in </a:t>
            </a:r>
            <a:r>
              <a:rPr lang="en-US" sz="1600" dirty="0"/>
              <a:t>rural </a:t>
            </a:r>
            <a:r>
              <a:rPr lang="en-US" sz="1600" dirty="0" smtClean="0"/>
              <a:t>areas- nearly ½ of Kansans live in a shortage area. </a:t>
            </a:r>
            <a:endParaRPr lang="en-US" sz="1600" dirty="0"/>
          </a:p>
          <a:p>
            <a:pPr marL="342900" indent="-342900">
              <a:buFont typeface="Arial"/>
              <a:buChar char="•"/>
            </a:pPr>
            <a:endParaRPr lang="en-US" sz="1600" dirty="0" smtClean="0"/>
          </a:p>
          <a:p>
            <a:pPr marL="342900" indent="-342900">
              <a:buFont typeface="Arial"/>
              <a:buChar char="•"/>
            </a:pPr>
            <a:r>
              <a:rPr lang="en-US" sz="1600" b="1" i="1" dirty="0"/>
              <a:t>Though Kansas does better than the nation overall, hospitalizations rates for patients with serious mental illness are very high</a:t>
            </a:r>
            <a:r>
              <a:rPr lang="en-US" sz="1600" dirty="0"/>
              <a:t>, which imposes a large cost on the health care system due to the relatively long length of stay, despite the general absence of procedures.</a:t>
            </a:r>
          </a:p>
          <a:p>
            <a:pPr marL="342900" indent="-342900">
              <a:buFont typeface="Arial"/>
              <a:buChar char="•"/>
            </a:pPr>
            <a:endParaRPr lang="en-US" sz="1600" dirty="0" smtClean="0"/>
          </a:p>
          <a:p>
            <a:pPr marL="342900" indent="-342900">
              <a:buFont typeface="Arial"/>
              <a:buChar char="•"/>
            </a:pPr>
            <a:r>
              <a:rPr lang="en-US" sz="1600" dirty="0" smtClean="0"/>
              <a:t>People </a:t>
            </a:r>
            <a:r>
              <a:rPr lang="en-US" sz="1600" dirty="0"/>
              <a:t>living with mental illness </a:t>
            </a:r>
            <a:r>
              <a:rPr lang="en-US" sz="1600" dirty="0" smtClean="0"/>
              <a:t>in Kansas are more </a:t>
            </a:r>
            <a:r>
              <a:rPr lang="en-US" sz="1600" dirty="0"/>
              <a:t>likely to encounter the criminal justice </a:t>
            </a:r>
            <a:r>
              <a:rPr lang="en-US" sz="1600" dirty="0" smtClean="0"/>
              <a:t>system</a:t>
            </a:r>
            <a:r>
              <a:rPr lang="en-US" sz="1600" dirty="0"/>
              <a:t> </a:t>
            </a:r>
            <a:r>
              <a:rPr lang="en-US" sz="1600" dirty="0" smtClean="0"/>
              <a:t>than the rest of the US. The </a:t>
            </a:r>
            <a:r>
              <a:rPr lang="en-US" sz="1600" dirty="0"/>
              <a:t>overall annual cost of incarcerating people with serious </a:t>
            </a:r>
            <a:r>
              <a:rPr lang="en-US" sz="1600" b="1" dirty="0"/>
              <a:t>mental illness in state prisons in </a:t>
            </a:r>
            <a:r>
              <a:rPr lang="en-US" sz="1600" b="1" dirty="0" smtClean="0"/>
              <a:t>Kansas </a:t>
            </a:r>
            <a:r>
              <a:rPr lang="en-US" sz="1600" b="1" dirty="0"/>
              <a:t>exceeds </a:t>
            </a:r>
            <a:r>
              <a:rPr lang="en-US" sz="1600" b="1" dirty="0" smtClean="0"/>
              <a:t>$110 million annually. </a:t>
            </a:r>
          </a:p>
          <a:p>
            <a:endParaRPr lang="en-US" sz="1600" dirty="0" smtClean="0"/>
          </a:p>
          <a:p>
            <a:r>
              <a:rPr lang="en-US" sz="1600" dirty="0" smtClean="0"/>
              <a:t>The </a:t>
            </a:r>
            <a:r>
              <a:rPr lang="en-US" sz="1600" dirty="0"/>
              <a:t>data and methods are </a:t>
            </a:r>
            <a:r>
              <a:rPr lang="en-US" sz="1600" dirty="0" smtClean="0"/>
              <a:t>described in </a:t>
            </a:r>
            <a:r>
              <a:rPr lang="en-US" sz="1600" dirty="0"/>
              <a:t>more detail </a:t>
            </a:r>
            <a:r>
              <a:rPr lang="en-US" sz="1600" dirty="0" smtClean="0"/>
              <a:t>@ </a:t>
            </a:r>
            <a:r>
              <a:rPr lang="en-US" sz="1600" dirty="0" smtClean="0">
                <a:hlinkClick r:id="rId3"/>
              </a:rPr>
              <a:t>http</a:t>
            </a:r>
            <a:r>
              <a:rPr lang="en-US" sz="1600" dirty="0">
                <a:hlinkClick r:id="rId3"/>
              </a:rPr>
              <a:t>://</a:t>
            </a:r>
            <a:r>
              <a:rPr lang="en-US" sz="1600" dirty="0" smtClean="0">
                <a:hlinkClick r:id="rId3"/>
              </a:rPr>
              <a:t>healthpolicy.usc.edu/Keck_Schaeffer_Initiative.aspx</a:t>
            </a:r>
            <a:endParaRPr lang="en-US" sz="1600" dirty="0"/>
          </a:p>
        </p:txBody>
      </p:sp>
    </p:spTree>
    <p:extLst>
      <p:ext uri="{BB962C8B-B14F-4D97-AF65-F5344CB8AC3E}">
        <p14:creationId xmlns:p14="http://schemas.microsoft.com/office/powerpoint/2010/main" val="349712128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1026"/>
            <a:ext cx="7379208" cy="3014698"/>
          </a:xfrm>
        </p:spPr>
        <p:txBody>
          <a:bodyPr anchor="ctr"/>
          <a:lstStyle/>
          <a:p>
            <a:r>
              <a:rPr lang="en-US" dirty="0" smtClean="0">
                <a:solidFill>
                  <a:schemeClr val="bg1"/>
                </a:solidFill>
              </a:rPr>
              <a:t>QUANTIFYING THE POPULATION LIVING WITH MENTAL ILLNESS IN KANSAS AND THE U.S.</a:t>
            </a:r>
            <a:endParaRPr lang="en-US" dirty="0"/>
          </a:p>
        </p:txBody>
      </p:sp>
    </p:spTree>
    <p:extLst>
      <p:ext uri="{BB962C8B-B14F-4D97-AF65-F5344CB8AC3E}">
        <p14:creationId xmlns:p14="http://schemas.microsoft.com/office/powerpoint/2010/main" val="343750517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j-lt"/>
              </a:rPr>
              <a:t>KEY POPULATIONS OF INTEREST</a:t>
            </a:r>
            <a:endParaRPr lang="en-US" dirty="0">
              <a:latin typeface="+mj-lt"/>
            </a:endParaRPr>
          </a:p>
        </p:txBody>
      </p:sp>
      <p:sp>
        <p:nvSpPr>
          <p:cNvPr id="5" name="Rounded Rectangle 4"/>
          <p:cNvSpPr/>
          <p:nvPr/>
        </p:nvSpPr>
        <p:spPr>
          <a:xfrm>
            <a:off x="325246" y="806846"/>
            <a:ext cx="8499693" cy="1407893"/>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91440" rIns="91440" rtlCol="0" anchor="ctr"/>
          <a:lstStyle/>
          <a:p>
            <a:pPr lvl="0" algn="ctr">
              <a:spcAft>
                <a:spcPts val="600"/>
              </a:spcAft>
            </a:pPr>
            <a:r>
              <a:rPr lang="en-US" sz="1400" b="1" dirty="0">
                <a:solidFill>
                  <a:schemeClr val="tx2"/>
                </a:solidFill>
              </a:rPr>
              <a:t>SERIOUS PSYCHOLOGICAL DISTRESS (SPD)</a:t>
            </a:r>
          </a:p>
          <a:p>
            <a:pPr lvl="0" algn="ctr"/>
            <a:r>
              <a:rPr lang="en-US" sz="1100" dirty="0">
                <a:solidFill>
                  <a:schemeClr val="tx1"/>
                </a:solidFill>
              </a:rPr>
              <a:t>When someone experiences </a:t>
            </a:r>
            <a:r>
              <a:rPr lang="en-US" sz="1100" dirty="0" smtClean="0">
                <a:solidFill>
                  <a:schemeClr val="tx1"/>
                </a:solidFill>
              </a:rPr>
              <a:t>serious psychological distress, </a:t>
            </a:r>
            <a:r>
              <a:rPr lang="en-US" sz="1100" dirty="0">
                <a:solidFill>
                  <a:schemeClr val="tx1"/>
                </a:solidFill>
              </a:rPr>
              <a:t>he or she may have a diagnosed or undiagnosed mental health condition, such as major depressive disorder, bipolar disorder, or schizophrenia (described below). </a:t>
            </a:r>
            <a:r>
              <a:rPr lang="en-US" sz="1100" dirty="0" smtClean="0">
                <a:solidFill>
                  <a:schemeClr val="tx1"/>
                </a:solidFill>
              </a:rPr>
              <a:t>Serious psychological distress </a:t>
            </a:r>
            <a:r>
              <a:rPr lang="en-US" sz="1100" dirty="0">
                <a:solidFill>
                  <a:schemeClr val="tx1"/>
                </a:solidFill>
              </a:rPr>
              <a:t>is determined by six questions on the Kessler-6 screening instrument, which measures the frequency of symptoms of depression, anxiety, and emotional distress during a specific time </a:t>
            </a:r>
            <a:r>
              <a:rPr lang="en-US" sz="1100" dirty="0" smtClean="0">
                <a:solidFill>
                  <a:schemeClr val="tx1"/>
                </a:solidFill>
              </a:rPr>
              <a:t>period </a:t>
            </a:r>
            <a:endParaRPr lang="en-US" sz="1100" dirty="0">
              <a:solidFill>
                <a:schemeClr val="tx1"/>
              </a:solidFill>
            </a:endParaRPr>
          </a:p>
        </p:txBody>
      </p:sp>
      <p:sp>
        <p:nvSpPr>
          <p:cNvPr id="6" name="Rounded Rectangle 5"/>
          <p:cNvSpPr/>
          <p:nvPr/>
        </p:nvSpPr>
        <p:spPr>
          <a:xfrm>
            <a:off x="325246" y="2452672"/>
            <a:ext cx="2743200" cy="2595567"/>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91440" rIns="91440" rtlCol="0" anchor="t"/>
          <a:lstStyle/>
          <a:p>
            <a:pPr lvl="0" algn="ctr">
              <a:spcAft>
                <a:spcPts val="600"/>
              </a:spcAft>
            </a:pPr>
            <a:r>
              <a:rPr lang="en-US" sz="1400" b="1" dirty="0">
                <a:solidFill>
                  <a:schemeClr val="accent2"/>
                </a:solidFill>
              </a:rPr>
              <a:t>MAJOR </a:t>
            </a:r>
            <a:r>
              <a:rPr lang="en-US" sz="1400" b="1" dirty="0" smtClean="0">
                <a:solidFill>
                  <a:schemeClr val="accent2"/>
                </a:solidFill>
              </a:rPr>
              <a:t>DEPRESSIVE DISORDER</a:t>
            </a:r>
            <a:endParaRPr lang="en-US" sz="1400" b="1" dirty="0">
              <a:solidFill>
                <a:schemeClr val="accent2"/>
              </a:solidFill>
            </a:endParaRPr>
          </a:p>
          <a:p>
            <a:pPr lvl="0" algn="ctr"/>
            <a:r>
              <a:rPr lang="en-US" sz="1100" dirty="0" smtClean="0">
                <a:solidFill>
                  <a:srgbClr val="000000"/>
                </a:solidFill>
              </a:rPr>
              <a:t>A </a:t>
            </a:r>
            <a:r>
              <a:rPr lang="en-US" sz="1100" dirty="0">
                <a:solidFill>
                  <a:srgbClr val="000000"/>
                </a:solidFill>
              </a:rPr>
              <a:t>mental illness that severely impairs a person’s ability to function, characterized by the presence of depressed mood, feelings of worthlessness, </a:t>
            </a:r>
            <a:r>
              <a:rPr lang="en-US" sz="1100" dirty="0" smtClean="0">
                <a:solidFill>
                  <a:srgbClr val="000000"/>
                </a:solidFill>
              </a:rPr>
              <a:t>guilt, or helplessness</a:t>
            </a:r>
            <a:r>
              <a:rPr lang="en-US" sz="1100" dirty="0">
                <a:solidFill>
                  <a:srgbClr val="000000"/>
                </a:solidFill>
              </a:rPr>
              <a:t>, reduced </a:t>
            </a:r>
            <a:r>
              <a:rPr lang="en-US" sz="1100" dirty="0" smtClean="0">
                <a:solidFill>
                  <a:srgbClr val="000000"/>
                </a:solidFill>
              </a:rPr>
              <a:t>concentration, </a:t>
            </a:r>
            <a:r>
              <a:rPr lang="en-US" sz="1100" dirty="0">
                <a:solidFill>
                  <a:srgbClr val="000000"/>
                </a:solidFill>
              </a:rPr>
              <a:t>ability to think, sleep problems, loss of interest or pleasure in activities, and/or recurrent thoughts of suicide</a:t>
            </a:r>
          </a:p>
        </p:txBody>
      </p:sp>
      <p:sp>
        <p:nvSpPr>
          <p:cNvPr id="7" name="Rounded Rectangle 6"/>
          <p:cNvSpPr/>
          <p:nvPr/>
        </p:nvSpPr>
        <p:spPr>
          <a:xfrm>
            <a:off x="3211740" y="2452672"/>
            <a:ext cx="2743200" cy="2595567"/>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91440" rIns="91440" rtlCol="0" anchor="t"/>
          <a:lstStyle/>
          <a:p>
            <a:pPr lvl="0" algn="ctr">
              <a:spcAft>
                <a:spcPts val="600"/>
              </a:spcAft>
            </a:pPr>
            <a:r>
              <a:rPr lang="en-US" sz="1400" b="1" dirty="0" smtClean="0">
                <a:solidFill>
                  <a:schemeClr val="accent4"/>
                </a:solidFill>
              </a:rPr>
              <a:t>BIPOLAR DISORDER</a:t>
            </a:r>
            <a:endParaRPr lang="en-US" sz="1400" b="1" dirty="0">
              <a:solidFill>
                <a:schemeClr val="accent4"/>
              </a:solidFill>
            </a:endParaRPr>
          </a:p>
          <a:p>
            <a:pPr lvl="0" algn="ctr"/>
            <a:r>
              <a:rPr lang="en-US" sz="1100" dirty="0">
                <a:solidFill>
                  <a:srgbClr val="000000"/>
                </a:solidFill>
              </a:rPr>
              <a:t>A mental illness characterized by  extreme shifts in mood and energy levels. During manic episodes, a patient has abnormally high energy and activity levels that lead to impairment in daily functioning or requires hospitalization to prevent harm to self or others. Delusions or hallucinations can also occur. Manic episodes may be alternated with major depressive episodes</a:t>
            </a:r>
          </a:p>
        </p:txBody>
      </p:sp>
      <p:sp>
        <p:nvSpPr>
          <p:cNvPr id="8" name="Rounded Rectangle 7"/>
          <p:cNvSpPr/>
          <p:nvPr/>
        </p:nvSpPr>
        <p:spPr>
          <a:xfrm>
            <a:off x="6081739" y="2452672"/>
            <a:ext cx="2743200" cy="2595567"/>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91440" rIns="91440" rtlCol="0" anchor="t"/>
          <a:lstStyle/>
          <a:p>
            <a:pPr lvl="0" algn="ctr">
              <a:spcAft>
                <a:spcPts val="600"/>
              </a:spcAft>
            </a:pPr>
            <a:r>
              <a:rPr lang="en-US" sz="1400" b="1" dirty="0">
                <a:solidFill>
                  <a:schemeClr val="accent5"/>
                </a:solidFill>
              </a:rPr>
              <a:t>SCHIZOPHRENIA</a:t>
            </a:r>
          </a:p>
          <a:p>
            <a:pPr lvl="0" algn="ctr"/>
            <a:r>
              <a:rPr lang="en-US" sz="1100" dirty="0">
                <a:solidFill>
                  <a:srgbClr val="000000"/>
                </a:solidFill>
              </a:rPr>
              <a:t>A debilitating mental illness that distorts a patient’s sense of reality. Symptoms of schizophrenia include hallucinations, delusions, confusion, cognitive and mood impairments, and extremely disorganized thinking</a:t>
            </a:r>
          </a:p>
        </p:txBody>
      </p:sp>
      <p:sp>
        <p:nvSpPr>
          <p:cNvPr id="9" name="Rounded Rectangle 8"/>
          <p:cNvSpPr/>
          <p:nvPr/>
        </p:nvSpPr>
        <p:spPr>
          <a:xfrm>
            <a:off x="325246" y="5127424"/>
            <a:ext cx="8499693" cy="998119"/>
          </a:xfrm>
          <a:prstGeom prst="roundRect">
            <a:avLst/>
          </a:prstGeom>
          <a:solidFill>
            <a:srgbClr val="FFFFFF"/>
          </a:solidFill>
          <a:ln>
            <a:noFill/>
          </a:ln>
        </p:spPr>
        <p:style>
          <a:lnRef idx="2">
            <a:schemeClr val="dk1"/>
          </a:lnRef>
          <a:fillRef idx="1">
            <a:schemeClr val="lt1"/>
          </a:fillRef>
          <a:effectRef idx="0">
            <a:schemeClr val="dk1"/>
          </a:effectRef>
          <a:fontRef idx="minor">
            <a:schemeClr val="dk1"/>
          </a:fontRef>
        </p:style>
        <p:txBody>
          <a:bodyPr lIns="91440" rIns="91440" rtlCol="0" anchor="ctr"/>
          <a:lstStyle/>
          <a:p>
            <a:pPr lvl="0" algn="ctr">
              <a:lnSpc>
                <a:spcPct val="100000"/>
              </a:lnSpc>
              <a:spcAft>
                <a:spcPts val="600"/>
              </a:spcAft>
            </a:pPr>
            <a:r>
              <a:rPr lang="en-US" sz="1400" b="1" dirty="0">
                <a:solidFill>
                  <a:schemeClr val="bg2"/>
                </a:solidFill>
              </a:rPr>
              <a:t>RISK FACTORS: </a:t>
            </a:r>
            <a:r>
              <a:rPr lang="en-US" sz="1400" b="1" dirty="0" smtClean="0">
                <a:solidFill>
                  <a:schemeClr val="bg2"/>
                </a:solidFill>
              </a:rPr>
              <a:t>GENETIC </a:t>
            </a:r>
            <a:r>
              <a:rPr lang="en-US" sz="1400" b="1" dirty="0">
                <a:solidFill>
                  <a:schemeClr val="bg2"/>
                </a:solidFill>
              </a:rPr>
              <a:t>&amp; EXTERNAL FACTORS</a:t>
            </a:r>
          </a:p>
          <a:p>
            <a:pPr lvl="0" algn="ctr">
              <a:lnSpc>
                <a:spcPct val="100000"/>
              </a:lnSpc>
            </a:pPr>
            <a:r>
              <a:rPr lang="en-US" sz="1200" dirty="0">
                <a:solidFill>
                  <a:schemeClr val="tx1"/>
                </a:solidFill>
              </a:rPr>
              <a:t>Many different genetic factors may increase risk, but no single </a:t>
            </a:r>
            <a:r>
              <a:rPr lang="en-US" sz="1200" dirty="0" smtClean="0">
                <a:solidFill>
                  <a:schemeClr val="tx1"/>
                </a:solidFill>
              </a:rPr>
              <a:t>genetic </a:t>
            </a:r>
            <a:r>
              <a:rPr lang="en-US" sz="1200" dirty="0">
                <a:solidFill>
                  <a:schemeClr val="tx1"/>
                </a:solidFill>
              </a:rPr>
              <a:t>variation causes a mental illness by itself; </a:t>
            </a:r>
            <a:br>
              <a:rPr lang="en-US" sz="1200" dirty="0">
                <a:solidFill>
                  <a:schemeClr val="tx1"/>
                </a:solidFill>
              </a:rPr>
            </a:br>
            <a:r>
              <a:rPr lang="en-US" sz="1200" dirty="0" smtClean="0">
                <a:solidFill>
                  <a:schemeClr val="tx1"/>
                </a:solidFill>
              </a:rPr>
              <a:t>Specific </a:t>
            </a:r>
            <a:r>
              <a:rPr lang="en-US" sz="1200" u="sng" dirty="0">
                <a:solidFill>
                  <a:schemeClr val="tx1"/>
                </a:solidFill>
              </a:rPr>
              <a:t>interactions</a:t>
            </a:r>
            <a:r>
              <a:rPr lang="en-US" sz="1200" dirty="0">
                <a:solidFill>
                  <a:schemeClr val="tx1"/>
                </a:solidFill>
              </a:rPr>
              <a:t> between the individual’s genes and environment are necessary for a mental illness to develop </a:t>
            </a:r>
          </a:p>
        </p:txBody>
      </p:sp>
      <p:cxnSp>
        <p:nvCxnSpPr>
          <p:cNvPr id="4" name="Straight Connector 3"/>
          <p:cNvCxnSpPr/>
          <p:nvPr/>
        </p:nvCxnSpPr>
        <p:spPr>
          <a:xfrm>
            <a:off x="457200" y="2214739"/>
            <a:ext cx="8316383" cy="0"/>
          </a:xfrm>
          <a:prstGeom prst="line">
            <a:avLst/>
          </a:prstGeom>
          <a:ln w="2222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57200" y="5127614"/>
            <a:ext cx="8316383" cy="0"/>
          </a:xfrm>
          <a:prstGeom prst="line">
            <a:avLst/>
          </a:prstGeom>
          <a:ln w="2222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1982317" y="3682095"/>
            <a:ext cx="2458846" cy="0"/>
          </a:xfrm>
          <a:prstGeom prst="line">
            <a:avLst/>
          </a:prstGeom>
          <a:ln w="2222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5400000">
            <a:off x="4778132" y="3682095"/>
            <a:ext cx="2458846" cy="0"/>
          </a:xfrm>
          <a:prstGeom prst="line">
            <a:avLst/>
          </a:prstGeom>
          <a:ln w="2222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872939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5"/>
          <p:cNvGraphicFramePr>
            <a:graphicFrameLocks noGrp="1"/>
          </p:cNvGraphicFramePr>
          <p:nvPr>
            <p:ph idx="1"/>
            <p:extLst>
              <p:ext uri="{D42A27DB-BD31-4B8C-83A1-F6EECF244321}">
                <p14:modId xmlns:p14="http://schemas.microsoft.com/office/powerpoint/2010/main" val="3101033765"/>
              </p:ext>
            </p:extLst>
          </p:nvPr>
        </p:nvGraphicFramePr>
        <p:xfrm>
          <a:off x="457200" y="1899138"/>
          <a:ext cx="5453063" cy="3890549"/>
        </p:xfrm>
        <a:graphic>
          <a:graphicData uri="http://schemas.openxmlformats.org/drawingml/2006/chart">
            <c:chart xmlns:c="http://schemas.openxmlformats.org/drawingml/2006/chart" xmlns:r="http://schemas.openxmlformats.org/officeDocument/2006/relationships" r:id="rId3"/>
          </a:graphicData>
        </a:graphic>
      </p:graphicFrame>
      <p:sp>
        <p:nvSpPr>
          <p:cNvPr id="9" name="Title 8"/>
          <p:cNvSpPr>
            <a:spLocks noGrp="1"/>
          </p:cNvSpPr>
          <p:nvPr>
            <p:ph type="title"/>
          </p:nvPr>
        </p:nvSpPr>
        <p:spPr/>
        <p:txBody>
          <a:bodyPr/>
          <a:lstStyle/>
          <a:p>
            <a:r>
              <a:rPr lang="en-US" dirty="0"/>
              <a:t>Prevalence of mental illness</a:t>
            </a:r>
          </a:p>
        </p:txBody>
      </p:sp>
      <p:sp>
        <p:nvSpPr>
          <p:cNvPr id="8" name="Text Placeholder 7"/>
          <p:cNvSpPr>
            <a:spLocks noGrp="1"/>
          </p:cNvSpPr>
          <p:nvPr>
            <p:ph type="body" sz="quarter" idx="10"/>
          </p:nvPr>
        </p:nvSpPr>
        <p:spPr/>
        <p:txBody>
          <a:bodyPr>
            <a:normAutofit/>
          </a:bodyPr>
          <a:lstStyle/>
          <a:p>
            <a:r>
              <a:rPr lang="en-US" dirty="0" smtClean="0"/>
              <a:t>UNITED STATES 2016</a:t>
            </a:r>
            <a:endParaRPr lang="en-US" dirty="0"/>
          </a:p>
        </p:txBody>
      </p:sp>
      <p:sp>
        <p:nvSpPr>
          <p:cNvPr id="11" name="Text Placeholder 10"/>
          <p:cNvSpPr>
            <a:spLocks noGrp="1"/>
          </p:cNvSpPr>
          <p:nvPr>
            <p:ph type="body" sz="quarter" idx="12"/>
          </p:nvPr>
        </p:nvSpPr>
        <p:spPr/>
        <p:txBody>
          <a:bodyPr>
            <a:normAutofit lnSpcReduction="10000"/>
          </a:bodyPr>
          <a:lstStyle/>
          <a:p>
            <a:pPr>
              <a:lnSpc>
                <a:spcPct val="120000"/>
              </a:lnSpc>
              <a:spcBef>
                <a:spcPts val="0"/>
              </a:spcBef>
            </a:pPr>
            <a:r>
              <a:rPr lang="en-US" dirty="0"/>
              <a:t>Many mental health</a:t>
            </a:r>
          </a:p>
          <a:p>
            <a:pPr>
              <a:lnSpc>
                <a:spcPct val="120000"/>
              </a:lnSpc>
              <a:spcBef>
                <a:spcPts val="0"/>
              </a:spcBef>
            </a:pPr>
            <a:r>
              <a:rPr lang="en-US" dirty="0"/>
              <a:t>conditions are fairly</a:t>
            </a:r>
          </a:p>
          <a:p>
            <a:pPr>
              <a:lnSpc>
                <a:spcPct val="120000"/>
              </a:lnSpc>
              <a:spcBef>
                <a:spcPts val="0"/>
              </a:spcBef>
            </a:pPr>
            <a:r>
              <a:rPr lang="en-US" dirty="0"/>
              <a:t>common in the general</a:t>
            </a:r>
          </a:p>
          <a:p>
            <a:pPr>
              <a:lnSpc>
                <a:spcPct val="120000"/>
              </a:lnSpc>
              <a:spcBef>
                <a:spcPts val="0"/>
              </a:spcBef>
            </a:pPr>
            <a:r>
              <a:rPr lang="en-US" dirty="0" smtClean="0"/>
              <a:t>population.</a:t>
            </a:r>
            <a:endParaRPr lang="en-US" dirty="0"/>
          </a:p>
          <a:p>
            <a:pPr>
              <a:lnSpc>
                <a:spcPct val="120000"/>
              </a:lnSpc>
              <a:spcBef>
                <a:spcPts val="0"/>
              </a:spcBef>
            </a:pPr>
            <a:endParaRPr lang="en-US" dirty="0"/>
          </a:p>
          <a:p>
            <a:pPr>
              <a:lnSpc>
                <a:spcPct val="120000"/>
              </a:lnSpc>
              <a:spcBef>
                <a:spcPts val="0"/>
              </a:spcBef>
            </a:pPr>
            <a:r>
              <a:rPr lang="en-US" dirty="0" smtClean="0"/>
              <a:t>Whereas any of these conditions can severely limit someone’s normal daily activities, three disorders are  </a:t>
            </a:r>
            <a:r>
              <a:rPr lang="en-US" dirty="0"/>
              <a:t>often labeled </a:t>
            </a:r>
            <a:r>
              <a:rPr lang="en-US" dirty="0" smtClean="0"/>
              <a:t>as </a:t>
            </a:r>
          </a:p>
          <a:p>
            <a:pPr>
              <a:lnSpc>
                <a:spcPct val="120000"/>
              </a:lnSpc>
              <a:spcBef>
                <a:spcPts val="0"/>
              </a:spcBef>
            </a:pPr>
            <a:r>
              <a:rPr lang="en-US" b="1" u="sng" dirty="0" smtClean="0"/>
              <a:t>Serious Mental Illness: </a:t>
            </a:r>
            <a:endParaRPr lang="en-US" b="1" u="sng" dirty="0"/>
          </a:p>
          <a:p>
            <a:pPr>
              <a:lnSpc>
                <a:spcPct val="120000"/>
              </a:lnSpc>
              <a:spcBef>
                <a:spcPts val="0"/>
              </a:spcBef>
            </a:pPr>
            <a:r>
              <a:rPr lang="en-US" b="1" dirty="0"/>
              <a:t>m</a:t>
            </a:r>
            <a:r>
              <a:rPr lang="en-US" b="1" dirty="0" smtClean="0"/>
              <a:t>ajor depressive disorder, bipolar </a:t>
            </a:r>
            <a:r>
              <a:rPr lang="en-US" b="1" dirty="0"/>
              <a:t>disorder </a:t>
            </a:r>
            <a:r>
              <a:rPr lang="en-US" dirty="0"/>
              <a:t>and</a:t>
            </a:r>
          </a:p>
          <a:p>
            <a:pPr>
              <a:lnSpc>
                <a:spcPct val="120000"/>
              </a:lnSpc>
              <a:spcBef>
                <a:spcPts val="0"/>
              </a:spcBef>
            </a:pPr>
            <a:r>
              <a:rPr lang="en-US" b="1" dirty="0"/>
              <a:t>schizophrenia</a:t>
            </a:r>
            <a:r>
              <a:rPr lang="en-US" dirty="0" smtClean="0"/>
              <a:t>. These three disorders will be the focus of this chartbook.</a:t>
            </a:r>
            <a:endParaRPr lang="en-US" dirty="0"/>
          </a:p>
          <a:p>
            <a:endParaRPr lang="en-US" dirty="0"/>
          </a:p>
        </p:txBody>
      </p:sp>
      <p:sp>
        <p:nvSpPr>
          <p:cNvPr id="12" name="Content Placeholder 11"/>
          <p:cNvSpPr>
            <a:spLocks noGrp="1"/>
          </p:cNvSpPr>
          <p:nvPr>
            <p:ph sz="quarter" idx="13"/>
          </p:nvPr>
        </p:nvSpPr>
        <p:spPr>
          <a:xfrm>
            <a:off x="457200" y="5935322"/>
            <a:ext cx="5453063" cy="737950"/>
          </a:xfrm>
        </p:spPr>
        <p:txBody>
          <a:bodyPr>
            <a:noAutofit/>
          </a:bodyPr>
          <a:lstStyle/>
          <a:p>
            <a:r>
              <a:rPr lang="en-US" sz="1000" dirty="0"/>
              <a:t>NB: Due </a:t>
            </a:r>
            <a:r>
              <a:rPr lang="en-US" sz="1000" dirty="0" smtClean="0"/>
              <a:t>to symptom </a:t>
            </a:r>
            <a:r>
              <a:rPr lang="en-US" sz="1000" dirty="0"/>
              <a:t>overlap, diagnoses of mental illnesses are not mutually exclusive</a:t>
            </a:r>
          </a:p>
          <a:p>
            <a:r>
              <a:rPr lang="en-US" sz="1000" dirty="0"/>
              <a:t>Source: </a:t>
            </a:r>
            <a:r>
              <a:rPr lang="en-US" dirty="0"/>
              <a:t>National Survey on Drug Use and Health (NSDUH, R-DAS) 2015-2016 (SPD), NSDUH </a:t>
            </a:r>
            <a:r>
              <a:rPr lang="en-US" sz="1000" dirty="0" smtClean="0"/>
              <a:t>Mental Health Surveillance Study 2008-2012 (major depressive disorder) and </a:t>
            </a:r>
            <a:r>
              <a:rPr lang="en-US" sz="1000" dirty="0"/>
              <a:t>National Institutes of Mental </a:t>
            </a:r>
            <a:r>
              <a:rPr lang="en-US" sz="1000" dirty="0" smtClean="0"/>
              <a:t>Health (other conditions </a:t>
            </a:r>
            <a:r>
              <a:rPr lang="en-US" sz="1000" dirty="0"/>
              <a:t>– see appendix for original sources)</a:t>
            </a:r>
          </a:p>
        </p:txBody>
      </p:sp>
      <p:cxnSp>
        <p:nvCxnSpPr>
          <p:cNvPr id="24" name="Straight Connector 23"/>
          <p:cNvCxnSpPr/>
          <p:nvPr/>
        </p:nvCxnSpPr>
        <p:spPr>
          <a:xfrm>
            <a:off x="4848086" y="3563699"/>
            <a:ext cx="1391479"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6239565" y="2230238"/>
            <a:ext cx="0" cy="3705084"/>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4848086" y="3144886"/>
            <a:ext cx="0" cy="872436"/>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681784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State variation </a:t>
            </a:r>
            <a:br>
              <a:rPr lang="en-US" dirty="0" smtClean="0"/>
            </a:br>
            <a:r>
              <a:rPr lang="en-US" dirty="0" smtClean="0"/>
              <a:t>in prevalence of serious psychological distress</a:t>
            </a:r>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214426036"/>
              </p:ext>
            </p:extLst>
          </p:nvPr>
        </p:nvGraphicFramePr>
        <p:xfrm>
          <a:off x="115504" y="1987550"/>
          <a:ext cx="5794760" cy="407636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0"/>
          </p:nvPr>
        </p:nvSpPr>
        <p:spPr/>
        <p:txBody>
          <a:bodyPr/>
          <a:lstStyle/>
          <a:p>
            <a:r>
              <a:rPr lang="en-US" dirty="0" smtClean="0"/>
              <a:t>KANSAS AND UNITED STATES 2016</a:t>
            </a:r>
            <a:endParaRPr lang="en-US" dirty="0"/>
          </a:p>
        </p:txBody>
      </p:sp>
      <p:sp>
        <p:nvSpPr>
          <p:cNvPr id="5" name="Text Placeholder 4"/>
          <p:cNvSpPr>
            <a:spLocks noGrp="1"/>
          </p:cNvSpPr>
          <p:nvPr>
            <p:ph type="body" sz="quarter" idx="12"/>
          </p:nvPr>
        </p:nvSpPr>
        <p:spPr/>
        <p:txBody>
          <a:bodyPr/>
          <a:lstStyle/>
          <a:p>
            <a:r>
              <a:rPr lang="en-US" dirty="0" smtClean="0"/>
              <a:t>The prevalence of serious psychological distress in the past year among adults in Kansas is 10.1%, which is slightly lower that the U.S. average of 10.5%.</a:t>
            </a:r>
            <a:endParaRPr lang="en-US" dirty="0"/>
          </a:p>
        </p:txBody>
      </p:sp>
      <p:sp>
        <p:nvSpPr>
          <p:cNvPr id="6" name="Content Placeholder 5"/>
          <p:cNvSpPr>
            <a:spLocks noGrp="1"/>
          </p:cNvSpPr>
          <p:nvPr>
            <p:ph sz="quarter" idx="13"/>
          </p:nvPr>
        </p:nvSpPr>
        <p:spPr/>
        <p:txBody>
          <a:bodyPr/>
          <a:lstStyle/>
          <a:p>
            <a:r>
              <a:rPr lang="en-US" dirty="0"/>
              <a:t>Source: National Survey on Drug Use and Health (NSDUH, R-DAS) </a:t>
            </a:r>
            <a:r>
              <a:rPr lang="en-US" dirty="0" smtClean="0"/>
              <a:t>2015-2016</a:t>
            </a:r>
            <a:endParaRPr lang="en-US" dirty="0"/>
          </a:p>
        </p:txBody>
      </p:sp>
    </p:spTree>
    <p:extLst>
      <p:ext uri="{BB962C8B-B14F-4D97-AF65-F5344CB8AC3E}">
        <p14:creationId xmlns:p14="http://schemas.microsoft.com/office/powerpoint/2010/main" val="3400325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5"/>
          <p:cNvGraphicFramePr>
            <a:graphicFrameLocks noGrp="1"/>
          </p:cNvGraphicFramePr>
          <p:nvPr>
            <p:ph idx="1"/>
            <p:extLst>
              <p:ext uri="{D42A27DB-BD31-4B8C-83A1-F6EECF244321}">
                <p14:modId xmlns:p14="http://schemas.microsoft.com/office/powerpoint/2010/main" val="3544855401"/>
              </p:ext>
            </p:extLst>
          </p:nvPr>
        </p:nvGraphicFramePr>
        <p:xfrm>
          <a:off x="457200" y="1929302"/>
          <a:ext cx="5453063" cy="4106378"/>
        </p:xfrm>
        <a:graphic>
          <a:graphicData uri="http://schemas.openxmlformats.org/drawingml/2006/chart">
            <c:chart xmlns:c="http://schemas.openxmlformats.org/drawingml/2006/chart" xmlns:r="http://schemas.openxmlformats.org/officeDocument/2006/relationships" r:id="rId3"/>
          </a:graphicData>
        </a:graphic>
      </p:graphicFrame>
      <p:sp>
        <p:nvSpPr>
          <p:cNvPr id="9" name="Title 8"/>
          <p:cNvSpPr>
            <a:spLocks noGrp="1"/>
          </p:cNvSpPr>
          <p:nvPr>
            <p:ph type="title"/>
          </p:nvPr>
        </p:nvSpPr>
        <p:spPr/>
        <p:txBody>
          <a:bodyPr/>
          <a:lstStyle/>
          <a:p>
            <a:r>
              <a:rPr lang="en-US" dirty="0"/>
              <a:t>Estimated number of people living with mental illness</a:t>
            </a:r>
          </a:p>
        </p:txBody>
      </p:sp>
      <p:sp>
        <p:nvSpPr>
          <p:cNvPr id="8" name="Text Placeholder 7"/>
          <p:cNvSpPr>
            <a:spLocks noGrp="1"/>
          </p:cNvSpPr>
          <p:nvPr>
            <p:ph type="body" sz="quarter" idx="10"/>
          </p:nvPr>
        </p:nvSpPr>
        <p:spPr/>
        <p:txBody>
          <a:bodyPr>
            <a:normAutofit/>
          </a:bodyPr>
          <a:lstStyle/>
          <a:p>
            <a:r>
              <a:rPr lang="en-US" dirty="0" smtClean="0"/>
              <a:t>KANSAS 2016</a:t>
            </a:r>
            <a:endParaRPr lang="en-US" dirty="0"/>
          </a:p>
        </p:txBody>
      </p:sp>
      <p:sp>
        <p:nvSpPr>
          <p:cNvPr id="11" name="Text Placeholder 10"/>
          <p:cNvSpPr>
            <a:spLocks noGrp="1"/>
          </p:cNvSpPr>
          <p:nvPr>
            <p:ph type="body" sz="quarter" idx="12"/>
          </p:nvPr>
        </p:nvSpPr>
        <p:spPr/>
        <p:txBody>
          <a:bodyPr/>
          <a:lstStyle/>
          <a:p>
            <a:r>
              <a:rPr lang="en-US" dirty="0"/>
              <a:t>An estimated </a:t>
            </a:r>
            <a:r>
              <a:rPr lang="en-US" dirty="0" smtClean="0"/>
              <a:t>220,000 </a:t>
            </a:r>
            <a:r>
              <a:rPr lang="en-US" dirty="0"/>
              <a:t>adults in </a:t>
            </a:r>
            <a:r>
              <a:rPr lang="en-US" dirty="0" smtClean="0"/>
              <a:t>Kansas </a:t>
            </a:r>
            <a:r>
              <a:rPr lang="en-US" dirty="0"/>
              <a:t>experienced serious psychological distress in the past 12 months. </a:t>
            </a:r>
          </a:p>
          <a:p>
            <a:endParaRPr lang="en-US" dirty="0"/>
          </a:p>
          <a:p>
            <a:r>
              <a:rPr lang="en-US" dirty="0"/>
              <a:t>Note that a patient can receive multiple diagnoses of a </a:t>
            </a:r>
            <a:r>
              <a:rPr lang="en-US" dirty="0" smtClean="0"/>
              <a:t>serious </a:t>
            </a:r>
            <a:r>
              <a:rPr lang="en-US" dirty="0"/>
              <a:t>m</a:t>
            </a:r>
            <a:r>
              <a:rPr lang="en-US" dirty="0" smtClean="0"/>
              <a:t>ental </a:t>
            </a:r>
            <a:r>
              <a:rPr lang="en-US" dirty="0"/>
              <a:t>i</a:t>
            </a:r>
            <a:r>
              <a:rPr lang="en-US" dirty="0" smtClean="0"/>
              <a:t>llness </a:t>
            </a:r>
            <a:r>
              <a:rPr lang="en-US" dirty="0"/>
              <a:t>due to a high degree of overlap between the mental health conditions.</a:t>
            </a:r>
          </a:p>
        </p:txBody>
      </p:sp>
      <p:sp>
        <p:nvSpPr>
          <p:cNvPr id="12" name="Content Placeholder 11"/>
          <p:cNvSpPr>
            <a:spLocks noGrp="1"/>
          </p:cNvSpPr>
          <p:nvPr>
            <p:ph sz="quarter" idx="13"/>
          </p:nvPr>
        </p:nvSpPr>
        <p:spPr>
          <a:xfrm>
            <a:off x="457200" y="5827594"/>
            <a:ext cx="6215185" cy="764862"/>
          </a:xfrm>
        </p:spPr>
        <p:txBody>
          <a:bodyPr>
            <a:noAutofit/>
          </a:bodyPr>
          <a:lstStyle/>
          <a:p>
            <a:r>
              <a:rPr lang="en-US" dirty="0" smtClean="0"/>
              <a:t>Source</a:t>
            </a:r>
            <a:r>
              <a:rPr lang="en-US" dirty="0"/>
              <a:t>: National Institutes of Mental Health, National Institutes of Mental Health, National Survey on Drug Use and Health (NSDUH, R-DAS) </a:t>
            </a:r>
            <a:r>
              <a:rPr lang="en-US" dirty="0" smtClean="0"/>
              <a:t>2015-2016, and NSDUH-MHSS 2008-2012. Estimate of # of people affected using total state population of  2,191,407 (18 years and over), Census Bureau data (2015)</a:t>
            </a:r>
            <a:endParaRPr lang="en-US" sz="1000" dirty="0"/>
          </a:p>
        </p:txBody>
      </p:sp>
    </p:spTree>
    <p:extLst>
      <p:ext uri="{BB962C8B-B14F-4D97-AF65-F5344CB8AC3E}">
        <p14:creationId xmlns:p14="http://schemas.microsoft.com/office/powerpoint/2010/main" val="94412664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Substance abuse in people with </a:t>
            </a:r>
            <a:br>
              <a:rPr lang="en-US" dirty="0" smtClean="0"/>
            </a:br>
            <a:r>
              <a:rPr lang="en-US" dirty="0" smtClean="0"/>
              <a:t>serious psychological </a:t>
            </a:r>
            <a:r>
              <a:rPr lang="en-US" dirty="0"/>
              <a:t>d</a:t>
            </a:r>
            <a:r>
              <a:rPr lang="en-US" dirty="0" smtClean="0"/>
              <a:t>istress </a:t>
            </a:r>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924551889"/>
              </p:ext>
            </p:extLst>
          </p:nvPr>
        </p:nvGraphicFramePr>
        <p:xfrm>
          <a:off x="457200" y="1987550"/>
          <a:ext cx="5453063" cy="4138613"/>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0"/>
          </p:nvPr>
        </p:nvSpPr>
        <p:spPr/>
        <p:txBody>
          <a:bodyPr/>
          <a:lstStyle/>
          <a:p>
            <a:r>
              <a:rPr lang="en-US" dirty="0" smtClean="0"/>
              <a:t>KANSAS 2016</a:t>
            </a:r>
            <a:endParaRPr lang="en-US" dirty="0"/>
          </a:p>
        </p:txBody>
      </p:sp>
      <p:sp>
        <p:nvSpPr>
          <p:cNvPr id="5" name="Text Placeholder 4"/>
          <p:cNvSpPr>
            <a:spLocks noGrp="1"/>
          </p:cNvSpPr>
          <p:nvPr>
            <p:ph type="body" sz="quarter" idx="12"/>
          </p:nvPr>
        </p:nvSpPr>
        <p:spPr/>
        <p:txBody>
          <a:bodyPr/>
          <a:lstStyle/>
          <a:p>
            <a:r>
              <a:rPr lang="en-US" dirty="0" smtClean="0"/>
              <a:t>People who experienced serious psychological distress in the past              12 months are more likely to abuse or be dependent on alcohol or illicit drugs during that same time period.</a:t>
            </a:r>
            <a:endParaRPr lang="en-US" dirty="0"/>
          </a:p>
        </p:txBody>
      </p:sp>
      <p:sp>
        <p:nvSpPr>
          <p:cNvPr id="6" name="Content Placeholder 5"/>
          <p:cNvSpPr>
            <a:spLocks noGrp="1"/>
          </p:cNvSpPr>
          <p:nvPr>
            <p:ph sz="quarter" idx="13"/>
          </p:nvPr>
        </p:nvSpPr>
        <p:spPr>
          <a:xfrm>
            <a:off x="457200" y="6277970"/>
            <a:ext cx="5453063" cy="382476"/>
          </a:xfrm>
        </p:spPr>
        <p:txBody>
          <a:bodyPr>
            <a:normAutofit lnSpcReduction="10000"/>
          </a:bodyPr>
          <a:lstStyle/>
          <a:p>
            <a:r>
              <a:rPr lang="en-US" dirty="0" smtClean="0"/>
              <a:t>Source: </a:t>
            </a:r>
            <a:r>
              <a:rPr lang="en-US" dirty="0"/>
              <a:t>National Institutes of Mental Health, National Institutes of Mental Health, National Survey on Drug Use and Health (NSDUH, R-DAS) </a:t>
            </a:r>
            <a:r>
              <a:rPr lang="en-US" dirty="0" smtClean="0"/>
              <a:t>2015-2016</a:t>
            </a:r>
            <a:endParaRPr lang="en-US" dirty="0"/>
          </a:p>
        </p:txBody>
      </p:sp>
    </p:spTree>
    <p:extLst>
      <p:ext uri="{BB962C8B-B14F-4D97-AF65-F5344CB8AC3E}">
        <p14:creationId xmlns:p14="http://schemas.microsoft.com/office/powerpoint/2010/main" val="389984054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MENTAL HEALTH CARE COVERAGE, UTILIZATION </a:t>
            </a:r>
            <a:br>
              <a:rPr lang="en-US" dirty="0" smtClean="0"/>
            </a:br>
            <a:r>
              <a:rPr lang="en-US" dirty="0" smtClean="0"/>
              <a:t>&amp; COSTS </a:t>
            </a:r>
            <a:endParaRPr lang="en-US" dirty="0"/>
          </a:p>
        </p:txBody>
      </p:sp>
      <p:sp>
        <p:nvSpPr>
          <p:cNvPr id="3" name="Text Placeholder 2"/>
          <p:cNvSpPr>
            <a:spLocks noGrp="1"/>
          </p:cNvSpPr>
          <p:nvPr>
            <p:ph type="body" idx="1"/>
          </p:nvPr>
        </p:nvSpPr>
        <p:spPr/>
        <p:txBody>
          <a:bodyPr/>
          <a:lstStyle/>
          <a:p>
            <a:r>
              <a:rPr lang="en-US" dirty="0"/>
              <a:t>Unmet mental health care </a:t>
            </a:r>
            <a:r>
              <a:rPr lang="en-US" dirty="0" smtClean="0"/>
              <a:t>needs</a:t>
            </a:r>
            <a:endParaRPr lang="en-US" dirty="0"/>
          </a:p>
        </p:txBody>
      </p:sp>
      <p:sp>
        <p:nvSpPr>
          <p:cNvPr id="4" name="Content Placeholder 3"/>
          <p:cNvSpPr>
            <a:spLocks noGrp="1"/>
          </p:cNvSpPr>
          <p:nvPr>
            <p:ph idx="13"/>
          </p:nvPr>
        </p:nvSpPr>
        <p:spPr/>
        <p:txBody>
          <a:bodyPr/>
          <a:lstStyle/>
          <a:p>
            <a:endParaRPr lang="en-US" sz="1400" dirty="0"/>
          </a:p>
        </p:txBody>
      </p:sp>
    </p:spTree>
    <p:extLst>
      <p:ext uri="{BB962C8B-B14F-4D97-AF65-F5344CB8AC3E}">
        <p14:creationId xmlns:p14="http://schemas.microsoft.com/office/powerpoint/2010/main" val="3939157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There is significant unmet need for </a:t>
            </a:r>
            <a:r>
              <a:rPr lang="en-US" dirty="0" smtClean="0"/>
              <a:t/>
            </a:r>
            <a:br>
              <a:rPr lang="en-US" dirty="0" smtClean="0"/>
            </a:br>
            <a:r>
              <a:rPr lang="en-US" dirty="0" smtClean="0"/>
              <a:t>mental </a:t>
            </a:r>
            <a:r>
              <a:rPr lang="en-US" dirty="0"/>
              <a:t>health care in </a:t>
            </a:r>
            <a:r>
              <a:rPr lang="en-US" dirty="0" smtClean="0"/>
              <a:t>Kansas</a:t>
            </a:r>
            <a:endParaRPr lang="en-US" dirty="0"/>
          </a:p>
        </p:txBody>
      </p:sp>
      <p:sp>
        <p:nvSpPr>
          <p:cNvPr id="8" name="Text Placeholder 7"/>
          <p:cNvSpPr>
            <a:spLocks noGrp="1"/>
          </p:cNvSpPr>
          <p:nvPr>
            <p:ph type="body" sz="quarter" idx="10"/>
          </p:nvPr>
        </p:nvSpPr>
        <p:spPr/>
        <p:txBody>
          <a:bodyPr>
            <a:normAutofit/>
          </a:bodyPr>
          <a:lstStyle/>
          <a:p>
            <a:r>
              <a:rPr lang="en-US" dirty="0" smtClean="0"/>
              <a:t>KANSAS 2016</a:t>
            </a:r>
            <a:endParaRPr lang="en-US" dirty="0"/>
          </a:p>
        </p:txBody>
      </p:sp>
      <p:sp>
        <p:nvSpPr>
          <p:cNvPr id="11" name="Text Placeholder 10"/>
          <p:cNvSpPr>
            <a:spLocks noGrp="1"/>
          </p:cNvSpPr>
          <p:nvPr>
            <p:ph type="body" sz="quarter" idx="12"/>
          </p:nvPr>
        </p:nvSpPr>
        <p:spPr/>
        <p:txBody>
          <a:bodyPr/>
          <a:lstStyle/>
          <a:p>
            <a:r>
              <a:rPr lang="en-US" dirty="0"/>
              <a:t>Among adults who experienced serious psychological distress in the previous year in </a:t>
            </a:r>
            <a:r>
              <a:rPr lang="en-US" dirty="0" smtClean="0"/>
              <a:t>Kansas, </a:t>
            </a:r>
            <a:r>
              <a:rPr lang="en-US" dirty="0"/>
              <a:t>a fifth reported an unmet need for mental health care. </a:t>
            </a:r>
          </a:p>
          <a:p>
            <a:r>
              <a:rPr lang="en-US" dirty="0"/>
              <a:t>Half of the people with a perceived unmet need reported that they did not receive treatment because they could not afford it. </a:t>
            </a:r>
          </a:p>
        </p:txBody>
      </p:sp>
      <p:sp>
        <p:nvSpPr>
          <p:cNvPr id="12" name="Content Placeholder 11"/>
          <p:cNvSpPr>
            <a:spLocks noGrp="1"/>
          </p:cNvSpPr>
          <p:nvPr>
            <p:ph sz="quarter" idx="13"/>
          </p:nvPr>
        </p:nvSpPr>
        <p:spPr>
          <a:xfrm>
            <a:off x="457200" y="5889141"/>
            <a:ext cx="6215185" cy="714859"/>
          </a:xfrm>
        </p:spPr>
        <p:txBody>
          <a:bodyPr>
            <a:noAutofit/>
          </a:bodyPr>
          <a:lstStyle/>
          <a:p>
            <a:endParaRPr lang="en-US" dirty="0" smtClean="0"/>
          </a:p>
          <a:p>
            <a:r>
              <a:rPr lang="en-US" dirty="0"/>
              <a:t>Source: National Survey on Drug Use and Health (NSDUH, R-DAS) 2015-2016</a:t>
            </a:r>
          </a:p>
        </p:txBody>
      </p:sp>
      <p:graphicFrame>
        <p:nvGraphicFramePr>
          <p:cNvPr id="10" name="Content Placeholder 5"/>
          <p:cNvGraphicFramePr>
            <a:graphicFrameLocks noGrp="1"/>
          </p:cNvGraphicFramePr>
          <p:nvPr>
            <p:ph idx="4294967295"/>
            <p:extLst>
              <p:ext uri="{D42A27DB-BD31-4B8C-83A1-F6EECF244321}">
                <p14:modId xmlns:p14="http://schemas.microsoft.com/office/powerpoint/2010/main" val="1251159992"/>
              </p:ext>
            </p:extLst>
          </p:nvPr>
        </p:nvGraphicFramePr>
        <p:xfrm>
          <a:off x="135427" y="1519849"/>
          <a:ext cx="5882420" cy="4723545"/>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p:cNvSpPr/>
          <p:nvPr/>
        </p:nvSpPr>
        <p:spPr>
          <a:xfrm>
            <a:off x="642363" y="2160968"/>
            <a:ext cx="5090907" cy="738664"/>
          </a:xfrm>
          <a:prstGeom prst="rect">
            <a:avLst/>
          </a:prstGeom>
        </p:spPr>
        <p:txBody>
          <a:bodyPr wrap="square">
            <a:spAutoFit/>
          </a:bodyPr>
          <a:lstStyle/>
          <a:p>
            <a:pPr algn="ctr">
              <a:defRPr sz="1862" b="0" i="0" u="none" strike="noStrike" kern="1200" spc="0" baseline="0">
                <a:solidFill>
                  <a:srgbClr val="000000">
                    <a:lumMod val="65000"/>
                    <a:lumOff val="35000"/>
                  </a:srgbClr>
                </a:solidFill>
                <a:latin typeface="+mn-lt"/>
                <a:ea typeface="+mn-ea"/>
                <a:cs typeface="+mn-cs"/>
              </a:defRPr>
            </a:pPr>
            <a:r>
              <a:rPr lang="en-US" sz="1400" dirty="0">
                <a:solidFill>
                  <a:srgbClr val="000000"/>
                </a:solidFill>
              </a:rPr>
              <a:t>Among </a:t>
            </a:r>
            <a:r>
              <a:rPr lang="en-US" sz="1400" dirty="0" smtClean="0">
                <a:solidFill>
                  <a:srgbClr val="000000"/>
                </a:solidFill>
              </a:rPr>
              <a:t>adults </a:t>
            </a:r>
            <a:r>
              <a:rPr lang="en-US" sz="1400" dirty="0">
                <a:solidFill>
                  <a:srgbClr val="000000"/>
                </a:solidFill>
              </a:rPr>
              <a:t>who experienced </a:t>
            </a:r>
          </a:p>
          <a:p>
            <a:pPr algn="ctr">
              <a:defRPr sz="1862" b="0" i="0" u="none" strike="noStrike" kern="1200" spc="0" baseline="0">
                <a:solidFill>
                  <a:srgbClr val="000000">
                    <a:lumMod val="65000"/>
                    <a:lumOff val="35000"/>
                  </a:srgbClr>
                </a:solidFill>
                <a:latin typeface="+mn-lt"/>
                <a:ea typeface="+mn-ea"/>
                <a:cs typeface="+mn-cs"/>
              </a:defRPr>
            </a:pPr>
            <a:r>
              <a:rPr lang="en-US" sz="1400" b="1" dirty="0" smtClean="0">
                <a:solidFill>
                  <a:srgbClr val="000000"/>
                </a:solidFill>
              </a:rPr>
              <a:t>serious psychological distress </a:t>
            </a:r>
            <a:endParaRPr lang="en-US" sz="1400" b="1" dirty="0">
              <a:solidFill>
                <a:srgbClr val="000000"/>
              </a:solidFill>
            </a:endParaRPr>
          </a:p>
          <a:p>
            <a:pPr algn="ctr">
              <a:defRPr sz="1862" b="0" i="0" u="none" strike="noStrike" kern="1200" spc="0" baseline="0">
                <a:solidFill>
                  <a:srgbClr val="000000">
                    <a:lumMod val="65000"/>
                    <a:lumOff val="35000"/>
                  </a:srgbClr>
                </a:solidFill>
                <a:latin typeface="+mn-lt"/>
                <a:ea typeface="+mn-ea"/>
                <a:cs typeface="+mn-cs"/>
              </a:defRPr>
            </a:pPr>
            <a:r>
              <a:rPr lang="en-US" sz="1400" dirty="0">
                <a:solidFill>
                  <a:srgbClr val="000000"/>
                </a:solidFill>
              </a:rPr>
              <a:t>during the past year</a:t>
            </a:r>
            <a:r>
              <a:rPr lang="en-US" sz="1400" dirty="0" smtClean="0">
                <a:solidFill>
                  <a:srgbClr val="000000"/>
                </a:solidFill>
              </a:rPr>
              <a:t>:</a:t>
            </a:r>
            <a:endParaRPr lang="en-US" sz="1400" dirty="0">
              <a:solidFill>
                <a:srgbClr val="000000"/>
              </a:solidFill>
            </a:endParaRPr>
          </a:p>
        </p:txBody>
      </p:sp>
      <p:sp>
        <p:nvSpPr>
          <p:cNvPr id="3" name="TextBox 2"/>
          <p:cNvSpPr txBox="1"/>
          <p:nvPr/>
        </p:nvSpPr>
        <p:spPr>
          <a:xfrm>
            <a:off x="1279770" y="5296680"/>
            <a:ext cx="1944077" cy="830997"/>
          </a:xfrm>
          <a:prstGeom prst="rect">
            <a:avLst/>
          </a:prstGeom>
          <a:noFill/>
        </p:spPr>
        <p:txBody>
          <a:bodyPr wrap="square" rtlCol="0">
            <a:spAutoFit/>
          </a:bodyPr>
          <a:lstStyle/>
          <a:p>
            <a:pPr algn="ctr"/>
            <a:r>
              <a:rPr lang="en-US" sz="1200" dirty="0" smtClean="0">
                <a:solidFill>
                  <a:srgbClr val="000000"/>
                </a:solidFill>
              </a:rPr>
              <a:t>24.2% </a:t>
            </a:r>
            <a:r>
              <a:rPr lang="en-US" sz="1200" dirty="0">
                <a:solidFill>
                  <a:srgbClr val="000000"/>
                </a:solidFill>
              </a:rPr>
              <a:t>indicates an </a:t>
            </a:r>
            <a:r>
              <a:rPr lang="en-US" sz="1200" b="1" dirty="0">
                <a:solidFill>
                  <a:srgbClr val="000000"/>
                </a:solidFill>
              </a:rPr>
              <a:t>unmet need of mental health treatment</a:t>
            </a:r>
          </a:p>
          <a:p>
            <a:pPr algn="ctr"/>
            <a:endParaRPr lang="en-US" sz="1200" dirty="0">
              <a:solidFill>
                <a:srgbClr val="000000"/>
              </a:solidFill>
            </a:endParaRPr>
          </a:p>
        </p:txBody>
      </p:sp>
      <p:sp>
        <p:nvSpPr>
          <p:cNvPr id="15" name="Rectangle 14"/>
          <p:cNvSpPr/>
          <p:nvPr/>
        </p:nvSpPr>
        <p:spPr>
          <a:xfrm>
            <a:off x="3876842" y="4223082"/>
            <a:ext cx="639543" cy="600164"/>
          </a:xfrm>
          <a:prstGeom prst="rect">
            <a:avLst/>
          </a:prstGeom>
        </p:spPr>
        <p:txBody>
          <a:bodyPr wrap="none">
            <a:spAutoFit/>
          </a:bodyPr>
          <a:lstStyle/>
          <a:p>
            <a:pPr algn="ctr"/>
            <a:r>
              <a:rPr lang="en-US" sz="1100" dirty="0" smtClean="0">
                <a:solidFill>
                  <a:schemeClr val="bg1"/>
                </a:solidFill>
              </a:rPr>
              <a:t>Cannot</a:t>
            </a:r>
          </a:p>
          <a:p>
            <a:pPr algn="ctr"/>
            <a:r>
              <a:rPr lang="en-US" sz="1100" dirty="0" smtClean="0">
                <a:solidFill>
                  <a:schemeClr val="bg1"/>
                </a:solidFill>
              </a:rPr>
              <a:t>afford:</a:t>
            </a:r>
          </a:p>
          <a:p>
            <a:pPr algn="ctr"/>
            <a:r>
              <a:rPr lang="en-US" sz="1100" b="1" dirty="0" smtClean="0">
                <a:solidFill>
                  <a:schemeClr val="bg1"/>
                </a:solidFill>
              </a:rPr>
              <a:t>57.7%</a:t>
            </a:r>
            <a:endParaRPr lang="en-US" sz="1100" b="1" dirty="0">
              <a:solidFill>
                <a:schemeClr val="bg1"/>
              </a:solidFill>
            </a:endParaRPr>
          </a:p>
        </p:txBody>
      </p:sp>
      <p:sp>
        <p:nvSpPr>
          <p:cNvPr id="16" name="Rectangle 15"/>
          <p:cNvSpPr/>
          <p:nvPr/>
        </p:nvSpPr>
        <p:spPr>
          <a:xfrm>
            <a:off x="2441233" y="3876833"/>
            <a:ext cx="679994" cy="830997"/>
          </a:xfrm>
          <a:prstGeom prst="rect">
            <a:avLst/>
          </a:prstGeom>
        </p:spPr>
        <p:txBody>
          <a:bodyPr wrap="none">
            <a:spAutoFit/>
          </a:bodyPr>
          <a:lstStyle/>
          <a:p>
            <a:pPr algn="ctr"/>
            <a:r>
              <a:rPr lang="en-US" sz="1200" dirty="0" smtClean="0">
                <a:solidFill>
                  <a:schemeClr val="bg1"/>
                </a:solidFill>
                <a:latin typeface="+mj-lt"/>
              </a:rPr>
              <a:t>Unmet </a:t>
            </a:r>
          </a:p>
          <a:p>
            <a:pPr algn="ctr"/>
            <a:r>
              <a:rPr lang="en-US" sz="1200" dirty="0" smtClean="0">
                <a:solidFill>
                  <a:schemeClr val="bg1"/>
                </a:solidFill>
                <a:latin typeface="+mj-lt"/>
              </a:rPr>
              <a:t>need:</a:t>
            </a:r>
          </a:p>
          <a:p>
            <a:pPr algn="ctr"/>
            <a:r>
              <a:rPr lang="en-US" sz="1200" b="1" dirty="0" smtClean="0">
                <a:solidFill>
                  <a:schemeClr val="bg1"/>
                </a:solidFill>
                <a:latin typeface="+mj-lt"/>
              </a:rPr>
              <a:t>24.2% </a:t>
            </a:r>
            <a:endParaRPr lang="en-US" sz="1200" b="1" dirty="0">
              <a:solidFill>
                <a:schemeClr val="bg1"/>
              </a:solidFill>
              <a:latin typeface="+mj-lt"/>
            </a:endParaRPr>
          </a:p>
          <a:p>
            <a:pPr algn="ctr"/>
            <a:r>
              <a:rPr lang="en-US" sz="1200" dirty="0" smtClean="0">
                <a:solidFill>
                  <a:schemeClr val="bg1"/>
                </a:solidFill>
                <a:latin typeface="+mj-lt"/>
              </a:rPr>
              <a:t> </a:t>
            </a:r>
          </a:p>
        </p:txBody>
      </p:sp>
    </p:spTree>
    <p:extLst>
      <p:ext uri="{BB962C8B-B14F-4D97-AF65-F5344CB8AC3E}">
        <p14:creationId xmlns:p14="http://schemas.microsoft.com/office/powerpoint/2010/main" val="39569740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Unmet need of mental health </a:t>
            </a:r>
            <a:r>
              <a:rPr lang="en-US" dirty="0" smtClean="0"/>
              <a:t>treatment</a:t>
            </a:r>
            <a:endParaRPr lang="en-US" dirty="0"/>
          </a:p>
        </p:txBody>
      </p:sp>
      <p:sp>
        <p:nvSpPr>
          <p:cNvPr id="4" name="Text Placeholder 3"/>
          <p:cNvSpPr>
            <a:spLocks noGrp="1"/>
          </p:cNvSpPr>
          <p:nvPr>
            <p:ph type="body" sz="quarter" idx="10"/>
          </p:nvPr>
        </p:nvSpPr>
        <p:spPr/>
        <p:txBody>
          <a:bodyPr/>
          <a:lstStyle/>
          <a:p>
            <a:r>
              <a:rPr lang="en-US" dirty="0" smtClean="0"/>
              <a:t>KANSAS AND UNITED STATES 2016</a:t>
            </a:r>
            <a:endParaRPr lang="en-US" dirty="0"/>
          </a:p>
        </p:txBody>
      </p:sp>
      <p:sp>
        <p:nvSpPr>
          <p:cNvPr id="5" name="Text Placeholder 4"/>
          <p:cNvSpPr>
            <a:spLocks noGrp="1"/>
          </p:cNvSpPr>
          <p:nvPr>
            <p:ph type="body" sz="quarter" idx="12"/>
          </p:nvPr>
        </p:nvSpPr>
        <p:spPr>
          <a:xfrm>
            <a:off x="6370841" y="1987550"/>
            <a:ext cx="2509634" cy="4138613"/>
          </a:xfrm>
        </p:spPr>
        <p:txBody>
          <a:bodyPr/>
          <a:lstStyle/>
          <a:p>
            <a:r>
              <a:rPr lang="en-US" dirty="0" smtClean="0"/>
              <a:t>In Kansas, 24% of people with serious </a:t>
            </a:r>
            <a:r>
              <a:rPr lang="en-US" dirty="0"/>
              <a:t>psychological distress </a:t>
            </a:r>
            <a:r>
              <a:rPr lang="en-US" dirty="0" smtClean="0"/>
              <a:t>have an unmet </a:t>
            </a:r>
            <a:r>
              <a:rPr lang="en-US" dirty="0"/>
              <a:t>need of mental health </a:t>
            </a:r>
            <a:r>
              <a:rPr lang="en-US" dirty="0" smtClean="0"/>
              <a:t>treatment. </a:t>
            </a:r>
            <a:endParaRPr lang="en-US" dirty="0"/>
          </a:p>
          <a:p>
            <a:endParaRPr lang="en-US" dirty="0" smtClean="0"/>
          </a:p>
          <a:p>
            <a:r>
              <a:rPr lang="en-US" b="1" dirty="0" smtClean="0"/>
              <a:t>In Kansas’ general adult population, 4.1% of people reported an unmet need of mental health treatment.</a:t>
            </a:r>
          </a:p>
          <a:p>
            <a:endParaRPr lang="en-US" dirty="0"/>
          </a:p>
        </p:txBody>
      </p:sp>
      <p:sp>
        <p:nvSpPr>
          <p:cNvPr id="6" name="Content Placeholder 5"/>
          <p:cNvSpPr>
            <a:spLocks noGrp="1"/>
          </p:cNvSpPr>
          <p:nvPr>
            <p:ph sz="quarter" idx="13"/>
          </p:nvPr>
        </p:nvSpPr>
        <p:spPr/>
        <p:txBody>
          <a:bodyPr/>
          <a:lstStyle/>
          <a:p>
            <a:r>
              <a:rPr lang="en-US" dirty="0"/>
              <a:t>Source: National Survey on Drug Use and Health (NSDUH, R-DAS) 2015-2016</a:t>
            </a:r>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2286798466"/>
              </p:ext>
            </p:extLst>
          </p:nvPr>
        </p:nvGraphicFramePr>
        <p:xfrm>
          <a:off x="154194" y="1987550"/>
          <a:ext cx="6081656" cy="401880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1902776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5"/>
          <p:cNvGraphicFramePr>
            <a:graphicFrameLocks noGrp="1"/>
          </p:cNvGraphicFramePr>
          <p:nvPr>
            <p:ph idx="4294967295"/>
            <p:extLst>
              <p:ext uri="{D42A27DB-BD31-4B8C-83A1-F6EECF244321}">
                <p14:modId xmlns:p14="http://schemas.microsoft.com/office/powerpoint/2010/main" val="2117186520"/>
              </p:ext>
            </p:extLst>
          </p:nvPr>
        </p:nvGraphicFramePr>
        <p:xfrm>
          <a:off x="188009" y="2155632"/>
          <a:ext cx="6182832" cy="4470990"/>
        </p:xfrm>
        <a:graphic>
          <a:graphicData uri="http://schemas.openxmlformats.org/drawingml/2006/chart">
            <c:chart xmlns:c="http://schemas.openxmlformats.org/drawingml/2006/chart" xmlns:r="http://schemas.openxmlformats.org/officeDocument/2006/relationships" r:id="rId3"/>
          </a:graphicData>
        </a:graphic>
      </p:graphicFrame>
      <p:sp>
        <p:nvSpPr>
          <p:cNvPr id="9" name="Title 8"/>
          <p:cNvSpPr>
            <a:spLocks noGrp="1"/>
          </p:cNvSpPr>
          <p:nvPr>
            <p:ph type="title"/>
          </p:nvPr>
        </p:nvSpPr>
        <p:spPr/>
        <p:txBody>
          <a:bodyPr/>
          <a:lstStyle/>
          <a:p>
            <a:r>
              <a:rPr lang="en-US" dirty="0"/>
              <a:t>Unmet need of mental health treatment due to costs differs by insurance coverage</a:t>
            </a:r>
          </a:p>
        </p:txBody>
      </p:sp>
      <p:sp>
        <p:nvSpPr>
          <p:cNvPr id="8" name="Text Placeholder 7"/>
          <p:cNvSpPr>
            <a:spLocks noGrp="1"/>
          </p:cNvSpPr>
          <p:nvPr>
            <p:ph type="body" sz="quarter" idx="10"/>
          </p:nvPr>
        </p:nvSpPr>
        <p:spPr/>
        <p:txBody>
          <a:bodyPr>
            <a:normAutofit/>
          </a:bodyPr>
          <a:lstStyle/>
          <a:p>
            <a:r>
              <a:rPr lang="en-US" dirty="0" smtClean="0"/>
              <a:t>UNITED STATES 2016</a:t>
            </a:r>
            <a:endParaRPr lang="en-US" dirty="0"/>
          </a:p>
        </p:txBody>
      </p:sp>
      <p:sp>
        <p:nvSpPr>
          <p:cNvPr id="11" name="Text Placeholder 10"/>
          <p:cNvSpPr>
            <a:spLocks noGrp="1"/>
          </p:cNvSpPr>
          <p:nvPr>
            <p:ph type="body" sz="quarter" idx="12"/>
          </p:nvPr>
        </p:nvSpPr>
        <p:spPr>
          <a:xfrm>
            <a:off x="6370841" y="2160968"/>
            <a:ext cx="2315959" cy="3965195"/>
          </a:xfrm>
        </p:spPr>
        <p:txBody>
          <a:bodyPr/>
          <a:lstStyle/>
          <a:p>
            <a:r>
              <a:rPr lang="en-US" dirty="0"/>
              <a:t>On a national level, the extent to which cost was a factor in driving unmet need for mental health care among those with serious psychological distress, varied by insurance status. People without health insurance were most affected by the inability to afford mental health treatment (75%), while those with VA/military health insurance coverage were least affected (13%).</a:t>
            </a:r>
          </a:p>
        </p:txBody>
      </p:sp>
      <p:sp>
        <p:nvSpPr>
          <p:cNvPr id="12" name="Content Placeholder 11"/>
          <p:cNvSpPr>
            <a:spLocks noGrp="1"/>
          </p:cNvSpPr>
          <p:nvPr>
            <p:ph sz="quarter" idx="13"/>
          </p:nvPr>
        </p:nvSpPr>
        <p:spPr>
          <a:xfrm>
            <a:off x="457200" y="5889141"/>
            <a:ext cx="6215185" cy="737481"/>
          </a:xfrm>
        </p:spPr>
        <p:txBody>
          <a:bodyPr>
            <a:noAutofit/>
          </a:bodyPr>
          <a:lstStyle/>
          <a:p>
            <a:endParaRPr lang="en-US" dirty="0" smtClean="0"/>
          </a:p>
          <a:p>
            <a:endParaRPr lang="en-US" dirty="0"/>
          </a:p>
          <a:p>
            <a:r>
              <a:rPr lang="en-US" dirty="0"/>
              <a:t>Source: National Survey on Drug Use and Health (NSDUH) </a:t>
            </a:r>
            <a:r>
              <a:rPr lang="en-US" dirty="0" smtClean="0"/>
              <a:t>2016</a:t>
            </a:r>
            <a:endParaRPr lang="en-US" dirty="0"/>
          </a:p>
        </p:txBody>
      </p:sp>
    </p:spTree>
    <p:extLst>
      <p:ext uri="{BB962C8B-B14F-4D97-AF65-F5344CB8AC3E}">
        <p14:creationId xmlns:p14="http://schemas.microsoft.com/office/powerpoint/2010/main" val="405634917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Unmet need of mental health treatment due to costs</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436268958"/>
              </p:ext>
            </p:extLst>
          </p:nvPr>
        </p:nvGraphicFramePr>
        <p:xfrm>
          <a:off x="146050" y="1987550"/>
          <a:ext cx="5764213" cy="421602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0"/>
          </p:nvPr>
        </p:nvSpPr>
        <p:spPr/>
        <p:txBody>
          <a:bodyPr/>
          <a:lstStyle/>
          <a:p>
            <a:r>
              <a:rPr lang="en-US" dirty="0" smtClean="0"/>
              <a:t>KANSAS AND UNITED STATES 2016</a:t>
            </a:r>
            <a:endParaRPr lang="en-US" dirty="0"/>
          </a:p>
        </p:txBody>
      </p:sp>
      <p:sp>
        <p:nvSpPr>
          <p:cNvPr id="5" name="Text Placeholder 4"/>
          <p:cNvSpPr>
            <a:spLocks noGrp="1"/>
          </p:cNvSpPr>
          <p:nvPr>
            <p:ph type="body" sz="quarter" idx="12"/>
          </p:nvPr>
        </p:nvSpPr>
        <p:spPr/>
        <p:txBody>
          <a:bodyPr/>
          <a:lstStyle/>
          <a:p>
            <a:r>
              <a:rPr lang="en-US" dirty="0" smtClean="0"/>
              <a:t>In Kansas, 58% of people with serious psychological distress and an unmet need of </a:t>
            </a:r>
            <a:r>
              <a:rPr lang="en-US" dirty="0"/>
              <a:t>mental health treatment, </a:t>
            </a:r>
            <a:r>
              <a:rPr lang="en-US" dirty="0" smtClean="0"/>
              <a:t>did not receive this treatment due to costs.</a:t>
            </a:r>
          </a:p>
          <a:p>
            <a:endParaRPr lang="en-US" dirty="0"/>
          </a:p>
        </p:txBody>
      </p:sp>
      <p:sp>
        <p:nvSpPr>
          <p:cNvPr id="6" name="Content Placeholder 5"/>
          <p:cNvSpPr>
            <a:spLocks noGrp="1"/>
          </p:cNvSpPr>
          <p:nvPr>
            <p:ph sz="quarter" idx="13"/>
          </p:nvPr>
        </p:nvSpPr>
        <p:spPr/>
        <p:txBody>
          <a:bodyPr/>
          <a:lstStyle/>
          <a:p>
            <a:r>
              <a:rPr lang="en-US" dirty="0"/>
              <a:t>Source: National Survey on Drug Use and Health (NSDUH, R-DAS) 2015-2016</a:t>
            </a:r>
          </a:p>
        </p:txBody>
      </p:sp>
    </p:spTree>
    <p:extLst>
      <p:ext uri="{BB962C8B-B14F-4D97-AF65-F5344CB8AC3E}">
        <p14:creationId xmlns:p14="http://schemas.microsoft.com/office/powerpoint/2010/main" val="250778049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MENTAL HEALTH CARE COVERAGE, UTILIZATION </a:t>
            </a:r>
            <a:br>
              <a:rPr lang="en-US" dirty="0" smtClean="0"/>
            </a:br>
            <a:r>
              <a:rPr lang="en-US" dirty="0" smtClean="0"/>
              <a:t>&amp; COSTS </a:t>
            </a:r>
            <a:endParaRPr lang="en-US" dirty="0"/>
          </a:p>
        </p:txBody>
      </p:sp>
      <p:sp>
        <p:nvSpPr>
          <p:cNvPr id="3" name="Text Placeholder 2"/>
          <p:cNvSpPr>
            <a:spLocks noGrp="1"/>
          </p:cNvSpPr>
          <p:nvPr>
            <p:ph type="body" idx="1"/>
          </p:nvPr>
        </p:nvSpPr>
        <p:spPr/>
        <p:txBody>
          <a:bodyPr/>
          <a:lstStyle/>
          <a:p>
            <a:r>
              <a:rPr lang="en-US" dirty="0"/>
              <a:t>Medicaid &amp; </a:t>
            </a:r>
            <a:r>
              <a:rPr lang="en-US" dirty="0" smtClean="0"/>
              <a:t>behavioral health </a:t>
            </a:r>
            <a:r>
              <a:rPr lang="en-US" dirty="0"/>
              <a:t>care </a:t>
            </a:r>
            <a:r>
              <a:rPr lang="en-US" dirty="0" smtClean="0"/>
              <a:t>needs</a:t>
            </a:r>
            <a:endParaRPr lang="en-US" dirty="0"/>
          </a:p>
        </p:txBody>
      </p:sp>
      <p:sp>
        <p:nvSpPr>
          <p:cNvPr id="4" name="Content Placeholder 3"/>
          <p:cNvSpPr>
            <a:spLocks noGrp="1"/>
          </p:cNvSpPr>
          <p:nvPr>
            <p:ph idx="13"/>
          </p:nvPr>
        </p:nvSpPr>
        <p:spPr/>
        <p:txBody>
          <a:bodyPr/>
          <a:lstStyle/>
          <a:p>
            <a:endParaRPr lang="en-US" dirty="0">
              <a:solidFill>
                <a:schemeClr val="tx2">
                  <a:lumMod val="60000"/>
                  <a:lumOff val="40000"/>
                </a:schemeClr>
              </a:solidFill>
            </a:endParaRPr>
          </a:p>
        </p:txBody>
      </p:sp>
    </p:spTree>
    <p:extLst>
      <p:ext uri="{BB962C8B-B14F-4D97-AF65-F5344CB8AC3E}">
        <p14:creationId xmlns:p14="http://schemas.microsoft.com/office/powerpoint/2010/main" val="115672940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People with mental illness have greater reliance </a:t>
            </a:r>
            <a:r>
              <a:rPr lang="en-US" dirty="0" smtClean="0"/>
              <a:t/>
            </a:r>
            <a:br>
              <a:rPr lang="en-US" dirty="0" smtClean="0"/>
            </a:br>
            <a:r>
              <a:rPr lang="en-US" dirty="0" smtClean="0"/>
              <a:t>on </a:t>
            </a:r>
            <a:r>
              <a:rPr lang="en-US" dirty="0"/>
              <a:t>the safety net</a:t>
            </a:r>
          </a:p>
        </p:txBody>
      </p:sp>
      <p:sp>
        <p:nvSpPr>
          <p:cNvPr id="6" name="Text Placeholder 5"/>
          <p:cNvSpPr>
            <a:spLocks noGrp="1"/>
          </p:cNvSpPr>
          <p:nvPr>
            <p:ph type="body" sz="quarter" idx="10"/>
          </p:nvPr>
        </p:nvSpPr>
        <p:spPr/>
        <p:txBody>
          <a:bodyPr/>
          <a:lstStyle/>
          <a:p>
            <a:r>
              <a:rPr lang="en-US" dirty="0" smtClean="0"/>
              <a:t>KANSAS 2016</a:t>
            </a:r>
            <a:endParaRPr lang="en-US" dirty="0"/>
          </a:p>
        </p:txBody>
      </p:sp>
      <p:sp>
        <p:nvSpPr>
          <p:cNvPr id="7" name="Text Placeholder 6"/>
          <p:cNvSpPr>
            <a:spLocks noGrp="1"/>
          </p:cNvSpPr>
          <p:nvPr>
            <p:ph type="body" sz="quarter" idx="12"/>
          </p:nvPr>
        </p:nvSpPr>
        <p:spPr/>
        <p:txBody>
          <a:bodyPr/>
          <a:lstStyle/>
          <a:p>
            <a:r>
              <a:rPr lang="en-US" dirty="0"/>
              <a:t>In the </a:t>
            </a:r>
            <a:r>
              <a:rPr lang="en-US" b="1" dirty="0"/>
              <a:t>Medicaid and uninsured population</a:t>
            </a:r>
            <a:r>
              <a:rPr lang="en-US" dirty="0"/>
              <a:t>, a higher percentage of </a:t>
            </a:r>
            <a:r>
              <a:rPr lang="en-US" dirty="0" smtClean="0"/>
              <a:t>adults in Kansas reported serious psychological distress </a:t>
            </a:r>
            <a:r>
              <a:rPr lang="en-US" dirty="0"/>
              <a:t>(SPD) during the past year compared to people with Medicare, VA/military, or private health insurance </a:t>
            </a:r>
            <a:r>
              <a:rPr lang="en-US" dirty="0" smtClean="0"/>
              <a:t>coverage.</a:t>
            </a:r>
            <a:endParaRPr lang="en-US" dirty="0"/>
          </a:p>
        </p:txBody>
      </p:sp>
      <p:sp>
        <p:nvSpPr>
          <p:cNvPr id="8" name="Content Placeholder 7"/>
          <p:cNvSpPr>
            <a:spLocks noGrp="1"/>
          </p:cNvSpPr>
          <p:nvPr>
            <p:ph sz="quarter" idx="13"/>
          </p:nvPr>
        </p:nvSpPr>
        <p:spPr/>
        <p:txBody>
          <a:bodyPr/>
          <a:lstStyle/>
          <a:p>
            <a:r>
              <a:rPr lang="en-US" dirty="0"/>
              <a:t>Source: National Survey on Drug Use and Health (NSDUH, R-DAS) 2015-2016</a:t>
            </a:r>
          </a:p>
        </p:txBody>
      </p:sp>
      <p:graphicFrame>
        <p:nvGraphicFramePr>
          <p:cNvPr id="9" name="Content Placeholder 5"/>
          <p:cNvGraphicFramePr>
            <a:graphicFrameLocks noGrp="1"/>
          </p:cNvGraphicFramePr>
          <p:nvPr>
            <p:ph idx="4294967295"/>
            <p:extLst>
              <p:ext uri="{D42A27DB-BD31-4B8C-83A1-F6EECF244321}">
                <p14:modId xmlns:p14="http://schemas.microsoft.com/office/powerpoint/2010/main" val="80832260"/>
              </p:ext>
            </p:extLst>
          </p:nvPr>
        </p:nvGraphicFramePr>
        <p:xfrm>
          <a:off x="370417" y="2319719"/>
          <a:ext cx="5540375" cy="3903662"/>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p:cNvSpPr/>
          <p:nvPr/>
        </p:nvSpPr>
        <p:spPr>
          <a:xfrm>
            <a:off x="1474843" y="2325659"/>
            <a:ext cx="3354593" cy="738664"/>
          </a:xfrm>
          <a:prstGeom prst="rect">
            <a:avLst/>
          </a:prstGeom>
        </p:spPr>
        <p:txBody>
          <a:bodyPr wrap="square">
            <a:spAutoFit/>
          </a:bodyPr>
          <a:lstStyle/>
          <a:p>
            <a:pPr algn="ctr">
              <a:defRPr sz="1862" b="0" i="0" u="none" strike="noStrike" kern="1200" spc="0" baseline="0">
                <a:solidFill>
                  <a:srgbClr val="000000">
                    <a:lumMod val="65000"/>
                    <a:lumOff val="35000"/>
                  </a:srgbClr>
                </a:solidFill>
                <a:latin typeface="+mn-lt"/>
                <a:ea typeface="+mn-ea"/>
                <a:cs typeface="+mn-cs"/>
              </a:defRPr>
            </a:pPr>
            <a:r>
              <a:rPr lang="en-US" sz="1400" dirty="0" smtClean="0">
                <a:solidFill>
                  <a:srgbClr val="000000"/>
                </a:solidFill>
              </a:rPr>
              <a:t>Percentage of adults with </a:t>
            </a:r>
          </a:p>
          <a:p>
            <a:pPr algn="ctr">
              <a:defRPr sz="1862" b="0" i="0" u="none" strike="noStrike" kern="1200" spc="0" baseline="0">
                <a:solidFill>
                  <a:srgbClr val="000000">
                    <a:lumMod val="65000"/>
                    <a:lumOff val="35000"/>
                  </a:srgbClr>
                </a:solidFill>
                <a:latin typeface="+mn-lt"/>
                <a:ea typeface="+mn-ea"/>
                <a:cs typeface="+mn-cs"/>
              </a:defRPr>
            </a:pPr>
            <a:r>
              <a:rPr lang="en-US" sz="1400" b="1" dirty="0" smtClean="0">
                <a:solidFill>
                  <a:srgbClr val="000000"/>
                </a:solidFill>
              </a:rPr>
              <a:t>serious psychological distress</a:t>
            </a:r>
          </a:p>
          <a:p>
            <a:pPr algn="ctr">
              <a:defRPr sz="1862" b="0" i="0" u="none" strike="noStrike" kern="1200" spc="0" baseline="0">
                <a:solidFill>
                  <a:srgbClr val="000000">
                    <a:lumMod val="65000"/>
                    <a:lumOff val="35000"/>
                  </a:srgbClr>
                </a:solidFill>
                <a:latin typeface="+mn-lt"/>
                <a:ea typeface="+mn-ea"/>
                <a:cs typeface="+mn-cs"/>
              </a:defRPr>
            </a:pPr>
            <a:r>
              <a:rPr lang="en-US" sz="1400" dirty="0" smtClean="0">
                <a:solidFill>
                  <a:srgbClr val="000000"/>
                </a:solidFill>
              </a:rPr>
              <a:t>by insurance type</a:t>
            </a:r>
            <a:endParaRPr lang="en-US" sz="1400" b="1" dirty="0">
              <a:solidFill>
                <a:srgbClr val="000000"/>
              </a:solidFill>
            </a:endParaRPr>
          </a:p>
        </p:txBody>
      </p:sp>
      <p:cxnSp>
        <p:nvCxnSpPr>
          <p:cNvPr id="12" name="Straight Connector 11"/>
          <p:cNvCxnSpPr/>
          <p:nvPr/>
        </p:nvCxnSpPr>
        <p:spPr>
          <a:xfrm flipH="1">
            <a:off x="4048125" y="3165970"/>
            <a:ext cx="1714500" cy="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5178686" y="2603500"/>
            <a:ext cx="0" cy="54864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H="1">
            <a:off x="5170870" y="2607408"/>
            <a:ext cx="1076064" cy="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068210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Medicaid reimbursement rates to physicians are low</a:t>
            </a:r>
          </a:p>
        </p:txBody>
      </p:sp>
      <p:sp>
        <p:nvSpPr>
          <p:cNvPr id="6" name="Text Placeholder 5"/>
          <p:cNvSpPr>
            <a:spLocks noGrp="1"/>
          </p:cNvSpPr>
          <p:nvPr>
            <p:ph type="body" sz="quarter" idx="10"/>
          </p:nvPr>
        </p:nvSpPr>
        <p:spPr/>
        <p:txBody>
          <a:bodyPr/>
          <a:lstStyle/>
          <a:p>
            <a:r>
              <a:rPr lang="en-US" dirty="0" smtClean="0"/>
              <a:t>KANSAS </a:t>
            </a:r>
            <a:r>
              <a:rPr lang="en-US" dirty="0"/>
              <a:t>AND UNITED STATES 2016 </a:t>
            </a:r>
          </a:p>
        </p:txBody>
      </p:sp>
      <p:sp>
        <p:nvSpPr>
          <p:cNvPr id="7" name="Text Placeholder 6"/>
          <p:cNvSpPr>
            <a:spLocks noGrp="1"/>
          </p:cNvSpPr>
          <p:nvPr>
            <p:ph type="body" sz="quarter" idx="12"/>
          </p:nvPr>
        </p:nvSpPr>
        <p:spPr>
          <a:xfrm>
            <a:off x="6370841" y="2160968"/>
            <a:ext cx="2509634" cy="4379532"/>
          </a:xfrm>
        </p:spPr>
        <p:txBody>
          <a:bodyPr>
            <a:normAutofit/>
          </a:bodyPr>
          <a:lstStyle/>
          <a:p>
            <a:r>
              <a:rPr lang="en-US" b="1" dirty="0"/>
              <a:t>Low reimbursement rates </a:t>
            </a:r>
            <a:r>
              <a:rPr lang="en-US" dirty="0"/>
              <a:t>are a disincentive for individual physicians to accept patients with Medicaid coverage and mental health problems. Compared to Medicare fee levels, Medicaid reimbursement rates are low in most </a:t>
            </a:r>
            <a:r>
              <a:rPr lang="en-US" dirty="0" smtClean="0"/>
              <a:t>states, including Kansas.</a:t>
            </a:r>
          </a:p>
          <a:p>
            <a:r>
              <a:rPr lang="en-US" b="1" dirty="0" smtClean="0"/>
              <a:t>This </a:t>
            </a:r>
            <a:r>
              <a:rPr lang="en-US" b="1" dirty="0"/>
              <a:t>can be a barrier for these patients to obtain access to mental health care. </a:t>
            </a:r>
          </a:p>
        </p:txBody>
      </p:sp>
      <p:sp>
        <p:nvSpPr>
          <p:cNvPr id="8" name="Content Placeholder 7"/>
          <p:cNvSpPr>
            <a:spLocks noGrp="1"/>
          </p:cNvSpPr>
          <p:nvPr>
            <p:ph sz="quarter" idx="13"/>
          </p:nvPr>
        </p:nvSpPr>
        <p:spPr/>
        <p:txBody>
          <a:bodyPr/>
          <a:lstStyle/>
          <a:p>
            <a:r>
              <a:rPr lang="en-US" dirty="0"/>
              <a:t>Source, Kaiser Family Foundation, Medicaid-to-Medicare Fee Index, FY </a:t>
            </a:r>
            <a:r>
              <a:rPr lang="en-US" dirty="0" smtClean="0"/>
              <a:t>2016</a:t>
            </a:r>
            <a:endParaRPr lang="en-US" dirty="0"/>
          </a:p>
        </p:txBody>
      </p:sp>
      <p:graphicFrame>
        <p:nvGraphicFramePr>
          <p:cNvPr id="11" name="Content Placeholder 5"/>
          <p:cNvGraphicFramePr>
            <a:graphicFrameLocks noGrp="1"/>
          </p:cNvGraphicFramePr>
          <p:nvPr>
            <p:ph idx="4294967295"/>
            <p:extLst>
              <p:ext uri="{D42A27DB-BD31-4B8C-83A1-F6EECF244321}">
                <p14:modId xmlns:p14="http://schemas.microsoft.com/office/powerpoint/2010/main" val="38046781"/>
              </p:ext>
            </p:extLst>
          </p:nvPr>
        </p:nvGraphicFramePr>
        <p:xfrm>
          <a:off x="179591" y="2113614"/>
          <a:ext cx="6182832" cy="41573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9941126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417" y="0"/>
            <a:ext cx="8510058" cy="1145441"/>
          </a:xfrm>
        </p:spPr>
        <p:txBody>
          <a:bodyPr>
            <a:normAutofit fontScale="90000"/>
          </a:bodyPr>
          <a:lstStyle/>
          <a:p>
            <a:r>
              <a:rPr lang="en-US" dirty="0"/>
              <a:t>Medicaid reimbursement rates </a:t>
            </a:r>
            <a:r>
              <a:rPr lang="en-US" dirty="0" smtClean="0"/>
              <a:t>for behavioral health services</a:t>
            </a:r>
            <a:br>
              <a:rPr lang="en-US" dirty="0" smtClean="0"/>
            </a:br>
            <a:r>
              <a:rPr lang="en-US" dirty="0" smtClean="0"/>
              <a:t>by community providers are </a:t>
            </a:r>
            <a:r>
              <a:rPr lang="en-US" dirty="0"/>
              <a:t>low</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240103238"/>
              </p:ext>
            </p:extLst>
          </p:nvPr>
        </p:nvGraphicFramePr>
        <p:xfrm>
          <a:off x="78942" y="1782763"/>
          <a:ext cx="6174624" cy="4008437"/>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0"/>
          </p:nvPr>
        </p:nvSpPr>
        <p:spPr/>
        <p:txBody>
          <a:bodyPr/>
          <a:lstStyle/>
          <a:p>
            <a:r>
              <a:rPr lang="en-US" dirty="0" smtClean="0"/>
              <a:t>CONNECTICUT 2014 </a:t>
            </a:r>
            <a:endParaRPr lang="en-US" dirty="0"/>
          </a:p>
        </p:txBody>
      </p:sp>
      <p:sp>
        <p:nvSpPr>
          <p:cNvPr id="5" name="Text Placeholder 4"/>
          <p:cNvSpPr>
            <a:spLocks noGrp="1"/>
          </p:cNvSpPr>
          <p:nvPr>
            <p:ph type="body" sz="quarter" idx="12"/>
          </p:nvPr>
        </p:nvSpPr>
        <p:spPr>
          <a:xfrm>
            <a:off x="6370841" y="2160969"/>
            <a:ext cx="2509634" cy="3968612"/>
          </a:xfrm>
        </p:spPr>
        <p:txBody>
          <a:bodyPr>
            <a:normAutofit/>
          </a:bodyPr>
          <a:lstStyle/>
          <a:p>
            <a:r>
              <a:rPr lang="en-US" dirty="0" smtClean="0"/>
              <a:t>The 10 most utilized behavioral health services account for 75% </a:t>
            </a:r>
            <a:r>
              <a:rPr lang="en-US" dirty="0"/>
              <a:t>of total service </a:t>
            </a:r>
            <a:r>
              <a:rPr lang="en-US" dirty="0" smtClean="0"/>
              <a:t>hours by community providers.</a:t>
            </a:r>
          </a:p>
          <a:p>
            <a:endParaRPr lang="en-US" dirty="0" smtClean="0"/>
          </a:p>
          <a:p>
            <a:r>
              <a:rPr lang="en-US" dirty="0" smtClean="0"/>
              <a:t>The service delivery cost for these procedures is higher than the revenue </a:t>
            </a:r>
            <a:r>
              <a:rPr lang="en-US" dirty="0"/>
              <a:t>under Medicaid rates</a:t>
            </a:r>
            <a:r>
              <a:rPr lang="en-US" dirty="0" smtClean="0"/>
              <a:t>, resulting in </a:t>
            </a:r>
            <a:r>
              <a:rPr lang="en-US" b="1" dirty="0" smtClean="0"/>
              <a:t>negative margins</a:t>
            </a:r>
            <a:r>
              <a:rPr lang="en-US" dirty="0" smtClean="0"/>
              <a:t> and providers operating at a loss</a:t>
            </a:r>
            <a:r>
              <a:rPr lang="en-US" b="1" dirty="0" smtClean="0"/>
              <a:t>. </a:t>
            </a:r>
          </a:p>
          <a:p>
            <a:endParaRPr lang="en-US" dirty="0"/>
          </a:p>
          <a:p>
            <a:r>
              <a:rPr lang="en-US" dirty="0" smtClean="0"/>
              <a:t>The </a:t>
            </a:r>
            <a:r>
              <a:rPr lang="en-US" b="1" dirty="0" smtClean="0"/>
              <a:t>annual loss</a:t>
            </a:r>
            <a:r>
              <a:rPr lang="en-US" dirty="0" smtClean="0"/>
              <a:t> for these procedures is more than   $27 million for approximately            250,000 service hours.</a:t>
            </a:r>
            <a:endParaRPr lang="en-US" dirty="0"/>
          </a:p>
        </p:txBody>
      </p:sp>
      <p:sp>
        <p:nvSpPr>
          <p:cNvPr id="6" name="Content Placeholder 5"/>
          <p:cNvSpPr>
            <a:spLocks noGrp="1"/>
          </p:cNvSpPr>
          <p:nvPr>
            <p:ph sz="quarter" idx="13"/>
          </p:nvPr>
        </p:nvSpPr>
        <p:spPr>
          <a:xfrm>
            <a:off x="278968" y="5694745"/>
            <a:ext cx="6401231" cy="949321"/>
          </a:xfrm>
        </p:spPr>
        <p:txBody>
          <a:bodyPr>
            <a:normAutofit/>
          </a:bodyPr>
          <a:lstStyle/>
          <a:p>
            <a:endParaRPr lang="en-US" dirty="0" smtClean="0"/>
          </a:p>
          <a:p>
            <a:r>
              <a:rPr lang="en-US" dirty="0" smtClean="0"/>
              <a:t>Source: Prioritizing Community Based Services in CT, CT Community Providers Association, </a:t>
            </a:r>
            <a:r>
              <a:rPr lang="en-US" dirty="0"/>
              <a:t>February </a:t>
            </a:r>
            <a:r>
              <a:rPr lang="en-US" dirty="0" smtClean="0"/>
              <a:t>2015</a:t>
            </a:r>
            <a:endParaRPr lang="en-US" dirty="0"/>
          </a:p>
        </p:txBody>
      </p:sp>
    </p:spTree>
    <p:extLst>
      <p:ext uri="{BB962C8B-B14F-4D97-AF65-F5344CB8AC3E}">
        <p14:creationId xmlns:p14="http://schemas.microsoft.com/office/powerpoint/2010/main" val="209097593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MENTAL HEALTH CARE COVERAGE, UTILIZATION </a:t>
            </a:r>
            <a:br>
              <a:rPr lang="en-US" dirty="0"/>
            </a:br>
            <a:r>
              <a:rPr lang="en-US" dirty="0"/>
              <a:t>&amp; COSTS </a:t>
            </a:r>
            <a:endParaRPr lang="en-US" dirty="0">
              <a:latin typeface="+mj-lt"/>
            </a:endParaRPr>
          </a:p>
        </p:txBody>
      </p:sp>
      <p:sp>
        <p:nvSpPr>
          <p:cNvPr id="3" name="Text Placeholder 2"/>
          <p:cNvSpPr>
            <a:spLocks noGrp="1"/>
          </p:cNvSpPr>
          <p:nvPr>
            <p:ph type="body" idx="1"/>
          </p:nvPr>
        </p:nvSpPr>
        <p:spPr/>
        <p:txBody>
          <a:bodyPr/>
          <a:lstStyle/>
          <a:p>
            <a:r>
              <a:rPr lang="en-US" dirty="0">
                <a:latin typeface="+mj-lt"/>
              </a:rPr>
              <a:t>Hospital utilization &amp; </a:t>
            </a:r>
            <a:r>
              <a:rPr lang="en-US" dirty="0" smtClean="0">
                <a:latin typeface="+mj-lt"/>
              </a:rPr>
              <a:t>costs</a:t>
            </a:r>
            <a:endParaRPr lang="en-US" dirty="0">
              <a:latin typeface="+mj-lt"/>
            </a:endParaRPr>
          </a:p>
        </p:txBody>
      </p:sp>
      <p:sp>
        <p:nvSpPr>
          <p:cNvPr id="4" name="Content Placeholder 3"/>
          <p:cNvSpPr>
            <a:spLocks noGrp="1"/>
          </p:cNvSpPr>
          <p:nvPr>
            <p:ph idx="13"/>
          </p:nvPr>
        </p:nvSpPr>
        <p:spPr>
          <a:noFill/>
        </p:spPr>
        <p:txBody>
          <a:bodyPr>
            <a:noAutofit/>
          </a:bodyPr>
          <a:lstStyle/>
          <a:p>
            <a:pPr marL="0" indent="0">
              <a:spcBef>
                <a:spcPts val="0"/>
              </a:spcBef>
              <a:buNone/>
            </a:pPr>
            <a:endParaRPr lang="en-US" dirty="0">
              <a:latin typeface="+mj-lt"/>
            </a:endParaRPr>
          </a:p>
        </p:txBody>
      </p:sp>
    </p:spTree>
    <p:extLst>
      <p:ext uri="{BB962C8B-B14F-4D97-AF65-F5344CB8AC3E}">
        <p14:creationId xmlns:p14="http://schemas.microsoft.com/office/powerpoint/2010/main" val="97533758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Hospitalizations for </a:t>
            </a:r>
            <a:r>
              <a:rPr lang="en-US" dirty="0" smtClean="0"/>
              <a:t>mental illness</a:t>
            </a:r>
            <a:endParaRPr lang="en-US" dirty="0"/>
          </a:p>
        </p:txBody>
      </p:sp>
      <p:sp>
        <p:nvSpPr>
          <p:cNvPr id="6" name="Text Placeholder 5"/>
          <p:cNvSpPr>
            <a:spLocks noGrp="1"/>
          </p:cNvSpPr>
          <p:nvPr>
            <p:ph type="body" sz="quarter" idx="10"/>
          </p:nvPr>
        </p:nvSpPr>
        <p:spPr/>
        <p:txBody>
          <a:bodyPr/>
          <a:lstStyle/>
          <a:p>
            <a:r>
              <a:rPr lang="en-US" dirty="0" smtClean="0"/>
              <a:t>KANSAS AND UNITED STATES 2014</a:t>
            </a:r>
            <a:endParaRPr lang="en-US" dirty="0"/>
          </a:p>
        </p:txBody>
      </p:sp>
      <p:sp>
        <p:nvSpPr>
          <p:cNvPr id="7" name="Text Placeholder 6"/>
          <p:cNvSpPr>
            <a:spLocks noGrp="1"/>
          </p:cNvSpPr>
          <p:nvPr>
            <p:ph type="body" sz="quarter" idx="12"/>
          </p:nvPr>
        </p:nvSpPr>
        <p:spPr>
          <a:xfrm>
            <a:off x="6370841" y="2160968"/>
            <a:ext cx="2675392" cy="3965195"/>
          </a:xfrm>
        </p:spPr>
        <p:txBody>
          <a:bodyPr>
            <a:normAutofit/>
          </a:bodyPr>
          <a:lstStyle/>
          <a:p>
            <a:r>
              <a:rPr lang="en-US" dirty="0" smtClean="0">
                <a:solidFill>
                  <a:schemeClr val="tx1"/>
                </a:solidFill>
              </a:rPr>
              <a:t>In Kansas, the total number </a:t>
            </a:r>
            <a:r>
              <a:rPr lang="en-US" dirty="0">
                <a:solidFill>
                  <a:schemeClr val="tx1"/>
                </a:solidFill>
              </a:rPr>
              <a:t>of hospitalizations is highest for adult patients with a </a:t>
            </a:r>
            <a:r>
              <a:rPr lang="en-US" dirty="0" smtClean="0">
                <a:solidFill>
                  <a:schemeClr val="tx1"/>
                </a:solidFill>
              </a:rPr>
              <a:t>principal </a:t>
            </a:r>
            <a:r>
              <a:rPr lang="en-US" dirty="0">
                <a:solidFill>
                  <a:schemeClr val="tx1"/>
                </a:solidFill>
              </a:rPr>
              <a:t>diagnosis </a:t>
            </a:r>
            <a:r>
              <a:rPr lang="en-US" dirty="0" smtClean="0">
                <a:solidFill>
                  <a:schemeClr val="tx1"/>
                </a:solidFill>
              </a:rPr>
              <a:t>of major depressive disorder, whereas patients with schizophrenia disorder have a much higher rate of hospitalizations. </a:t>
            </a:r>
          </a:p>
          <a:p>
            <a:endParaRPr lang="en-US" dirty="0" smtClean="0">
              <a:solidFill>
                <a:schemeClr val="tx1"/>
              </a:solidFill>
            </a:endParaRPr>
          </a:p>
          <a:p>
            <a:r>
              <a:rPr lang="en-US" dirty="0" smtClean="0">
                <a:solidFill>
                  <a:schemeClr val="tx1"/>
                </a:solidFill>
              </a:rPr>
              <a:t>Compared </a:t>
            </a:r>
            <a:r>
              <a:rPr lang="en-US" dirty="0">
                <a:solidFill>
                  <a:schemeClr val="tx1"/>
                </a:solidFill>
              </a:rPr>
              <a:t>to </a:t>
            </a:r>
            <a:r>
              <a:rPr lang="en-US" dirty="0" smtClean="0">
                <a:solidFill>
                  <a:schemeClr val="tx1"/>
                </a:solidFill>
              </a:rPr>
              <a:t>rest of the U.S., hospitalization rates in Kansas are </a:t>
            </a:r>
            <a:r>
              <a:rPr lang="en-US" dirty="0">
                <a:solidFill>
                  <a:schemeClr val="tx1"/>
                </a:solidFill>
              </a:rPr>
              <a:t>slightly higher </a:t>
            </a:r>
            <a:r>
              <a:rPr lang="en-US" dirty="0" smtClean="0">
                <a:solidFill>
                  <a:schemeClr val="tx1"/>
                </a:solidFill>
              </a:rPr>
              <a:t>for patients with major depressive or bipolar disorder, but much lower for those with a diagnosis of schizophrenia.</a:t>
            </a:r>
            <a:endParaRPr lang="en-US" dirty="0">
              <a:solidFill>
                <a:schemeClr val="tx1"/>
              </a:solidFill>
            </a:endParaRPr>
          </a:p>
        </p:txBody>
      </p:sp>
      <p:sp>
        <p:nvSpPr>
          <p:cNvPr id="8" name="Content Placeholder 7"/>
          <p:cNvSpPr>
            <a:spLocks noGrp="1"/>
          </p:cNvSpPr>
          <p:nvPr>
            <p:ph sz="quarter" idx="13"/>
          </p:nvPr>
        </p:nvSpPr>
        <p:spPr>
          <a:xfrm>
            <a:off x="457200" y="5772728"/>
            <a:ext cx="5453063" cy="854362"/>
          </a:xfrm>
        </p:spPr>
        <p:txBody>
          <a:bodyPr>
            <a:normAutofit/>
          </a:bodyPr>
          <a:lstStyle/>
          <a:p>
            <a:r>
              <a:rPr lang="en-US" dirty="0" smtClean="0">
                <a:solidFill>
                  <a:schemeClr val="tx1"/>
                </a:solidFill>
              </a:rPr>
              <a:t>3.4% of </a:t>
            </a:r>
            <a:r>
              <a:rPr lang="en-US" dirty="0">
                <a:solidFill>
                  <a:schemeClr val="tx1"/>
                </a:solidFill>
              </a:rPr>
              <a:t>all </a:t>
            </a:r>
            <a:r>
              <a:rPr lang="en-US" dirty="0" smtClean="0">
                <a:solidFill>
                  <a:schemeClr val="tx1"/>
                </a:solidFill>
              </a:rPr>
              <a:t>hospitalizations in Kansas </a:t>
            </a:r>
            <a:r>
              <a:rPr lang="en-US" dirty="0"/>
              <a:t>are due to SMI</a:t>
            </a:r>
          </a:p>
          <a:p>
            <a:r>
              <a:rPr lang="en-US" dirty="0" smtClean="0"/>
              <a:t>Source</a:t>
            </a:r>
            <a:r>
              <a:rPr lang="en-US" dirty="0"/>
              <a:t>: </a:t>
            </a:r>
            <a:r>
              <a:rPr lang="en-US" dirty="0" smtClean="0"/>
              <a:t>Healthcare Cost and Utilization </a:t>
            </a:r>
            <a:r>
              <a:rPr lang="en-US" dirty="0"/>
              <a:t>Project (</a:t>
            </a:r>
            <a:r>
              <a:rPr lang="en-US" dirty="0" err="1"/>
              <a:t>HCUPnet</a:t>
            </a:r>
            <a:r>
              <a:rPr lang="en-US" dirty="0"/>
              <a:t>) 2014</a:t>
            </a:r>
          </a:p>
          <a:p>
            <a:r>
              <a:rPr lang="en-US" dirty="0"/>
              <a:t>Estimate of hospitalization rate: based on total state population (Census bureau data, 2014) and prevalence estimates reported previously</a:t>
            </a:r>
          </a:p>
        </p:txBody>
      </p:sp>
      <p:graphicFrame>
        <p:nvGraphicFramePr>
          <p:cNvPr id="9" name="Content Placeholder 5"/>
          <p:cNvGraphicFramePr>
            <a:graphicFrameLocks noGrp="1"/>
          </p:cNvGraphicFramePr>
          <p:nvPr>
            <p:ph idx="4294967295"/>
            <p:extLst>
              <p:ext uri="{D42A27DB-BD31-4B8C-83A1-F6EECF244321}">
                <p14:modId xmlns:p14="http://schemas.microsoft.com/office/powerpoint/2010/main" val="3630874621"/>
              </p:ext>
            </p:extLst>
          </p:nvPr>
        </p:nvGraphicFramePr>
        <p:xfrm>
          <a:off x="457200" y="1725033"/>
          <a:ext cx="2921889" cy="41573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5"/>
          <p:cNvGraphicFramePr>
            <a:graphicFrameLocks noGrp="1"/>
          </p:cNvGraphicFramePr>
          <p:nvPr>
            <p:ph idx="4294967295"/>
            <p:extLst>
              <p:ext uri="{D42A27DB-BD31-4B8C-83A1-F6EECF244321}">
                <p14:modId xmlns:p14="http://schemas.microsoft.com/office/powerpoint/2010/main" val="3940586007"/>
              </p:ext>
            </p:extLst>
          </p:nvPr>
        </p:nvGraphicFramePr>
        <p:xfrm>
          <a:off x="3379089" y="1725033"/>
          <a:ext cx="2921889" cy="415739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2038645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Length of stay for mental illness </a:t>
            </a:r>
            <a:r>
              <a:rPr lang="en-US" dirty="0" smtClean="0"/>
              <a:t>hospitalizations</a:t>
            </a:r>
            <a:endParaRPr lang="en-US" dirty="0"/>
          </a:p>
        </p:txBody>
      </p:sp>
      <p:sp>
        <p:nvSpPr>
          <p:cNvPr id="6" name="Text Placeholder 5"/>
          <p:cNvSpPr>
            <a:spLocks noGrp="1"/>
          </p:cNvSpPr>
          <p:nvPr>
            <p:ph type="body" sz="quarter" idx="10"/>
          </p:nvPr>
        </p:nvSpPr>
        <p:spPr/>
        <p:txBody>
          <a:bodyPr/>
          <a:lstStyle/>
          <a:p>
            <a:r>
              <a:rPr lang="en-US" dirty="0" smtClean="0"/>
              <a:t>KANSAS AND UNITED STATES 2014</a:t>
            </a:r>
            <a:endParaRPr lang="en-US" dirty="0"/>
          </a:p>
        </p:txBody>
      </p:sp>
      <p:sp>
        <p:nvSpPr>
          <p:cNvPr id="7" name="Text Placeholder 6"/>
          <p:cNvSpPr>
            <a:spLocks noGrp="1"/>
          </p:cNvSpPr>
          <p:nvPr>
            <p:ph type="body" sz="quarter" idx="12"/>
          </p:nvPr>
        </p:nvSpPr>
        <p:spPr>
          <a:xfrm>
            <a:off x="6370840" y="2160968"/>
            <a:ext cx="2562433" cy="3965195"/>
          </a:xfrm>
        </p:spPr>
        <p:txBody>
          <a:bodyPr>
            <a:normAutofit/>
          </a:bodyPr>
          <a:lstStyle/>
          <a:p>
            <a:r>
              <a:rPr lang="en-US" dirty="0"/>
              <a:t>The average hospital stay duration for </a:t>
            </a:r>
            <a:r>
              <a:rPr lang="en-US" dirty="0" smtClean="0"/>
              <a:t>adult patients </a:t>
            </a:r>
            <a:r>
              <a:rPr lang="en-US" dirty="0"/>
              <a:t>with </a:t>
            </a:r>
            <a:r>
              <a:rPr lang="en-US" dirty="0" smtClean="0"/>
              <a:t>serious mental illness is relatively low in Kansas compared to the rest of the U.S., but remains higher than the average stay in a hospital for any diagnosis. </a:t>
            </a:r>
            <a:endParaRPr lang="en-US" dirty="0"/>
          </a:p>
          <a:p>
            <a:endParaRPr lang="en-US" dirty="0"/>
          </a:p>
          <a:p>
            <a:r>
              <a:rPr lang="en-US" dirty="0"/>
              <a:t>The total time spent in the hospital by </a:t>
            </a:r>
            <a:r>
              <a:rPr lang="en-US" dirty="0" smtClean="0"/>
              <a:t>adults with a primary diagnosis of serious mental illness is approximately 50,000 days </a:t>
            </a:r>
            <a:r>
              <a:rPr lang="en-US" dirty="0"/>
              <a:t>each year in </a:t>
            </a:r>
            <a:r>
              <a:rPr lang="en-US" dirty="0" smtClean="0"/>
              <a:t>Kansas.</a:t>
            </a:r>
            <a:endParaRPr lang="en-US" dirty="0"/>
          </a:p>
        </p:txBody>
      </p:sp>
      <p:sp>
        <p:nvSpPr>
          <p:cNvPr id="8" name="Content Placeholder 7"/>
          <p:cNvSpPr>
            <a:spLocks noGrp="1"/>
          </p:cNvSpPr>
          <p:nvPr>
            <p:ph sz="quarter" idx="13"/>
          </p:nvPr>
        </p:nvSpPr>
        <p:spPr>
          <a:xfrm>
            <a:off x="457200" y="6275398"/>
            <a:ext cx="5453063" cy="340148"/>
          </a:xfrm>
        </p:spPr>
        <p:txBody>
          <a:bodyPr>
            <a:normAutofit/>
          </a:bodyPr>
          <a:lstStyle/>
          <a:p>
            <a:r>
              <a:rPr lang="en-US" dirty="0"/>
              <a:t>Source: </a:t>
            </a:r>
            <a:r>
              <a:rPr lang="en-US" dirty="0" smtClean="0"/>
              <a:t>Healthcare Cost and Utilization </a:t>
            </a:r>
            <a:r>
              <a:rPr lang="en-US" dirty="0"/>
              <a:t>Project (</a:t>
            </a:r>
            <a:r>
              <a:rPr lang="en-US" dirty="0" err="1"/>
              <a:t>HCUPnet</a:t>
            </a:r>
            <a:r>
              <a:rPr lang="en-US" dirty="0"/>
              <a:t>) 2014</a:t>
            </a:r>
          </a:p>
        </p:txBody>
      </p:sp>
      <p:graphicFrame>
        <p:nvGraphicFramePr>
          <p:cNvPr id="11" name="Chart 10"/>
          <p:cNvGraphicFramePr/>
          <p:nvPr>
            <p:extLst>
              <p:ext uri="{D42A27DB-BD31-4B8C-83A1-F6EECF244321}">
                <p14:modId xmlns:p14="http://schemas.microsoft.com/office/powerpoint/2010/main" val="881432336"/>
              </p:ext>
            </p:extLst>
          </p:nvPr>
        </p:nvGraphicFramePr>
        <p:xfrm>
          <a:off x="52388" y="1782763"/>
          <a:ext cx="4367212" cy="41735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p:nvPr>
            <p:extLst>
              <p:ext uri="{D42A27DB-BD31-4B8C-83A1-F6EECF244321}">
                <p14:modId xmlns:p14="http://schemas.microsoft.com/office/powerpoint/2010/main" val="1266379992"/>
              </p:ext>
            </p:extLst>
          </p:nvPr>
        </p:nvGraphicFramePr>
        <p:xfrm>
          <a:off x="3937000" y="1801379"/>
          <a:ext cx="2334846" cy="432478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593316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Hospitalizations of </a:t>
            </a:r>
            <a:r>
              <a:rPr lang="en-US" dirty="0" smtClean="0"/>
              <a:t>elderly </a:t>
            </a:r>
            <a:r>
              <a:rPr lang="en-US" dirty="0"/>
              <a:t>patients </a:t>
            </a:r>
            <a:r>
              <a:rPr lang="en-US" dirty="0" smtClean="0"/>
              <a:t/>
            </a:r>
            <a:br>
              <a:rPr lang="en-US" dirty="0" smtClean="0"/>
            </a:br>
            <a:r>
              <a:rPr lang="en-US" dirty="0" smtClean="0"/>
              <a:t>with serious mental illness</a:t>
            </a:r>
            <a:endParaRPr lang="en-US"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322901261"/>
              </p:ext>
            </p:extLst>
          </p:nvPr>
        </p:nvGraphicFramePr>
        <p:xfrm>
          <a:off x="457200" y="1987550"/>
          <a:ext cx="5453063" cy="378142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0"/>
          </p:nvPr>
        </p:nvSpPr>
        <p:spPr/>
        <p:txBody>
          <a:bodyPr/>
          <a:lstStyle/>
          <a:p>
            <a:r>
              <a:rPr lang="en-US" dirty="0" smtClean="0"/>
              <a:t>KANSAS 2014</a:t>
            </a:r>
            <a:endParaRPr lang="en-US" dirty="0"/>
          </a:p>
        </p:txBody>
      </p:sp>
      <p:sp>
        <p:nvSpPr>
          <p:cNvPr id="5" name="Text Placeholder 4"/>
          <p:cNvSpPr>
            <a:spLocks noGrp="1"/>
          </p:cNvSpPr>
          <p:nvPr>
            <p:ph type="body" sz="quarter" idx="12"/>
          </p:nvPr>
        </p:nvSpPr>
        <p:spPr>
          <a:xfrm>
            <a:off x="6231467" y="2160968"/>
            <a:ext cx="2649008" cy="3965195"/>
          </a:xfrm>
        </p:spPr>
        <p:txBody>
          <a:bodyPr/>
          <a:lstStyle/>
          <a:p>
            <a:r>
              <a:rPr lang="en-US" dirty="0" smtClean="0"/>
              <a:t>The length of stay in the hospital for serious mental illness in elderly patients is at least 60% higher on average than for younger adults with a similar diagnosis. Treatment of medical comorbidities due to aging, as well as difficulty finding long-term care environments may be at the root of this disparity. </a:t>
            </a:r>
            <a:endParaRPr lang="en-US" dirty="0"/>
          </a:p>
          <a:p>
            <a:endParaRPr lang="en-US" dirty="0"/>
          </a:p>
        </p:txBody>
      </p:sp>
      <p:sp>
        <p:nvSpPr>
          <p:cNvPr id="6" name="Content Placeholder 5"/>
          <p:cNvSpPr>
            <a:spLocks noGrp="1"/>
          </p:cNvSpPr>
          <p:nvPr>
            <p:ph sz="quarter" idx="13"/>
          </p:nvPr>
        </p:nvSpPr>
        <p:spPr/>
        <p:txBody>
          <a:bodyPr/>
          <a:lstStyle/>
          <a:p>
            <a:r>
              <a:rPr lang="en-US" dirty="0"/>
              <a:t>Source: Healthcare Cost and Utilization Project (</a:t>
            </a:r>
            <a:r>
              <a:rPr lang="en-US" dirty="0" err="1"/>
              <a:t>HCUPnet</a:t>
            </a:r>
            <a:r>
              <a:rPr lang="en-US" dirty="0"/>
              <a:t>) </a:t>
            </a:r>
            <a:r>
              <a:rPr lang="en-US" dirty="0" smtClean="0"/>
              <a:t>2014</a:t>
            </a:r>
            <a:endParaRPr lang="en-US" dirty="0"/>
          </a:p>
        </p:txBody>
      </p:sp>
    </p:spTree>
    <p:extLst>
      <p:ext uri="{BB962C8B-B14F-4D97-AF65-F5344CB8AC3E}">
        <p14:creationId xmlns:p14="http://schemas.microsoft.com/office/powerpoint/2010/main" val="18473492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p:nvPr>
            <p:extLst>
              <p:ext uri="{D42A27DB-BD31-4B8C-83A1-F6EECF244321}">
                <p14:modId xmlns:p14="http://schemas.microsoft.com/office/powerpoint/2010/main" val="385934222"/>
              </p:ext>
            </p:extLst>
          </p:nvPr>
        </p:nvGraphicFramePr>
        <p:xfrm>
          <a:off x="246821" y="1931892"/>
          <a:ext cx="6013301" cy="4320390"/>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p:cNvSpPr>
            <a:spLocks noGrp="1"/>
          </p:cNvSpPr>
          <p:nvPr>
            <p:ph type="title"/>
          </p:nvPr>
        </p:nvSpPr>
        <p:spPr/>
        <p:txBody>
          <a:bodyPr/>
          <a:lstStyle/>
          <a:p>
            <a:r>
              <a:rPr lang="en-US" dirty="0"/>
              <a:t>Trends in length of stay for </a:t>
            </a:r>
            <a:r>
              <a:rPr lang="en-US" dirty="0" smtClean="0"/>
              <a:t/>
            </a:r>
            <a:br>
              <a:rPr lang="en-US" dirty="0" smtClean="0"/>
            </a:br>
            <a:r>
              <a:rPr lang="en-US" dirty="0" smtClean="0"/>
              <a:t>schizophrenia hospitalizations  </a:t>
            </a:r>
            <a:endParaRPr lang="en-US" dirty="0"/>
          </a:p>
        </p:txBody>
      </p:sp>
      <p:sp>
        <p:nvSpPr>
          <p:cNvPr id="6" name="Text Placeholder 5"/>
          <p:cNvSpPr>
            <a:spLocks noGrp="1"/>
          </p:cNvSpPr>
          <p:nvPr>
            <p:ph type="body" sz="quarter" idx="10"/>
          </p:nvPr>
        </p:nvSpPr>
        <p:spPr/>
        <p:txBody>
          <a:bodyPr/>
          <a:lstStyle/>
          <a:p>
            <a:r>
              <a:rPr lang="en-US" dirty="0" smtClean="0"/>
              <a:t>KANSAS 2000-2014</a:t>
            </a:r>
            <a:endParaRPr lang="en-US" dirty="0"/>
          </a:p>
        </p:txBody>
      </p:sp>
      <p:sp>
        <p:nvSpPr>
          <p:cNvPr id="7" name="Text Placeholder 6"/>
          <p:cNvSpPr>
            <a:spLocks noGrp="1"/>
          </p:cNvSpPr>
          <p:nvPr>
            <p:ph type="body" sz="quarter" idx="12"/>
          </p:nvPr>
        </p:nvSpPr>
        <p:spPr>
          <a:xfrm>
            <a:off x="6260122" y="2160968"/>
            <a:ext cx="2695729" cy="3965195"/>
          </a:xfrm>
        </p:spPr>
        <p:txBody>
          <a:bodyPr/>
          <a:lstStyle/>
          <a:p>
            <a:r>
              <a:rPr lang="en-US" dirty="0" smtClean="0"/>
              <a:t>The </a:t>
            </a:r>
            <a:r>
              <a:rPr lang="en-US" dirty="0"/>
              <a:t>average </a:t>
            </a:r>
            <a:r>
              <a:rPr lang="en-US" dirty="0" smtClean="0"/>
              <a:t>stay for </a:t>
            </a:r>
            <a:r>
              <a:rPr lang="en-US" dirty="0"/>
              <a:t>a </a:t>
            </a:r>
            <a:r>
              <a:rPr lang="en-US" dirty="0" smtClean="0"/>
              <a:t>schizophrenia hospitalization in Kansas was several days longer than for a hospitalization as a result of a heart attack or hip replacement.</a:t>
            </a:r>
          </a:p>
          <a:p>
            <a:r>
              <a:rPr lang="en-US" dirty="0" smtClean="0"/>
              <a:t>Moreover</a:t>
            </a:r>
            <a:r>
              <a:rPr lang="en-US" dirty="0"/>
              <a:t>, the </a:t>
            </a:r>
            <a:r>
              <a:rPr lang="en-US" dirty="0" smtClean="0"/>
              <a:t>latter have declined by at least 20% since 2000, while </a:t>
            </a:r>
            <a:r>
              <a:rPr lang="en-US" dirty="0"/>
              <a:t>for schizophrenia the </a:t>
            </a:r>
            <a:r>
              <a:rPr lang="en-US" dirty="0" smtClean="0"/>
              <a:t>length of stay increased with 8%. </a:t>
            </a:r>
            <a:endParaRPr lang="en-US" dirty="0"/>
          </a:p>
        </p:txBody>
      </p:sp>
      <p:sp>
        <p:nvSpPr>
          <p:cNvPr id="8" name="Content Placeholder 7"/>
          <p:cNvSpPr>
            <a:spLocks noGrp="1"/>
          </p:cNvSpPr>
          <p:nvPr>
            <p:ph sz="quarter" idx="13"/>
          </p:nvPr>
        </p:nvSpPr>
        <p:spPr>
          <a:xfrm>
            <a:off x="457200" y="6252307"/>
            <a:ext cx="5453063" cy="460009"/>
          </a:xfrm>
        </p:spPr>
        <p:txBody>
          <a:bodyPr>
            <a:normAutofit/>
          </a:bodyPr>
          <a:lstStyle/>
          <a:p>
            <a:r>
              <a:rPr lang="en-US" dirty="0"/>
              <a:t>Source: </a:t>
            </a:r>
            <a:r>
              <a:rPr lang="en-US" dirty="0" smtClean="0"/>
              <a:t>Healthcare Cost and Utilization </a:t>
            </a:r>
            <a:r>
              <a:rPr lang="en-US" dirty="0"/>
              <a:t>Project (</a:t>
            </a:r>
            <a:r>
              <a:rPr lang="en-US" dirty="0" err="1"/>
              <a:t>HCUPnet</a:t>
            </a:r>
            <a:r>
              <a:rPr lang="en-US" dirty="0"/>
              <a:t>) 2014</a:t>
            </a:r>
          </a:p>
        </p:txBody>
      </p:sp>
      <p:sp>
        <p:nvSpPr>
          <p:cNvPr id="11" name="TextBox 1"/>
          <p:cNvSpPr txBox="1"/>
          <p:nvPr/>
        </p:nvSpPr>
        <p:spPr>
          <a:xfrm>
            <a:off x="5564871" y="4211834"/>
            <a:ext cx="434901" cy="261257"/>
          </a:xfrm>
          <a:prstGeom prst="rect">
            <a:avLst/>
          </a:prstGeom>
          <a:noFill/>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smtClean="0">
                <a:solidFill>
                  <a:schemeClr val="tx2"/>
                </a:solidFill>
              </a:rPr>
              <a:t>-20%</a:t>
            </a:r>
            <a:endParaRPr lang="en-US" sz="1100" b="1" dirty="0">
              <a:solidFill>
                <a:schemeClr val="tx2"/>
              </a:solidFill>
            </a:endParaRPr>
          </a:p>
        </p:txBody>
      </p:sp>
      <p:sp>
        <p:nvSpPr>
          <p:cNvPr id="9" name="TextBox 1"/>
          <p:cNvSpPr txBox="1"/>
          <p:nvPr/>
        </p:nvSpPr>
        <p:spPr>
          <a:xfrm>
            <a:off x="5564871" y="4970801"/>
            <a:ext cx="434901" cy="261257"/>
          </a:xfrm>
          <a:prstGeom prst="rect">
            <a:avLst/>
          </a:prstGeom>
          <a:noFill/>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smtClean="0">
                <a:solidFill>
                  <a:schemeClr val="tx2"/>
                </a:solidFill>
              </a:rPr>
              <a:t>-42%</a:t>
            </a:r>
            <a:endParaRPr lang="en-US" sz="1100" b="1" dirty="0">
              <a:solidFill>
                <a:schemeClr val="tx2"/>
              </a:solidFill>
            </a:endParaRPr>
          </a:p>
        </p:txBody>
      </p:sp>
    </p:spTree>
    <p:extLst>
      <p:ext uri="{BB962C8B-B14F-4D97-AF65-F5344CB8AC3E}">
        <p14:creationId xmlns:p14="http://schemas.microsoft.com/office/powerpoint/2010/main" val="213844013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Average hospital </a:t>
            </a:r>
            <a:r>
              <a:rPr lang="en-US" dirty="0" smtClean="0"/>
              <a:t>costs </a:t>
            </a:r>
            <a:r>
              <a:rPr lang="en-US" dirty="0"/>
              <a:t>for </a:t>
            </a:r>
            <a:r>
              <a:rPr lang="en-US" dirty="0" smtClean="0"/>
              <a:t/>
            </a:r>
            <a:br>
              <a:rPr lang="en-US" dirty="0" smtClean="0"/>
            </a:br>
            <a:r>
              <a:rPr lang="en-US" dirty="0" smtClean="0"/>
              <a:t>mental </a:t>
            </a:r>
            <a:r>
              <a:rPr lang="en-US" dirty="0"/>
              <a:t>illness </a:t>
            </a:r>
            <a:r>
              <a:rPr lang="en-US" dirty="0" smtClean="0"/>
              <a:t>hospitalizations</a:t>
            </a:r>
            <a:endParaRPr lang="en-US" dirty="0"/>
          </a:p>
        </p:txBody>
      </p:sp>
      <p:sp>
        <p:nvSpPr>
          <p:cNvPr id="6" name="Text Placeholder 5"/>
          <p:cNvSpPr>
            <a:spLocks noGrp="1"/>
          </p:cNvSpPr>
          <p:nvPr>
            <p:ph type="body" sz="quarter" idx="10"/>
          </p:nvPr>
        </p:nvSpPr>
        <p:spPr/>
        <p:txBody>
          <a:bodyPr/>
          <a:lstStyle/>
          <a:p>
            <a:r>
              <a:rPr lang="en-US" dirty="0" smtClean="0"/>
              <a:t>KANSAS AND UNITED STATES  2014</a:t>
            </a:r>
            <a:endParaRPr lang="en-US" dirty="0"/>
          </a:p>
        </p:txBody>
      </p:sp>
      <p:sp>
        <p:nvSpPr>
          <p:cNvPr id="7" name="Text Placeholder 6"/>
          <p:cNvSpPr>
            <a:spLocks noGrp="1"/>
          </p:cNvSpPr>
          <p:nvPr>
            <p:ph type="body" sz="quarter" idx="12"/>
          </p:nvPr>
        </p:nvSpPr>
        <p:spPr/>
        <p:txBody>
          <a:bodyPr/>
          <a:lstStyle/>
          <a:p>
            <a:r>
              <a:rPr lang="en-US" dirty="0"/>
              <a:t>Hospital </a:t>
            </a:r>
            <a:r>
              <a:rPr lang="en-US" dirty="0" smtClean="0"/>
              <a:t>costs </a:t>
            </a:r>
            <a:r>
              <a:rPr lang="en-US" dirty="0"/>
              <a:t>in the U.S. and </a:t>
            </a:r>
            <a:r>
              <a:rPr lang="en-US" dirty="0" smtClean="0"/>
              <a:t>Kansas </a:t>
            </a:r>
            <a:r>
              <a:rPr lang="en-US" dirty="0"/>
              <a:t>ranged from </a:t>
            </a:r>
            <a:r>
              <a:rPr lang="en-US" dirty="0" smtClean="0"/>
              <a:t>$4,600 </a:t>
            </a:r>
            <a:r>
              <a:rPr lang="en-US" dirty="0"/>
              <a:t>to </a:t>
            </a:r>
            <a:r>
              <a:rPr lang="en-US" dirty="0" smtClean="0"/>
              <a:t>$7,000 </a:t>
            </a:r>
            <a:r>
              <a:rPr lang="en-US" dirty="0"/>
              <a:t>per stay for patients with serious mental illness. This is despite </a:t>
            </a:r>
            <a:r>
              <a:rPr lang="en-US" b="1" dirty="0"/>
              <a:t>a general absence of procedures or surgeries </a:t>
            </a:r>
            <a:r>
              <a:rPr lang="en-US" dirty="0"/>
              <a:t>during a hospitalization for symptoms of serious mental illness. </a:t>
            </a:r>
          </a:p>
        </p:txBody>
      </p:sp>
      <p:sp>
        <p:nvSpPr>
          <p:cNvPr id="8" name="Content Placeholder 7"/>
          <p:cNvSpPr>
            <a:spLocks noGrp="1"/>
          </p:cNvSpPr>
          <p:nvPr>
            <p:ph sz="quarter" idx="13"/>
          </p:nvPr>
        </p:nvSpPr>
        <p:spPr>
          <a:xfrm>
            <a:off x="457200" y="6149253"/>
            <a:ext cx="5453063" cy="460009"/>
          </a:xfrm>
        </p:spPr>
        <p:txBody>
          <a:bodyPr>
            <a:normAutofit/>
          </a:bodyPr>
          <a:lstStyle/>
          <a:p>
            <a:r>
              <a:rPr lang="en-US" dirty="0"/>
              <a:t>Source: </a:t>
            </a:r>
            <a:r>
              <a:rPr lang="en-US" dirty="0" smtClean="0"/>
              <a:t>Healthcare Cost and Utilization </a:t>
            </a:r>
            <a:r>
              <a:rPr lang="en-US" dirty="0"/>
              <a:t>Project (</a:t>
            </a:r>
            <a:r>
              <a:rPr lang="en-US" dirty="0" err="1"/>
              <a:t>HCUPnet</a:t>
            </a:r>
            <a:r>
              <a:rPr lang="en-US" dirty="0"/>
              <a:t>) 2014</a:t>
            </a:r>
          </a:p>
        </p:txBody>
      </p:sp>
      <p:graphicFrame>
        <p:nvGraphicFramePr>
          <p:cNvPr id="10" name="Chart 9"/>
          <p:cNvGraphicFramePr/>
          <p:nvPr>
            <p:extLst>
              <p:ext uri="{D42A27DB-BD31-4B8C-83A1-F6EECF244321}">
                <p14:modId xmlns:p14="http://schemas.microsoft.com/office/powerpoint/2010/main" val="2387283499"/>
              </p:ext>
            </p:extLst>
          </p:nvPr>
        </p:nvGraphicFramePr>
        <p:xfrm>
          <a:off x="270163" y="1782764"/>
          <a:ext cx="5931853" cy="44263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70688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Total hospital </a:t>
            </a:r>
            <a:r>
              <a:rPr lang="en-US" dirty="0" smtClean="0"/>
              <a:t>costs </a:t>
            </a:r>
            <a:r>
              <a:rPr lang="en-US" dirty="0"/>
              <a:t>for </a:t>
            </a:r>
            <a:r>
              <a:rPr lang="en-US" dirty="0" smtClean="0"/>
              <a:t/>
            </a:r>
            <a:br>
              <a:rPr lang="en-US" dirty="0" smtClean="0"/>
            </a:br>
            <a:r>
              <a:rPr lang="en-US" dirty="0" smtClean="0"/>
              <a:t>mental </a:t>
            </a:r>
            <a:r>
              <a:rPr lang="en-US" dirty="0"/>
              <a:t>illness </a:t>
            </a:r>
            <a:r>
              <a:rPr lang="en-US" dirty="0" smtClean="0"/>
              <a:t>hospitalizations</a:t>
            </a:r>
            <a:endParaRPr lang="en-US" dirty="0"/>
          </a:p>
        </p:txBody>
      </p:sp>
      <p:sp>
        <p:nvSpPr>
          <p:cNvPr id="6" name="Text Placeholder 5"/>
          <p:cNvSpPr>
            <a:spLocks noGrp="1"/>
          </p:cNvSpPr>
          <p:nvPr>
            <p:ph type="body" sz="quarter" idx="10"/>
          </p:nvPr>
        </p:nvSpPr>
        <p:spPr/>
        <p:txBody>
          <a:bodyPr/>
          <a:lstStyle/>
          <a:p>
            <a:r>
              <a:rPr lang="en-US" smtClean="0"/>
              <a:t>UNITED </a:t>
            </a:r>
            <a:r>
              <a:rPr lang="en-US" dirty="0" smtClean="0"/>
              <a:t>STATES 2014</a:t>
            </a:r>
            <a:endParaRPr lang="en-US" dirty="0"/>
          </a:p>
        </p:txBody>
      </p:sp>
      <p:sp>
        <p:nvSpPr>
          <p:cNvPr id="7" name="Text Placeholder 6"/>
          <p:cNvSpPr>
            <a:spLocks noGrp="1"/>
          </p:cNvSpPr>
          <p:nvPr>
            <p:ph type="body" sz="quarter" idx="12"/>
          </p:nvPr>
        </p:nvSpPr>
        <p:spPr>
          <a:xfrm>
            <a:off x="6370841" y="2160968"/>
            <a:ext cx="2587422" cy="3965195"/>
          </a:xfrm>
        </p:spPr>
        <p:txBody>
          <a:bodyPr/>
          <a:lstStyle/>
          <a:p>
            <a:r>
              <a:rPr lang="en-US" dirty="0" smtClean="0"/>
              <a:t>The total costs for serious </a:t>
            </a:r>
            <a:r>
              <a:rPr lang="en-US" dirty="0"/>
              <a:t>mental </a:t>
            </a:r>
            <a:r>
              <a:rPr lang="en-US" dirty="0" smtClean="0"/>
              <a:t>illness hospitalizations almost reached $7 </a:t>
            </a:r>
            <a:r>
              <a:rPr lang="en-US" dirty="0"/>
              <a:t>billion </a:t>
            </a:r>
            <a:r>
              <a:rPr lang="en-US" dirty="0" smtClean="0"/>
              <a:t>in the U.S. in 2014.</a:t>
            </a:r>
            <a:endParaRPr lang="en-US" dirty="0"/>
          </a:p>
        </p:txBody>
      </p:sp>
      <p:sp>
        <p:nvSpPr>
          <p:cNvPr id="8" name="Content Placeholder 7"/>
          <p:cNvSpPr>
            <a:spLocks noGrp="1"/>
          </p:cNvSpPr>
          <p:nvPr>
            <p:ph sz="quarter" idx="13"/>
          </p:nvPr>
        </p:nvSpPr>
        <p:spPr>
          <a:xfrm>
            <a:off x="457200" y="6252307"/>
            <a:ext cx="5453063" cy="460009"/>
          </a:xfrm>
        </p:spPr>
        <p:txBody>
          <a:bodyPr>
            <a:normAutofit/>
          </a:bodyPr>
          <a:lstStyle/>
          <a:p>
            <a:r>
              <a:rPr lang="en-US" dirty="0"/>
              <a:t>Source: </a:t>
            </a:r>
            <a:r>
              <a:rPr lang="en-US" dirty="0" smtClean="0"/>
              <a:t>Healthcare Cost and Utilization </a:t>
            </a:r>
            <a:r>
              <a:rPr lang="en-US" dirty="0"/>
              <a:t>Project (</a:t>
            </a:r>
            <a:r>
              <a:rPr lang="en-US" dirty="0" err="1"/>
              <a:t>HCUPnet</a:t>
            </a:r>
            <a:r>
              <a:rPr lang="en-US" dirty="0"/>
              <a:t>) 2014</a:t>
            </a:r>
          </a:p>
        </p:txBody>
      </p:sp>
      <p:graphicFrame>
        <p:nvGraphicFramePr>
          <p:cNvPr id="9" name="Chart 8"/>
          <p:cNvGraphicFramePr/>
          <p:nvPr>
            <p:extLst>
              <p:ext uri="{D42A27DB-BD31-4B8C-83A1-F6EECF244321}">
                <p14:modId xmlns:p14="http://schemas.microsoft.com/office/powerpoint/2010/main" val="718799702"/>
              </p:ext>
            </p:extLst>
          </p:nvPr>
        </p:nvGraphicFramePr>
        <p:xfrm>
          <a:off x="369888" y="1972703"/>
          <a:ext cx="6267893" cy="42796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8466183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Total hospital </a:t>
            </a:r>
            <a:r>
              <a:rPr lang="en-US" dirty="0" smtClean="0"/>
              <a:t>costs </a:t>
            </a:r>
            <a:r>
              <a:rPr lang="en-US" dirty="0"/>
              <a:t>for </a:t>
            </a:r>
            <a:r>
              <a:rPr lang="en-US" dirty="0" smtClean="0"/>
              <a:t/>
            </a:r>
            <a:br>
              <a:rPr lang="en-US" dirty="0" smtClean="0"/>
            </a:br>
            <a:r>
              <a:rPr lang="en-US" dirty="0" smtClean="0"/>
              <a:t>mental </a:t>
            </a:r>
            <a:r>
              <a:rPr lang="en-US" dirty="0"/>
              <a:t>illness </a:t>
            </a:r>
            <a:r>
              <a:rPr lang="en-US" dirty="0" smtClean="0"/>
              <a:t>hospitalizations</a:t>
            </a:r>
            <a:endParaRPr lang="en-US" dirty="0"/>
          </a:p>
        </p:txBody>
      </p:sp>
      <p:sp>
        <p:nvSpPr>
          <p:cNvPr id="6" name="Text Placeholder 5"/>
          <p:cNvSpPr>
            <a:spLocks noGrp="1"/>
          </p:cNvSpPr>
          <p:nvPr>
            <p:ph type="body" sz="quarter" idx="10"/>
          </p:nvPr>
        </p:nvSpPr>
        <p:spPr/>
        <p:txBody>
          <a:bodyPr/>
          <a:lstStyle/>
          <a:p>
            <a:r>
              <a:rPr lang="en-US" dirty="0" smtClean="0"/>
              <a:t>KANSAS 2014</a:t>
            </a:r>
            <a:endParaRPr lang="en-US" dirty="0"/>
          </a:p>
        </p:txBody>
      </p:sp>
      <p:sp>
        <p:nvSpPr>
          <p:cNvPr id="7" name="Text Placeholder 6"/>
          <p:cNvSpPr>
            <a:spLocks noGrp="1"/>
          </p:cNvSpPr>
          <p:nvPr>
            <p:ph type="body" sz="quarter" idx="12"/>
          </p:nvPr>
        </p:nvSpPr>
        <p:spPr/>
        <p:txBody>
          <a:bodyPr/>
          <a:lstStyle/>
          <a:p>
            <a:r>
              <a:rPr lang="en-US" dirty="0"/>
              <a:t>Total hospital </a:t>
            </a:r>
            <a:r>
              <a:rPr lang="en-US" dirty="0" smtClean="0"/>
              <a:t>costs </a:t>
            </a:r>
            <a:r>
              <a:rPr lang="en-US" dirty="0"/>
              <a:t>in </a:t>
            </a:r>
            <a:r>
              <a:rPr lang="en-US" dirty="0" smtClean="0"/>
              <a:t>     Kansas </a:t>
            </a:r>
            <a:r>
              <a:rPr lang="en-US" dirty="0"/>
              <a:t>for hospitalizations for serious mental illness together </a:t>
            </a:r>
            <a:r>
              <a:rPr lang="en-US" dirty="0" smtClean="0"/>
              <a:t>almost reached    $50 million in 2014.</a:t>
            </a:r>
            <a:endParaRPr lang="en-US" dirty="0"/>
          </a:p>
        </p:txBody>
      </p:sp>
      <p:sp>
        <p:nvSpPr>
          <p:cNvPr id="8" name="Content Placeholder 7"/>
          <p:cNvSpPr>
            <a:spLocks noGrp="1"/>
          </p:cNvSpPr>
          <p:nvPr>
            <p:ph sz="quarter" idx="13"/>
          </p:nvPr>
        </p:nvSpPr>
        <p:spPr>
          <a:xfrm>
            <a:off x="457200" y="6252307"/>
            <a:ext cx="5453063" cy="460009"/>
          </a:xfrm>
        </p:spPr>
        <p:txBody>
          <a:bodyPr>
            <a:normAutofit/>
          </a:bodyPr>
          <a:lstStyle/>
          <a:p>
            <a:r>
              <a:rPr lang="en-US" dirty="0"/>
              <a:t>Source: </a:t>
            </a:r>
            <a:r>
              <a:rPr lang="en-US" dirty="0" smtClean="0"/>
              <a:t>Healthcare Cost and Utilization </a:t>
            </a:r>
            <a:r>
              <a:rPr lang="en-US" dirty="0"/>
              <a:t>Project (</a:t>
            </a:r>
            <a:r>
              <a:rPr lang="en-US" dirty="0" err="1"/>
              <a:t>HCUPnet</a:t>
            </a:r>
            <a:r>
              <a:rPr lang="en-US" dirty="0"/>
              <a:t>) 2014</a:t>
            </a:r>
          </a:p>
        </p:txBody>
      </p:sp>
      <p:graphicFrame>
        <p:nvGraphicFramePr>
          <p:cNvPr id="9" name="Chart 8"/>
          <p:cNvGraphicFramePr/>
          <p:nvPr>
            <p:extLst>
              <p:ext uri="{D42A27DB-BD31-4B8C-83A1-F6EECF244321}">
                <p14:modId xmlns:p14="http://schemas.microsoft.com/office/powerpoint/2010/main" val="1683163441"/>
              </p:ext>
            </p:extLst>
          </p:nvPr>
        </p:nvGraphicFramePr>
        <p:xfrm>
          <a:off x="369888" y="1972703"/>
          <a:ext cx="6267893" cy="42796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5625019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978" y="0"/>
            <a:ext cx="8749022" cy="1145441"/>
          </a:xfrm>
        </p:spPr>
        <p:txBody>
          <a:bodyPr>
            <a:normAutofit/>
          </a:bodyPr>
          <a:lstStyle/>
          <a:p>
            <a:r>
              <a:rPr lang="en-US" sz="2200" dirty="0" smtClean="0"/>
              <a:t>Total hospital costs for </a:t>
            </a:r>
            <a:br>
              <a:rPr lang="en-US" sz="2200" dirty="0" smtClean="0"/>
            </a:br>
            <a:r>
              <a:rPr lang="en-US" sz="2200" dirty="0" smtClean="0"/>
              <a:t>serious mental illness hospitalizations by insurance type</a:t>
            </a:r>
            <a:endParaRPr lang="en-US" sz="2200" dirty="0"/>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3539996723"/>
              </p:ext>
            </p:extLst>
          </p:nvPr>
        </p:nvGraphicFramePr>
        <p:xfrm>
          <a:off x="231024" y="1984013"/>
          <a:ext cx="3037008" cy="4052577"/>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0"/>
          </p:nvPr>
        </p:nvSpPr>
        <p:spPr/>
        <p:txBody>
          <a:bodyPr/>
          <a:lstStyle/>
          <a:p>
            <a:r>
              <a:rPr lang="en-US" dirty="0" smtClean="0"/>
              <a:t>KANSAS 2014</a:t>
            </a:r>
            <a:endParaRPr lang="en-US" dirty="0"/>
          </a:p>
        </p:txBody>
      </p:sp>
      <p:sp>
        <p:nvSpPr>
          <p:cNvPr id="5" name="Text Placeholder 4"/>
          <p:cNvSpPr>
            <a:spLocks noGrp="1"/>
          </p:cNvSpPr>
          <p:nvPr>
            <p:ph type="body" sz="quarter" idx="12"/>
          </p:nvPr>
        </p:nvSpPr>
        <p:spPr>
          <a:xfrm>
            <a:off x="6136440" y="2448058"/>
            <a:ext cx="2839115" cy="3495819"/>
          </a:xfrm>
        </p:spPr>
        <p:txBody>
          <a:bodyPr>
            <a:normAutofit/>
          </a:bodyPr>
          <a:lstStyle/>
          <a:p>
            <a:r>
              <a:rPr lang="en-US" dirty="0"/>
              <a:t>Compared to all hospitalizations, the expected payer for hospitalizations involving serious mental illness is much more likely to be Medicaid </a:t>
            </a:r>
            <a:r>
              <a:rPr lang="en-US" dirty="0" smtClean="0"/>
              <a:t>or the patients themselves, and </a:t>
            </a:r>
            <a:r>
              <a:rPr lang="en-US" dirty="0"/>
              <a:t>less likely to be </a:t>
            </a:r>
            <a:r>
              <a:rPr lang="en-US" dirty="0" smtClean="0"/>
              <a:t>Medicare or private insurance.</a:t>
            </a:r>
            <a:r>
              <a:rPr lang="en-US" dirty="0"/>
              <a:t>  </a:t>
            </a:r>
          </a:p>
          <a:p>
            <a:r>
              <a:rPr lang="en-US" dirty="0" smtClean="0"/>
              <a:t>Only a small fraction of the         $3 billion in total hospitalization costs is covered by other programs (including VA/military health insurance), or paid by patients without health insurance. </a:t>
            </a:r>
            <a:endParaRPr lang="en-US" dirty="0"/>
          </a:p>
        </p:txBody>
      </p:sp>
      <p:sp>
        <p:nvSpPr>
          <p:cNvPr id="6" name="Content Placeholder 5"/>
          <p:cNvSpPr>
            <a:spLocks noGrp="1"/>
          </p:cNvSpPr>
          <p:nvPr>
            <p:ph sz="quarter" idx="13"/>
          </p:nvPr>
        </p:nvSpPr>
        <p:spPr>
          <a:xfrm>
            <a:off x="454931" y="6025036"/>
            <a:ext cx="5453063" cy="767477"/>
          </a:xfrm>
        </p:spPr>
        <p:txBody>
          <a:bodyPr>
            <a:normAutofit/>
          </a:bodyPr>
          <a:lstStyle/>
          <a:p>
            <a:r>
              <a:rPr lang="en-US" sz="900" dirty="0"/>
              <a:t>Source: Healthcare Cost and Utilization Project (</a:t>
            </a:r>
            <a:r>
              <a:rPr lang="en-US" sz="900" dirty="0" err="1"/>
              <a:t>HCUPnet</a:t>
            </a:r>
            <a:r>
              <a:rPr lang="en-US" sz="900" dirty="0"/>
              <a:t>) </a:t>
            </a:r>
            <a:r>
              <a:rPr lang="en-US" sz="900" dirty="0" smtClean="0"/>
              <a:t>2014. </a:t>
            </a:r>
          </a:p>
          <a:p>
            <a:r>
              <a:rPr lang="en-US" sz="900" dirty="0" smtClean="0"/>
              <a:t>‘Other’ </a:t>
            </a:r>
            <a:r>
              <a:rPr lang="en-US" sz="900" dirty="0"/>
              <a:t>includes Worker's Compensation, TRICARE/CHAMPUS, CHAMPVA, Title V, and other government programs. ‘Uninsured’ includes ‘self-pay’ and ‘no charge’. </a:t>
            </a:r>
            <a:endParaRPr lang="en-US" sz="900" dirty="0" smtClean="0"/>
          </a:p>
          <a:p>
            <a:r>
              <a:rPr lang="en-US" sz="900" dirty="0" smtClean="0"/>
              <a:t>Hospitalizations for which the primary payer is ‘missing</a:t>
            </a:r>
            <a:r>
              <a:rPr lang="en-US" sz="900" dirty="0"/>
              <a:t>’ </a:t>
            </a:r>
            <a:r>
              <a:rPr lang="en-US" sz="900" dirty="0" smtClean="0"/>
              <a:t>(0.1%) are excluded.</a:t>
            </a:r>
            <a:endParaRPr lang="en-US" sz="900" dirty="0"/>
          </a:p>
        </p:txBody>
      </p:sp>
      <p:graphicFrame>
        <p:nvGraphicFramePr>
          <p:cNvPr id="8" name="Chart 7"/>
          <p:cNvGraphicFramePr/>
          <p:nvPr>
            <p:extLst>
              <p:ext uri="{D42A27DB-BD31-4B8C-83A1-F6EECF244321}">
                <p14:modId xmlns:p14="http://schemas.microsoft.com/office/powerpoint/2010/main" val="2340986644"/>
              </p:ext>
            </p:extLst>
          </p:nvPr>
        </p:nvGraphicFramePr>
        <p:xfrm>
          <a:off x="3181463" y="1980298"/>
          <a:ext cx="2843654" cy="3963579"/>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2330917" y="1984013"/>
            <a:ext cx="1874231"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Total hospital </a:t>
            </a:r>
            <a:r>
              <a:rPr kumimoji="0" lang="en-US" sz="1200" b="0" i="0" u="none" strike="noStrike" kern="1200" cap="none" spc="0" normalizeH="0" baseline="0" noProof="0" dirty="0" smtClean="0">
                <a:ln>
                  <a:noFill/>
                </a:ln>
                <a:solidFill>
                  <a:srgbClr val="000000"/>
                </a:solidFill>
                <a:effectLst/>
                <a:uLnTx/>
                <a:uFillTx/>
                <a:latin typeface="Arial"/>
                <a:ea typeface="+mn-ea"/>
                <a:cs typeface="+mn-cs"/>
              </a:rPr>
              <a:t>costs </a:t>
            </a:r>
            <a:r>
              <a:rPr kumimoji="0" lang="en-US" sz="1200" b="0" i="0" u="none" strike="noStrike" kern="1200" cap="none" spc="0" normalizeH="0" baseline="0" noProof="0" dirty="0">
                <a:ln>
                  <a:noFill/>
                </a:ln>
                <a:solidFill>
                  <a:srgbClr val="000000"/>
                </a:solidFill>
                <a:effectLst/>
                <a:uLnTx/>
                <a:uFillTx/>
                <a:latin typeface="Arial"/>
                <a:ea typeface="+mn-ea"/>
                <a:cs typeface="+mn-cs"/>
              </a:rPr>
              <a:t/>
            </a:r>
            <a:br>
              <a:rPr kumimoji="0" lang="en-US" sz="1200" b="0" i="0" u="none" strike="noStrike" kern="1200" cap="none" spc="0" normalizeH="0" baseline="0" noProof="0" dirty="0">
                <a:ln>
                  <a:noFill/>
                </a:ln>
                <a:solidFill>
                  <a:srgbClr val="000000"/>
                </a:solidFill>
                <a:effectLst/>
                <a:uLnTx/>
                <a:uFillTx/>
                <a:latin typeface="Arial"/>
                <a:ea typeface="+mn-ea"/>
                <a:cs typeface="+mn-cs"/>
              </a:rPr>
            </a:br>
            <a:r>
              <a:rPr kumimoji="0" lang="en-US" sz="1200" b="0" i="0" u="none" strike="noStrike" kern="1200" cap="none" spc="0" normalizeH="0" baseline="0" noProof="0" dirty="0">
                <a:ln>
                  <a:noFill/>
                </a:ln>
                <a:solidFill>
                  <a:srgbClr val="000000"/>
                </a:solidFill>
                <a:effectLst/>
                <a:uLnTx/>
                <a:uFillTx/>
                <a:latin typeface="Arial"/>
                <a:ea typeface="+mn-ea"/>
                <a:cs typeface="+mn-cs"/>
              </a:rPr>
              <a:t>(all ages, in 2016 U.S.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graphicFrame>
        <p:nvGraphicFramePr>
          <p:cNvPr id="10" name="Table 9"/>
          <p:cNvGraphicFramePr>
            <a:graphicFrameLocks noGrp="1"/>
          </p:cNvGraphicFramePr>
          <p:nvPr>
            <p:extLst>
              <p:ext uri="{D42A27DB-BD31-4B8C-83A1-F6EECF244321}">
                <p14:modId xmlns:p14="http://schemas.microsoft.com/office/powerpoint/2010/main" val="634948208"/>
              </p:ext>
            </p:extLst>
          </p:nvPr>
        </p:nvGraphicFramePr>
        <p:xfrm>
          <a:off x="1756732" y="3988416"/>
          <a:ext cx="1511300" cy="180340"/>
        </p:xfrm>
        <a:graphic>
          <a:graphicData uri="http://schemas.openxmlformats.org/drawingml/2006/table">
            <a:tbl>
              <a:tblPr/>
              <a:tblGrid>
                <a:gridCol w="1511300"/>
              </a:tblGrid>
              <a:tr h="45720">
                <a:tc>
                  <a:txBody>
                    <a:bodyPr/>
                    <a:lstStyle/>
                    <a:p>
                      <a:pPr algn="l" fontAlgn="b"/>
                      <a:r>
                        <a:rPr lang="en-US" sz="1100" b="0" i="0" u="none" strike="noStrike" dirty="0">
                          <a:solidFill>
                            <a:srgbClr val="000000"/>
                          </a:solidFill>
                          <a:effectLst/>
                          <a:latin typeface="Calibri"/>
                        </a:rPr>
                        <a:t>Medicare 36%</a:t>
                      </a:r>
                    </a:p>
                  </a:txBody>
                  <a:tcPr marL="12700" marR="12700" marT="12700" marB="0" anchor="b">
                    <a:lnL>
                      <a:noFill/>
                    </a:lnL>
                    <a:lnR>
                      <a:noFill/>
                    </a:lnR>
                    <a:lnT>
                      <a:noFill/>
                    </a:lnT>
                    <a:lnB>
                      <a:noFill/>
                    </a:lnB>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4276832184"/>
              </p:ext>
            </p:extLst>
          </p:nvPr>
        </p:nvGraphicFramePr>
        <p:xfrm>
          <a:off x="1756732" y="4893251"/>
          <a:ext cx="1511300" cy="190500"/>
        </p:xfrm>
        <a:graphic>
          <a:graphicData uri="http://schemas.openxmlformats.org/drawingml/2006/table">
            <a:tbl>
              <a:tblPr/>
              <a:tblGrid>
                <a:gridCol w="1511300"/>
              </a:tblGrid>
              <a:tr h="190500">
                <a:tc>
                  <a:txBody>
                    <a:bodyPr/>
                    <a:lstStyle/>
                    <a:p>
                      <a:pPr algn="l" fontAlgn="b"/>
                      <a:r>
                        <a:rPr lang="en-US" sz="1100" b="0" i="0" u="none" strike="noStrike" dirty="0">
                          <a:solidFill>
                            <a:srgbClr val="000000"/>
                          </a:solidFill>
                          <a:effectLst/>
                          <a:latin typeface="Calibri"/>
                        </a:rPr>
                        <a:t>Other 12%</a:t>
                      </a:r>
                    </a:p>
                  </a:txBody>
                  <a:tcPr marL="12700" marR="12700" marT="12700" marB="0" anchor="b">
                    <a:lnL>
                      <a:noFill/>
                    </a:lnL>
                    <a:lnR>
                      <a:noFill/>
                    </a:lnR>
                    <a:lnT>
                      <a:noFill/>
                    </a:lnT>
                    <a:lnB>
                      <a:noFill/>
                    </a:lnB>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871510389"/>
              </p:ext>
            </p:extLst>
          </p:nvPr>
        </p:nvGraphicFramePr>
        <p:xfrm>
          <a:off x="819617" y="5354988"/>
          <a:ext cx="1511300" cy="190500"/>
        </p:xfrm>
        <a:graphic>
          <a:graphicData uri="http://schemas.openxmlformats.org/drawingml/2006/table">
            <a:tbl>
              <a:tblPr/>
              <a:tblGrid>
                <a:gridCol w="1511300"/>
              </a:tblGrid>
              <a:tr h="190500">
                <a:tc>
                  <a:txBody>
                    <a:bodyPr/>
                    <a:lstStyle/>
                    <a:p>
                      <a:pPr algn="l" fontAlgn="b"/>
                      <a:r>
                        <a:rPr lang="en-US" sz="1100" b="1" i="0" u="none" strike="noStrike" dirty="0">
                          <a:solidFill>
                            <a:srgbClr val="000000"/>
                          </a:solidFill>
                          <a:effectLst/>
                          <a:latin typeface="Calibri"/>
                        </a:rPr>
                        <a:t>Uninsured 9%</a:t>
                      </a:r>
                    </a:p>
                  </a:txBody>
                  <a:tcPr marL="12700" marR="12700" marT="12700" marB="0" anchor="b">
                    <a:lnL>
                      <a:noFill/>
                    </a:lnL>
                    <a:lnR>
                      <a:noFill/>
                    </a:lnR>
                    <a:lnT>
                      <a:noFill/>
                    </a:lnT>
                    <a:lnB>
                      <a:noFill/>
                    </a:lnB>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1388197520"/>
              </p:ext>
            </p:extLst>
          </p:nvPr>
        </p:nvGraphicFramePr>
        <p:xfrm>
          <a:off x="245432" y="4620798"/>
          <a:ext cx="1511300" cy="226059"/>
        </p:xfrm>
        <a:graphic>
          <a:graphicData uri="http://schemas.openxmlformats.org/drawingml/2006/table">
            <a:tbl>
              <a:tblPr/>
              <a:tblGrid>
                <a:gridCol w="1511300"/>
              </a:tblGrid>
              <a:tr h="0">
                <a:tc>
                  <a:txBody>
                    <a:bodyPr/>
                    <a:lstStyle/>
                    <a:p>
                      <a:pPr algn="l" fontAlgn="b"/>
                      <a:r>
                        <a:rPr lang="en-US" sz="1400" b="1" i="0" u="none" strike="noStrike" dirty="0">
                          <a:solidFill>
                            <a:srgbClr val="000000"/>
                          </a:solidFill>
                          <a:effectLst/>
                          <a:latin typeface="Calibri"/>
                        </a:rPr>
                        <a:t>Medicaid 18%</a:t>
                      </a:r>
                    </a:p>
                  </a:txBody>
                  <a:tcPr marL="12700" marR="12700" marT="12700" marB="0" anchor="b">
                    <a:lnL>
                      <a:noFill/>
                    </a:lnL>
                    <a:lnR>
                      <a:noFill/>
                    </a:lnR>
                    <a:lnT>
                      <a:noFill/>
                    </a:lnT>
                    <a:lnB>
                      <a:noFill/>
                    </a:lnB>
                  </a:tcPr>
                </a:tc>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119163491"/>
              </p:ext>
            </p:extLst>
          </p:nvPr>
        </p:nvGraphicFramePr>
        <p:xfrm>
          <a:off x="158863" y="3562014"/>
          <a:ext cx="1511300" cy="190500"/>
        </p:xfrm>
        <a:graphic>
          <a:graphicData uri="http://schemas.openxmlformats.org/drawingml/2006/table">
            <a:tbl>
              <a:tblPr/>
              <a:tblGrid>
                <a:gridCol w="1511300"/>
              </a:tblGrid>
              <a:tr h="190500">
                <a:tc>
                  <a:txBody>
                    <a:bodyPr/>
                    <a:lstStyle/>
                    <a:p>
                      <a:pPr algn="l" fontAlgn="b"/>
                      <a:r>
                        <a:rPr lang="en-US" sz="1100" b="0" i="0" u="none" strike="noStrike" dirty="0">
                          <a:solidFill>
                            <a:srgbClr val="000000"/>
                          </a:solidFill>
                          <a:effectLst/>
                          <a:latin typeface="Calibri"/>
                        </a:rPr>
                        <a:t>Private insurance 26%</a:t>
                      </a:r>
                    </a:p>
                  </a:txBody>
                  <a:tcPr marL="12700" marR="12700" marT="12700" marB="0" anchor="b">
                    <a:lnL>
                      <a:noFill/>
                    </a:lnL>
                    <a:lnR>
                      <a:noFill/>
                    </a:lnR>
                    <a:lnT>
                      <a:noFill/>
                    </a:lnT>
                    <a:lnB>
                      <a:noFill/>
                    </a:lnB>
                  </a:tcPr>
                </a:tc>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46723413"/>
              </p:ext>
            </p:extLst>
          </p:nvPr>
        </p:nvGraphicFramePr>
        <p:xfrm>
          <a:off x="4916348" y="4151221"/>
          <a:ext cx="1422400" cy="190500"/>
        </p:xfrm>
        <a:graphic>
          <a:graphicData uri="http://schemas.openxmlformats.org/drawingml/2006/table">
            <a:tbl>
              <a:tblPr/>
              <a:tblGrid>
                <a:gridCol w="1422400"/>
              </a:tblGrid>
              <a:tr h="190500">
                <a:tc>
                  <a:txBody>
                    <a:bodyPr/>
                    <a:lstStyle/>
                    <a:p>
                      <a:pPr algn="l" fontAlgn="b"/>
                      <a:r>
                        <a:rPr lang="en-US" sz="1100" b="0" i="0" u="none" strike="noStrike" dirty="0">
                          <a:solidFill>
                            <a:srgbClr val="000000"/>
                          </a:solidFill>
                          <a:effectLst/>
                          <a:latin typeface="Calibri"/>
                        </a:rPr>
                        <a:t>Medicare 49%</a:t>
                      </a:r>
                    </a:p>
                  </a:txBody>
                  <a:tcPr marL="12700" marR="12700" marT="12700" marB="0" anchor="b">
                    <a:lnL>
                      <a:noFill/>
                    </a:lnL>
                    <a:lnR>
                      <a:noFill/>
                    </a:lnR>
                    <a:lnT>
                      <a:noFill/>
                    </a:lnT>
                    <a:lnB>
                      <a:noFill/>
                    </a:lnB>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2906762453"/>
              </p:ext>
            </p:extLst>
          </p:nvPr>
        </p:nvGraphicFramePr>
        <p:xfrm>
          <a:off x="4205148" y="5399564"/>
          <a:ext cx="1422400" cy="190500"/>
        </p:xfrm>
        <a:graphic>
          <a:graphicData uri="http://schemas.openxmlformats.org/drawingml/2006/table">
            <a:tbl>
              <a:tblPr/>
              <a:tblGrid>
                <a:gridCol w="1422400"/>
              </a:tblGrid>
              <a:tr h="190500">
                <a:tc>
                  <a:txBody>
                    <a:bodyPr/>
                    <a:lstStyle/>
                    <a:p>
                      <a:pPr algn="l" fontAlgn="b"/>
                      <a:r>
                        <a:rPr lang="en-US" sz="1100" b="0" i="0" u="none" strike="noStrike" dirty="0">
                          <a:solidFill>
                            <a:srgbClr val="000000"/>
                          </a:solidFill>
                          <a:effectLst/>
                          <a:latin typeface="Calibri"/>
                        </a:rPr>
                        <a:t>Other 6%</a:t>
                      </a:r>
                    </a:p>
                  </a:txBody>
                  <a:tcPr marL="12700" marR="12700" marT="12700" marB="0" anchor="b">
                    <a:lnL>
                      <a:noFill/>
                    </a:lnL>
                    <a:lnR>
                      <a:noFill/>
                    </a:lnR>
                    <a:lnT>
                      <a:noFill/>
                    </a:lnT>
                    <a:lnB>
                      <a:noFill/>
                    </a:lnB>
                  </a:tcPr>
                </a:tc>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3104261712"/>
              </p:ext>
            </p:extLst>
          </p:nvPr>
        </p:nvGraphicFramePr>
        <p:xfrm>
          <a:off x="3219179" y="5259738"/>
          <a:ext cx="1422400" cy="190500"/>
        </p:xfrm>
        <a:graphic>
          <a:graphicData uri="http://schemas.openxmlformats.org/drawingml/2006/table">
            <a:tbl>
              <a:tblPr/>
              <a:tblGrid>
                <a:gridCol w="1422400"/>
              </a:tblGrid>
              <a:tr h="190500">
                <a:tc>
                  <a:txBody>
                    <a:bodyPr/>
                    <a:lstStyle/>
                    <a:p>
                      <a:pPr algn="l" fontAlgn="b"/>
                      <a:r>
                        <a:rPr lang="en-US" sz="1100" b="1" i="0" u="none" strike="noStrike" dirty="0">
                          <a:solidFill>
                            <a:srgbClr val="000000"/>
                          </a:solidFill>
                          <a:effectLst/>
                          <a:latin typeface="Calibri"/>
                        </a:rPr>
                        <a:t>Uninsured 4%</a:t>
                      </a:r>
                    </a:p>
                  </a:txBody>
                  <a:tcPr marL="12700" marR="12700" marT="12700" marB="0" anchor="b">
                    <a:lnL>
                      <a:noFill/>
                    </a:lnL>
                    <a:lnR>
                      <a:noFill/>
                    </a:lnR>
                    <a:lnT>
                      <a:noFill/>
                    </a:lnT>
                    <a:lnB>
                      <a:noFill/>
                    </a:lnB>
                  </a:tcPr>
                </a:tc>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3132004919"/>
              </p:ext>
            </p:extLst>
          </p:nvPr>
        </p:nvGraphicFramePr>
        <p:xfrm>
          <a:off x="3004682" y="4793970"/>
          <a:ext cx="1422400" cy="226059"/>
        </p:xfrm>
        <a:graphic>
          <a:graphicData uri="http://schemas.openxmlformats.org/drawingml/2006/table">
            <a:tbl>
              <a:tblPr/>
              <a:tblGrid>
                <a:gridCol w="1422400"/>
              </a:tblGrid>
              <a:tr h="190500">
                <a:tc>
                  <a:txBody>
                    <a:bodyPr/>
                    <a:lstStyle/>
                    <a:p>
                      <a:pPr algn="l" fontAlgn="b"/>
                      <a:r>
                        <a:rPr lang="en-US" sz="1400" b="1" i="0" u="none" strike="noStrike" dirty="0">
                          <a:solidFill>
                            <a:srgbClr val="000000"/>
                          </a:solidFill>
                          <a:effectLst/>
                          <a:latin typeface="Calibri"/>
                        </a:rPr>
                        <a:t>Medicaid 10%</a:t>
                      </a:r>
                    </a:p>
                  </a:txBody>
                  <a:tcPr marL="12700" marR="12700" marT="12700" marB="0" anchor="b">
                    <a:lnL>
                      <a:noFill/>
                    </a:lnL>
                    <a:lnR>
                      <a:noFill/>
                    </a:lnR>
                    <a:lnT>
                      <a:noFill/>
                    </a:lnT>
                    <a:lnB>
                      <a:noFill/>
                    </a:lnB>
                  </a:tcPr>
                </a:tc>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698727284"/>
              </p:ext>
            </p:extLst>
          </p:nvPr>
        </p:nvGraphicFramePr>
        <p:xfrm>
          <a:off x="3100948" y="3627643"/>
          <a:ext cx="1422400" cy="180340"/>
        </p:xfrm>
        <a:graphic>
          <a:graphicData uri="http://schemas.openxmlformats.org/drawingml/2006/table">
            <a:tbl>
              <a:tblPr/>
              <a:tblGrid>
                <a:gridCol w="1422400"/>
              </a:tblGrid>
              <a:tr h="153752">
                <a:tc>
                  <a:txBody>
                    <a:bodyPr/>
                    <a:lstStyle/>
                    <a:p>
                      <a:pPr algn="l" fontAlgn="b"/>
                      <a:r>
                        <a:rPr lang="en-US" sz="1100" b="0" i="0" u="none" strike="noStrike" dirty="0">
                          <a:solidFill>
                            <a:srgbClr val="000000"/>
                          </a:solidFill>
                          <a:effectLst/>
                          <a:latin typeface="Calibri"/>
                        </a:rPr>
                        <a:t>Private insurance 31%</a:t>
                      </a:r>
                    </a:p>
                  </a:txBody>
                  <a:tcPr marL="12700" marR="12700" marT="12700" marB="0" anchor="b">
                    <a:lnL>
                      <a:noFill/>
                    </a:lnL>
                    <a:lnR>
                      <a:noFill/>
                    </a:lnR>
                    <a:lnT>
                      <a:noFill/>
                    </a:lnT>
                    <a:lnB>
                      <a:noFill/>
                    </a:lnB>
                  </a:tcPr>
                </a:tc>
              </a:tr>
            </a:tbl>
          </a:graphicData>
        </a:graphic>
      </p:graphicFrame>
    </p:spTree>
    <p:extLst>
      <p:ext uri="{BB962C8B-B14F-4D97-AF65-F5344CB8AC3E}">
        <p14:creationId xmlns:p14="http://schemas.microsoft.com/office/powerpoint/2010/main" val="22595578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MENTAL HEALTH CARE COVERAGE, UTILIZATION </a:t>
            </a:r>
            <a:br>
              <a:rPr lang="en-US" dirty="0" smtClean="0"/>
            </a:br>
            <a:r>
              <a:rPr lang="en-US" dirty="0" smtClean="0"/>
              <a:t>&amp; COSTS </a:t>
            </a:r>
            <a:endParaRPr lang="en-US" dirty="0"/>
          </a:p>
        </p:txBody>
      </p:sp>
      <p:sp>
        <p:nvSpPr>
          <p:cNvPr id="3" name="Text Placeholder 2"/>
          <p:cNvSpPr>
            <a:spLocks noGrp="1"/>
          </p:cNvSpPr>
          <p:nvPr>
            <p:ph type="body" idx="1"/>
          </p:nvPr>
        </p:nvSpPr>
        <p:spPr/>
        <p:txBody>
          <a:bodyPr/>
          <a:lstStyle/>
          <a:p>
            <a:r>
              <a:rPr lang="en-US" dirty="0"/>
              <a:t>Investment in community-based programs</a:t>
            </a:r>
          </a:p>
        </p:txBody>
      </p:sp>
      <p:sp>
        <p:nvSpPr>
          <p:cNvPr id="5" name="Content Placeholder 4"/>
          <p:cNvSpPr>
            <a:spLocks noGrp="1"/>
          </p:cNvSpPr>
          <p:nvPr>
            <p:ph idx="13"/>
          </p:nvPr>
        </p:nvSpPr>
        <p:spPr/>
        <p:txBody>
          <a:bodyPr/>
          <a:lstStyle/>
          <a:p>
            <a:endParaRPr lang="en-US"/>
          </a:p>
        </p:txBody>
      </p:sp>
    </p:spTree>
    <p:extLst>
      <p:ext uri="{BB962C8B-B14F-4D97-AF65-F5344CB8AC3E}">
        <p14:creationId xmlns:p14="http://schemas.microsoft.com/office/powerpoint/2010/main" val="2808346848"/>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State Mental Health Agency spending</a:t>
            </a:r>
          </a:p>
        </p:txBody>
      </p:sp>
      <p:sp>
        <p:nvSpPr>
          <p:cNvPr id="6" name="Text Placeholder 5"/>
          <p:cNvSpPr>
            <a:spLocks noGrp="1"/>
          </p:cNvSpPr>
          <p:nvPr>
            <p:ph type="body" sz="quarter" idx="10"/>
          </p:nvPr>
        </p:nvSpPr>
        <p:spPr/>
        <p:txBody>
          <a:bodyPr/>
          <a:lstStyle/>
          <a:p>
            <a:r>
              <a:rPr lang="en-US" dirty="0" smtClean="0"/>
              <a:t>KANSAS AND UNITED STATES 2013</a:t>
            </a:r>
            <a:endParaRPr lang="en-US" dirty="0"/>
          </a:p>
        </p:txBody>
      </p:sp>
      <p:sp>
        <p:nvSpPr>
          <p:cNvPr id="7" name="Text Placeholder 6"/>
          <p:cNvSpPr>
            <a:spLocks noGrp="1"/>
          </p:cNvSpPr>
          <p:nvPr>
            <p:ph type="body" sz="quarter" idx="12"/>
          </p:nvPr>
        </p:nvSpPr>
        <p:spPr/>
        <p:txBody>
          <a:bodyPr>
            <a:normAutofit/>
          </a:bodyPr>
          <a:lstStyle/>
          <a:p>
            <a:r>
              <a:rPr lang="en-US" dirty="0" smtClean="0"/>
              <a:t>Kansas’ </a:t>
            </a:r>
            <a:r>
              <a:rPr lang="en-US" dirty="0"/>
              <a:t>state mental health agency </a:t>
            </a:r>
            <a:r>
              <a:rPr lang="en-US" dirty="0" smtClean="0"/>
              <a:t>spending on </a:t>
            </a:r>
            <a:r>
              <a:rPr lang="en-US" dirty="0"/>
              <a:t>mental health services per capita </a:t>
            </a:r>
            <a:r>
              <a:rPr lang="en-US" dirty="0" smtClean="0"/>
              <a:t>is very similar compared to the U.S. average ($129). </a:t>
            </a:r>
          </a:p>
          <a:p>
            <a:endParaRPr lang="en-US" dirty="0"/>
          </a:p>
          <a:p>
            <a:r>
              <a:rPr lang="en-US" sz="1100" dirty="0">
                <a:solidFill>
                  <a:schemeClr val="tx1"/>
                </a:solidFill>
              </a:rPr>
              <a:t>Expenditures include </a:t>
            </a:r>
            <a:r>
              <a:rPr lang="en-US" sz="1100" dirty="0" smtClean="0">
                <a:solidFill>
                  <a:schemeClr val="tx1"/>
                </a:solidFill>
              </a:rPr>
              <a:t>(</a:t>
            </a:r>
            <a:r>
              <a:rPr lang="en-US" sz="1100" dirty="0">
                <a:solidFill>
                  <a:schemeClr val="tx1"/>
                </a:solidFill>
              </a:rPr>
              <a:t>on average): </a:t>
            </a:r>
          </a:p>
          <a:p>
            <a:pPr marL="171450" indent="-171450">
              <a:buFont typeface="Arial"/>
              <a:buChar char="•"/>
            </a:pPr>
            <a:r>
              <a:rPr lang="en-US" sz="1100" dirty="0">
                <a:solidFill>
                  <a:schemeClr val="tx1"/>
                </a:solidFill>
              </a:rPr>
              <a:t>72% Community-based mental health programs funded and/or operated by state mental health agencies</a:t>
            </a:r>
          </a:p>
          <a:p>
            <a:pPr marL="171450" indent="-171450">
              <a:buFont typeface="Arial"/>
              <a:buChar char="•"/>
            </a:pPr>
            <a:r>
              <a:rPr lang="en-US" sz="1100" dirty="0">
                <a:solidFill>
                  <a:schemeClr val="tx1"/>
                </a:solidFill>
              </a:rPr>
              <a:t>26% Mental health services in state psychiatric hospitals</a:t>
            </a:r>
          </a:p>
          <a:p>
            <a:pPr marL="171450" indent="-171450">
              <a:buFont typeface="Arial"/>
              <a:buChar char="•"/>
            </a:pPr>
            <a:r>
              <a:rPr lang="en-US" sz="1100" dirty="0" smtClean="0">
                <a:solidFill>
                  <a:schemeClr val="tx1"/>
                </a:solidFill>
              </a:rPr>
              <a:t>2% Administration/training/ research/evaluation </a:t>
            </a:r>
            <a:r>
              <a:rPr lang="en-US" sz="1100" dirty="0">
                <a:solidFill>
                  <a:schemeClr val="tx1"/>
                </a:solidFill>
              </a:rPr>
              <a:t>to support these services</a:t>
            </a:r>
          </a:p>
        </p:txBody>
      </p:sp>
      <p:sp>
        <p:nvSpPr>
          <p:cNvPr id="8" name="Content Placeholder 7"/>
          <p:cNvSpPr>
            <a:spLocks noGrp="1"/>
          </p:cNvSpPr>
          <p:nvPr>
            <p:ph sz="quarter" idx="13"/>
          </p:nvPr>
        </p:nvSpPr>
        <p:spPr>
          <a:xfrm>
            <a:off x="457200" y="6006270"/>
            <a:ext cx="5756031" cy="731837"/>
          </a:xfrm>
        </p:spPr>
        <p:txBody>
          <a:bodyPr>
            <a:normAutofit/>
          </a:bodyPr>
          <a:lstStyle/>
          <a:p>
            <a:r>
              <a:rPr lang="en-US" dirty="0" smtClean="0"/>
              <a:t>Source: State </a:t>
            </a:r>
            <a:r>
              <a:rPr lang="en-US" dirty="0"/>
              <a:t>Mental Health </a:t>
            </a:r>
            <a:r>
              <a:rPr lang="en-US" dirty="0" smtClean="0"/>
              <a:t>Agency-Controlled Expenditures </a:t>
            </a:r>
            <a:r>
              <a:rPr lang="en-US" dirty="0"/>
              <a:t>for Mental Health Services, FY 2013 National Association of State Mental Health program Directors Research Institute, </a:t>
            </a:r>
            <a:r>
              <a:rPr lang="en-US" dirty="0" err="1"/>
              <a:t>Inc</a:t>
            </a:r>
            <a:r>
              <a:rPr lang="en-US" dirty="0"/>
              <a:t> (NRI)</a:t>
            </a:r>
          </a:p>
        </p:txBody>
      </p:sp>
      <p:graphicFrame>
        <p:nvGraphicFramePr>
          <p:cNvPr id="11" name="Chart 10"/>
          <p:cNvGraphicFramePr/>
          <p:nvPr>
            <p:extLst>
              <p:ext uri="{D42A27DB-BD31-4B8C-83A1-F6EECF244321}">
                <p14:modId xmlns:p14="http://schemas.microsoft.com/office/powerpoint/2010/main" val="3630771250"/>
              </p:ext>
            </p:extLst>
          </p:nvPr>
        </p:nvGraphicFramePr>
        <p:xfrm>
          <a:off x="122463" y="1970617"/>
          <a:ext cx="6242477" cy="4213565"/>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1"/>
          <p:cNvSpPr txBox="1"/>
          <p:nvPr/>
        </p:nvSpPr>
        <p:spPr>
          <a:xfrm>
            <a:off x="3858689" y="4330349"/>
            <a:ext cx="526615" cy="27325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50" b="1" dirty="0" smtClean="0">
                <a:latin typeface="+mj-lt"/>
              </a:rPr>
              <a:t>$128</a:t>
            </a:r>
            <a:endParaRPr lang="en-US" sz="1050" b="1" dirty="0">
              <a:latin typeface="+mj-lt"/>
            </a:endParaRPr>
          </a:p>
        </p:txBody>
      </p:sp>
    </p:spTree>
    <p:extLst>
      <p:ext uri="{BB962C8B-B14F-4D97-AF65-F5344CB8AC3E}">
        <p14:creationId xmlns:p14="http://schemas.microsoft.com/office/powerpoint/2010/main" val="123606984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AVAILABILITY OF BEHAVIORAL HEALTH CARE PROFESSIONALS</a:t>
            </a:r>
            <a:endParaRPr lang="en-US" dirty="0"/>
          </a:p>
        </p:txBody>
      </p:sp>
      <p:sp>
        <p:nvSpPr>
          <p:cNvPr id="4" name="Content Placeholder 3"/>
          <p:cNvSpPr>
            <a:spLocks noGrp="1"/>
          </p:cNvSpPr>
          <p:nvPr>
            <p:ph idx="13"/>
          </p:nvPr>
        </p:nvSpPr>
        <p:spPr>
          <a:xfrm>
            <a:off x="457200" y="3608873"/>
            <a:ext cx="7602279" cy="2896234"/>
          </a:xfrm>
          <a:noFill/>
        </p:spPr>
        <p:txBody>
          <a:bodyPr>
            <a:normAutofit/>
          </a:bodyPr>
          <a:lstStyle/>
          <a:p>
            <a:pPr>
              <a:spcBef>
                <a:spcPts val="0"/>
              </a:spcBef>
            </a:pPr>
            <a:r>
              <a:rPr lang="en-US" dirty="0" smtClean="0">
                <a:solidFill>
                  <a:schemeClr val="bg1"/>
                </a:solidFill>
              </a:rPr>
              <a:t>This is an area where Kansas is further behind </a:t>
            </a:r>
            <a:endParaRPr lang="en-US" dirty="0">
              <a:solidFill>
                <a:schemeClr val="bg1"/>
              </a:solidFill>
            </a:endParaRPr>
          </a:p>
        </p:txBody>
      </p:sp>
    </p:spTree>
    <p:extLst>
      <p:ext uri="{BB962C8B-B14F-4D97-AF65-F5344CB8AC3E}">
        <p14:creationId xmlns:p14="http://schemas.microsoft.com/office/powerpoint/2010/main" val="344917687"/>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Availability of </a:t>
            </a:r>
            <a:r>
              <a:rPr lang="en-US" dirty="0"/>
              <a:t>behavioral </a:t>
            </a:r>
            <a:r>
              <a:rPr lang="en-US" dirty="0" smtClean="0"/>
              <a:t>health care professionals</a:t>
            </a:r>
            <a:endParaRPr lang="en-US" dirty="0"/>
          </a:p>
        </p:txBody>
      </p:sp>
      <p:sp>
        <p:nvSpPr>
          <p:cNvPr id="4" name="Text Placeholder 3"/>
          <p:cNvSpPr>
            <a:spLocks noGrp="1"/>
          </p:cNvSpPr>
          <p:nvPr>
            <p:ph type="body" sz="quarter" idx="10"/>
          </p:nvPr>
        </p:nvSpPr>
        <p:spPr/>
        <p:txBody>
          <a:bodyPr/>
          <a:lstStyle/>
          <a:p>
            <a:r>
              <a:rPr lang="en-US" dirty="0" smtClean="0"/>
              <a:t>KANSAS AND UNITED STATES 2017</a:t>
            </a:r>
            <a:endParaRPr lang="en-US" dirty="0"/>
          </a:p>
        </p:txBody>
      </p:sp>
      <p:sp>
        <p:nvSpPr>
          <p:cNvPr id="5" name="Text Placeholder 4"/>
          <p:cNvSpPr>
            <a:spLocks noGrp="1"/>
          </p:cNvSpPr>
          <p:nvPr>
            <p:ph type="body" sz="quarter" idx="12"/>
          </p:nvPr>
        </p:nvSpPr>
        <p:spPr>
          <a:xfrm>
            <a:off x="6370841" y="2160969"/>
            <a:ext cx="2509634" cy="2769429"/>
          </a:xfrm>
        </p:spPr>
        <p:txBody>
          <a:bodyPr>
            <a:normAutofit fontScale="70000" lnSpcReduction="20000"/>
          </a:bodyPr>
          <a:lstStyle/>
          <a:p>
            <a:pPr>
              <a:lnSpc>
                <a:spcPct val="120000"/>
              </a:lnSpc>
            </a:pPr>
            <a:r>
              <a:rPr lang="en-US" sz="1900" dirty="0" smtClean="0"/>
              <a:t>There are approximately        17 behavioral health care professionals for every 10,000 residents in Kansas, which is slightly lower than the average in the U.S. of 20 professionals per 10,000 residents. </a:t>
            </a:r>
          </a:p>
          <a:p>
            <a:pPr>
              <a:lnSpc>
                <a:spcPct val="120000"/>
              </a:lnSpc>
            </a:pPr>
            <a:r>
              <a:rPr lang="en-US" sz="1900" dirty="0" smtClean="0"/>
              <a:t>Note that the U.S. average does not represent the optimal number of behavioral health care professionals.</a:t>
            </a:r>
          </a:p>
          <a:p>
            <a:endParaRPr lang="en-US" sz="1200" dirty="0" smtClean="0">
              <a:solidFill>
                <a:srgbClr val="000000"/>
              </a:solidFill>
            </a:endParaRPr>
          </a:p>
        </p:txBody>
      </p:sp>
      <p:sp>
        <p:nvSpPr>
          <p:cNvPr id="6" name="Content Placeholder 5"/>
          <p:cNvSpPr>
            <a:spLocks noGrp="1"/>
          </p:cNvSpPr>
          <p:nvPr>
            <p:ph sz="quarter" idx="13"/>
          </p:nvPr>
        </p:nvSpPr>
        <p:spPr/>
        <p:txBody>
          <a:bodyPr/>
          <a:lstStyle/>
          <a:p>
            <a:r>
              <a:rPr lang="en-US" sz="800" dirty="0"/>
              <a:t>Source: County Health Rankings &amp; Roadmaps, by the Robert Wood Johnson Foundation and the University of Wisconsin Population Health Institute. </a:t>
            </a:r>
            <a:endParaRPr lang="en-US" dirty="0"/>
          </a:p>
        </p:txBody>
      </p:sp>
      <p:graphicFrame>
        <p:nvGraphicFramePr>
          <p:cNvPr id="9" name="Chart 8"/>
          <p:cNvGraphicFramePr/>
          <p:nvPr>
            <p:extLst>
              <p:ext uri="{D42A27DB-BD31-4B8C-83A1-F6EECF244321}">
                <p14:modId xmlns:p14="http://schemas.microsoft.com/office/powerpoint/2010/main" val="2037517308"/>
              </p:ext>
            </p:extLst>
          </p:nvPr>
        </p:nvGraphicFramePr>
        <p:xfrm>
          <a:off x="246802" y="1910862"/>
          <a:ext cx="6096000" cy="4305639"/>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6342802" y="5058498"/>
            <a:ext cx="2477386" cy="1223412"/>
          </a:xfrm>
          <a:prstGeom prst="rect">
            <a:avLst/>
          </a:prstGeom>
        </p:spPr>
        <p:txBody>
          <a:bodyPr wrap="square">
            <a:spAutoFit/>
          </a:bodyPr>
          <a:lstStyle/>
          <a:p>
            <a:r>
              <a:rPr lang="en-US" sz="1050" b="1" i="1" dirty="0">
                <a:solidFill>
                  <a:srgbClr val="000000"/>
                </a:solidFill>
              </a:rPr>
              <a:t>Behavioral health care professionals include</a:t>
            </a:r>
            <a:r>
              <a:rPr lang="en-US" sz="1050" i="1" dirty="0">
                <a:solidFill>
                  <a:srgbClr val="000000"/>
                </a:solidFill>
              </a:rPr>
              <a:t>: psychiatrists, psychologists, licensed clinical social workers, counselors, marriage and family therapists, and advanced practice nurses specializing in behavioral health care </a:t>
            </a:r>
            <a:endParaRPr lang="en-US" sz="1050" i="1" dirty="0"/>
          </a:p>
        </p:txBody>
      </p:sp>
    </p:spTree>
    <p:extLst>
      <p:ext uri="{BB962C8B-B14F-4D97-AF65-F5344CB8AC3E}">
        <p14:creationId xmlns:p14="http://schemas.microsoft.com/office/powerpoint/2010/main" val="253089048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Availability of </a:t>
            </a:r>
            <a:r>
              <a:rPr lang="en-US" dirty="0" smtClean="0"/>
              <a:t>behavioral health </a:t>
            </a:r>
            <a:r>
              <a:rPr lang="en-US" dirty="0"/>
              <a:t>care </a:t>
            </a:r>
            <a:r>
              <a:rPr lang="en-US" dirty="0" smtClean="0"/>
              <a:t>professionals </a:t>
            </a:r>
            <a:br>
              <a:rPr lang="en-US" dirty="0" smtClean="0"/>
            </a:br>
            <a:r>
              <a:rPr lang="en-US" dirty="0" smtClean="0"/>
              <a:t>and </a:t>
            </a:r>
            <a:r>
              <a:rPr lang="en-US" dirty="0"/>
              <a:t>hospital </a:t>
            </a:r>
            <a:r>
              <a:rPr lang="en-US" dirty="0" smtClean="0"/>
              <a:t>beds</a:t>
            </a:r>
            <a:endParaRPr lang="en-US" dirty="0"/>
          </a:p>
        </p:txBody>
      </p:sp>
      <p:sp>
        <p:nvSpPr>
          <p:cNvPr id="6" name="Text Placeholder 5"/>
          <p:cNvSpPr>
            <a:spLocks noGrp="1"/>
          </p:cNvSpPr>
          <p:nvPr>
            <p:ph type="body" sz="quarter" idx="10"/>
          </p:nvPr>
        </p:nvSpPr>
        <p:spPr/>
        <p:txBody>
          <a:bodyPr/>
          <a:lstStyle/>
          <a:p>
            <a:r>
              <a:rPr lang="en-US" dirty="0" smtClean="0"/>
              <a:t>KANSAS AND UNITED STATES 2013</a:t>
            </a:r>
            <a:endParaRPr lang="en-US" dirty="0"/>
          </a:p>
        </p:txBody>
      </p:sp>
      <p:sp>
        <p:nvSpPr>
          <p:cNvPr id="7" name="Text Placeholder 6"/>
          <p:cNvSpPr>
            <a:spLocks noGrp="1"/>
          </p:cNvSpPr>
          <p:nvPr>
            <p:ph type="body" sz="quarter" idx="12"/>
          </p:nvPr>
        </p:nvSpPr>
        <p:spPr/>
        <p:txBody>
          <a:bodyPr>
            <a:normAutofit fontScale="85000" lnSpcReduction="10000"/>
          </a:bodyPr>
          <a:lstStyle/>
          <a:p>
            <a:r>
              <a:rPr lang="en-US" dirty="0"/>
              <a:t>Per resident, </a:t>
            </a:r>
            <a:r>
              <a:rPr lang="en-US" dirty="0" smtClean="0"/>
              <a:t>Kansas </a:t>
            </a:r>
            <a:r>
              <a:rPr lang="en-US" dirty="0"/>
              <a:t>has </a:t>
            </a:r>
            <a:r>
              <a:rPr lang="en-US" dirty="0" smtClean="0"/>
              <a:t>slightly fewer psychiatrists, but more psychologists, compared to the U.S. average. The number of primary care physicians and hospital </a:t>
            </a:r>
            <a:r>
              <a:rPr lang="en-US" dirty="0"/>
              <a:t>beds dedicated to psychiatric </a:t>
            </a:r>
            <a:r>
              <a:rPr lang="en-US" dirty="0" smtClean="0"/>
              <a:t>care are very similar in comparison to the average in the U.S. </a:t>
            </a:r>
          </a:p>
          <a:p>
            <a:r>
              <a:rPr lang="en-US" dirty="0"/>
              <a:t>Note that the U.S. average does not represent the optimal number of behavioral health care professionals or hospital beds. </a:t>
            </a:r>
          </a:p>
          <a:p>
            <a:endParaRPr lang="en-US" dirty="0"/>
          </a:p>
          <a:p>
            <a:r>
              <a:rPr lang="en-US" dirty="0"/>
              <a:t>Although the optimal number of beds is unknown in our current health care infrastructure, there are estimates that 5 beds per 10,000 residents are minimally required assuming sufficient availability of outpatient programs for long-term treatment.</a:t>
            </a:r>
          </a:p>
          <a:p>
            <a:endParaRPr lang="en-US" dirty="0" smtClean="0"/>
          </a:p>
        </p:txBody>
      </p:sp>
      <p:sp>
        <p:nvSpPr>
          <p:cNvPr id="8" name="Content Placeholder 7"/>
          <p:cNvSpPr>
            <a:spLocks noGrp="1"/>
          </p:cNvSpPr>
          <p:nvPr>
            <p:ph sz="quarter" idx="13"/>
          </p:nvPr>
        </p:nvSpPr>
        <p:spPr>
          <a:xfrm>
            <a:off x="457200" y="5971635"/>
            <a:ext cx="5756031" cy="731837"/>
          </a:xfrm>
        </p:spPr>
        <p:txBody>
          <a:bodyPr>
            <a:normAutofit/>
          </a:bodyPr>
          <a:lstStyle/>
          <a:p>
            <a:r>
              <a:rPr lang="en-US" dirty="0"/>
              <a:t>Source: Area Health Resource Files 2013 (psychiatrists, physicians and psychiatric care </a:t>
            </a:r>
            <a:r>
              <a:rPr lang="en-US" dirty="0" smtClean="0"/>
              <a:t>beds), and 2005-2013 Demographics </a:t>
            </a:r>
            <a:r>
              <a:rPr lang="en-US" dirty="0"/>
              <a:t>of the U.S. Psychology Workforce, American Psychological </a:t>
            </a:r>
            <a:r>
              <a:rPr lang="en-US" dirty="0" smtClean="0"/>
              <a:t>Association (psychologists)</a:t>
            </a:r>
          </a:p>
          <a:p>
            <a:r>
              <a:rPr lang="en-US" dirty="0"/>
              <a:t>Treatment Advocacy Center, “The Shortage of Public Hospital Beds for Mentally Ill Persons</a:t>
            </a:r>
            <a:r>
              <a:rPr lang="en-US" dirty="0" smtClean="0"/>
              <a:t>”</a:t>
            </a:r>
            <a:endParaRPr lang="en-US" dirty="0"/>
          </a:p>
        </p:txBody>
      </p:sp>
      <p:graphicFrame>
        <p:nvGraphicFramePr>
          <p:cNvPr id="9" name="Content Placeholder 4"/>
          <p:cNvGraphicFramePr>
            <a:graphicFrameLocks noGrp="1"/>
          </p:cNvGraphicFramePr>
          <p:nvPr>
            <p:ph idx="4294967295"/>
            <p:extLst>
              <p:ext uri="{D42A27DB-BD31-4B8C-83A1-F6EECF244321}">
                <p14:modId xmlns:p14="http://schemas.microsoft.com/office/powerpoint/2010/main" val="29625973"/>
              </p:ext>
            </p:extLst>
          </p:nvPr>
        </p:nvGraphicFramePr>
        <p:xfrm>
          <a:off x="210547" y="1826037"/>
          <a:ext cx="6160294" cy="4145598"/>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Straight Connector 9"/>
          <p:cNvCxnSpPr/>
          <p:nvPr/>
        </p:nvCxnSpPr>
        <p:spPr>
          <a:xfrm flipV="1">
            <a:off x="6370841" y="4671237"/>
            <a:ext cx="4554" cy="1240465"/>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4089395" y="5035727"/>
            <a:ext cx="2286000" cy="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2449147" y="4820092"/>
            <a:ext cx="1860084" cy="435591"/>
          </a:xfrm>
          <a:prstGeom prst="rect">
            <a:avLst/>
          </a:prstGeom>
          <a:gradFill flip="none" rotWithShape="1">
            <a:gsLst>
              <a:gs pos="0">
                <a:schemeClr val="bg2">
                  <a:lumMod val="40000"/>
                  <a:lumOff val="60000"/>
                </a:schemeClr>
              </a:gs>
              <a:gs pos="16000">
                <a:schemeClr val="bg2">
                  <a:lumMod val="40000"/>
                  <a:lumOff val="60000"/>
                </a:schemeClr>
              </a:gs>
              <a:gs pos="42000">
                <a:schemeClr val="bg2">
                  <a:lumMod val="20000"/>
                  <a:lumOff val="80000"/>
                </a:schemeClr>
              </a:gs>
              <a:gs pos="68000">
                <a:schemeClr val="bg1">
                  <a:alpha val="0"/>
                </a:schemeClr>
              </a:gs>
            </a:gsLst>
            <a:lin ang="10800000" scaled="1"/>
            <a:tileRect/>
          </a:gradFill>
          <a:ln>
            <a:noFill/>
          </a:ln>
        </p:spPr>
        <p:style>
          <a:lnRef idx="2">
            <a:schemeClr val="dk1"/>
          </a:lnRef>
          <a:fillRef idx="1">
            <a:schemeClr val="lt1"/>
          </a:fillRef>
          <a:effectRef idx="0">
            <a:schemeClr val="dk1"/>
          </a:effectRef>
          <a:fontRef idx="minor">
            <a:schemeClr val="dk1"/>
          </a:fontRef>
        </p:style>
        <p:txBody>
          <a:bodyPr lIns="0" r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a:p>
        </p:txBody>
      </p:sp>
    </p:spTree>
    <p:extLst>
      <p:ext uri="{BB962C8B-B14F-4D97-AF65-F5344CB8AC3E}">
        <p14:creationId xmlns:p14="http://schemas.microsoft.com/office/powerpoint/2010/main" val="129897172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Shortage of behavioral health care </a:t>
            </a:r>
            <a:r>
              <a:rPr lang="en-US" dirty="0" smtClean="0"/>
              <a:t>professionals </a:t>
            </a:r>
            <a:br>
              <a:rPr lang="en-US" dirty="0" smtClean="0"/>
            </a:br>
            <a:r>
              <a:rPr lang="en-US" dirty="0" smtClean="0"/>
              <a:t>in the Kansas region</a:t>
            </a:r>
            <a:endParaRPr lang="en-US" dirty="0"/>
          </a:p>
        </p:txBody>
      </p:sp>
      <p:sp>
        <p:nvSpPr>
          <p:cNvPr id="4" name="Text Placeholder 3"/>
          <p:cNvSpPr>
            <a:spLocks noGrp="1"/>
          </p:cNvSpPr>
          <p:nvPr>
            <p:ph type="body" sz="quarter" idx="10"/>
          </p:nvPr>
        </p:nvSpPr>
        <p:spPr/>
        <p:txBody>
          <a:bodyPr/>
          <a:lstStyle/>
          <a:p>
            <a:r>
              <a:rPr lang="en-US" dirty="0" smtClean="0"/>
              <a:t>KANSAS 2018</a:t>
            </a:r>
            <a:endParaRPr lang="en-US" dirty="0"/>
          </a:p>
        </p:txBody>
      </p:sp>
      <p:sp>
        <p:nvSpPr>
          <p:cNvPr id="5" name="Text Placeholder 4"/>
          <p:cNvSpPr>
            <a:spLocks noGrp="1"/>
          </p:cNvSpPr>
          <p:nvPr>
            <p:ph type="body" sz="quarter" idx="12"/>
          </p:nvPr>
        </p:nvSpPr>
        <p:spPr>
          <a:xfrm>
            <a:off x="6111433" y="2160968"/>
            <a:ext cx="2769042" cy="3965195"/>
          </a:xfrm>
        </p:spPr>
        <p:txBody>
          <a:bodyPr/>
          <a:lstStyle/>
          <a:p>
            <a:r>
              <a:rPr lang="en-US" dirty="0" smtClean="0"/>
              <a:t>This map shows widespread shortages of behavioral health care professionals in Kansas and bordering states, especially in rural areas. The severity of the shortage is measured on a Health Professional Shortage Area scale from 0 to 25,         with 0 indicating no shortage, and 18 and above a severe shortage. </a:t>
            </a:r>
            <a:endParaRPr lang="en-US" dirty="0"/>
          </a:p>
        </p:txBody>
      </p:sp>
      <p:sp>
        <p:nvSpPr>
          <p:cNvPr id="6" name="Content Placeholder 5"/>
          <p:cNvSpPr>
            <a:spLocks noGrp="1"/>
          </p:cNvSpPr>
          <p:nvPr>
            <p:ph sz="quarter" idx="13"/>
          </p:nvPr>
        </p:nvSpPr>
        <p:spPr/>
        <p:txBody>
          <a:bodyPr/>
          <a:lstStyle/>
          <a:p>
            <a:r>
              <a:rPr lang="en-US" dirty="0">
                <a:solidFill>
                  <a:schemeClr val="tx1"/>
                </a:solidFill>
              </a:rPr>
              <a:t>Source: Health Professional Shortage Areas (</a:t>
            </a:r>
            <a:r>
              <a:rPr lang="en-US" dirty="0" smtClean="0">
                <a:solidFill>
                  <a:schemeClr val="tx1"/>
                </a:solidFill>
              </a:rPr>
              <a:t>HPSA</a:t>
            </a:r>
            <a:r>
              <a:rPr lang="en-US" dirty="0">
                <a:solidFill>
                  <a:schemeClr val="tx1"/>
                </a:solidFill>
              </a:rPr>
              <a:t>), HRSA Data </a:t>
            </a:r>
            <a:r>
              <a:rPr lang="en-US" dirty="0" smtClean="0">
                <a:solidFill>
                  <a:schemeClr val="tx1"/>
                </a:solidFill>
              </a:rPr>
              <a:t>Warehouse, 01/01/2018</a:t>
            </a:r>
            <a:endParaRPr lang="en-US" dirty="0">
              <a:solidFill>
                <a:schemeClr val="tx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603" y="2357174"/>
            <a:ext cx="5043660" cy="3399302"/>
          </a:xfrm>
          <a:prstGeom prst="rect">
            <a:avLst/>
          </a:prstGeom>
        </p:spPr>
      </p:pic>
      <p:sp>
        <p:nvSpPr>
          <p:cNvPr id="3" name="TextBox 2"/>
          <p:cNvSpPr txBox="1"/>
          <p:nvPr/>
        </p:nvSpPr>
        <p:spPr>
          <a:xfrm>
            <a:off x="4496468" y="3926633"/>
            <a:ext cx="1133644" cy="369332"/>
          </a:xfrm>
          <a:prstGeom prst="rect">
            <a:avLst/>
          </a:prstGeom>
          <a:noFill/>
        </p:spPr>
        <p:txBody>
          <a:bodyPr wrap="none" rtlCol="0">
            <a:spAutoFit/>
          </a:bodyPr>
          <a:lstStyle/>
          <a:p>
            <a:r>
              <a:rPr lang="en-US" b="1" dirty="0" smtClean="0">
                <a:solidFill>
                  <a:schemeClr val="tx1">
                    <a:lumMod val="65000"/>
                    <a:lumOff val="35000"/>
                  </a:schemeClr>
                </a:solidFill>
              </a:rPr>
              <a:t>Missouri</a:t>
            </a:r>
            <a:endParaRPr lang="en-US" b="1" dirty="0">
              <a:solidFill>
                <a:schemeClr val="tx1">
                  <a:lumMod val="65000"/>
                  <a:lumOff val="35000"/>
                </a:schemeClr>
              </a:solidFill>
            </a:endParaRPr>
          </a:p>
        </p:txBody>
      </p:sp>
      <p:sp>
        <p:nvSpPr>
          <p:cNvPr id="8" name="TextBox 7"/>
          <p:cNvSpPr txBox="1"/>
          <p:nvPr/>
        </p:nvSpPr>
        <p:spPr>
          <a:xfrm>
            <a:off x="3061984" y="3649634"/>
            <a:ext cx="1005403" cy="369332"/>
          </a:xfrm>
          <a:prstGeom prst="rect">
            <a:avLst/>
          </a:prstGeom>
          <a:noFill/>
        </p:spPr>
        <p:txBody>
          <a:bodyPr wrap="none" rtlCol="0">
            <a:spAutoFit/>
          </a:bodyPr>
          <a:lstStyle/>
          <a:p>
            <a:r>
              <a:rPr lang="en-US" b="1" dirty="0" smtClean="0">
                <a:solidFill>
                  <a:schemeClr val="tx1">
                    <a:lumMod val="65000"/>
                    <a:lumOff val="35000"/>
                  </a:schemeClr>
                </a:solidFill>
              </a:rPr>
              <a:t>Kansas</a:t>
            </a:r>
            <a:endParaRPr lang="en-US" b="1" dirty="0">
              <a:solidFill>
                <a:schemeClr val="tx1">
                  <a:lumMod val="65000"/>
                  <a:lumOff val="35000"/>
                </a:schemeClr>
              </a:solidFill>
            </a:endParaRPr>
          </a:p>
        </p:txBody>
      </p:sp>
      <p:sp>
        <p:nvSpPr>
          <p:cNvPr id="9" name="TextBox 8"/>
          <p:cNvSpPr txBox="1"/>
          <p:nvPr/>
        </p:nvSpPr>
        <p:spPr>
          <a:xfrm>
            <a:off x="4691029" y="4978362"/>
            <a:ext cx="1223412" cy="369332"/>
          </a:xfrm>
          <a:prstGeom prst="rect">
            <a:avLst/>
          </a:prstGeom>
          <a:noFill/>
        </p:spPr>
        <p:txBody>
          <a:bodyPr wrap="none" rtlCol="0">
            <a:spAutoFit/>
          </a:bodyPr>
          <a:lstStyle/>
          <a:p>
            <a:r>
              <a:rPr lang="en-US" b="1" dirty="0" smtClean="0">
                <a:solidFill>
                  <a:schemeClr val="tx1">
                    <a:lumMod val="65000"/>
                    <a:lumOff val="35000"/>
                  </a:schemeClr>
                </a:solidFill>
              </a:rPr>
              <a:t>Arkansas</a:t>
            </a:r>
            <a:endParaRPr lang="en-US" b="1" dirty="0">
              <a:solidFill>
                <a:schemeClr val="tx1">
                  <a:lumMod val="65000"/>
                  <a:lumOff val="35000"/>
                </a:schemeClr>
              </a:solidFill>
            </a:endParaRPr>
          </a:p>
        </p:txBody>
      </p:sp>
      <p:sp>
        <p:nvSpPr>
          <p:cNvPr id="10" name="TextBox 9"/>
          <p:cNvSpPr txBox="1"/>
          <p:nvPr/>
        </p:nvSpPr>
        <p:spPr>
          <a:xfrm>
            <a:off x="3227988" y="4809608"/>
            <a:ext cx="1300356" cy="369332"/>
          </a:xfrm>
          <a:prstGeom prst="rect">
            <a:avLst/>
          </a:prstGeom>
          <a:noFill/>
        </p:spPr>
        <p:txBody>
          <a:bodyPr wrap="none" rtlCol="0">
            <a:spAutoFit/>
          </a:bodyPr>
          <a:lstStyle/>
          <a:p>
            <a:r>
              <a:rPr lang="en-US" b="1" dirty="0" smtClean="0">
                <a:solidFill>
                  <a:schemeClr val="tx1">
                    <a:lumMod val="65000"/>
                    <a:lumOff val="35000"/>
                  </a:schemeClr>
                </a:solidFill>
              </a:rPr>
              <a:t>Oklahoma</a:t>
            </a:r>
            <a:endParaRPr lang="en-US" b="1" dirty="0">
              <a:solidFill>
                <a:schemeClr val="tx1">
                  <a:lumMod val="65000"/>
                  <a:lumOff val="35000"/>
                </a:schemeClr>
              </a:solidFill>
            </a:endParaRPr>
          </a:p>
        </p:txBody>
      </p:sp>
      <p:sp>
        <p:nvSpPr>
          <p:cNvPr id="11" name="TextBox 10"/>
          <p:cNvSpPr txBox="1"/>
          <p:nvPr/>
        </p:nvSpPr>
        <p:spPr>
          <a:xfrm>
            <a:off x="4297332" y="2577699"/>
            <a:ext cx="697627" cy="369332"/>
          </a:xfrm>
          <a:prstGeom prst="rect">
            <a:avLst/>
          </a:prstGeom>
          <a:noFill/>
        </p:spPr>
        <p:txBody>
          <a:bodyPr wrap="none" rtlCol="0">
            <a:spAutoFit/>
          </a:bodyPr>
          <a:lstStyle/>
          <a:p>
            <a:r>
              <a:rPr lang="en-US" b="1" dirty="0" smtClean="0">
                <a:solidFill>
                  <a:schemeClr val="tx1">
                    <a:lumMod val="65000"/>
                    <a:lumOff val="35000"/>
                  </a:schemeClr>
                </a:solidFill>
              </a:rPr>
              <a:t>Iowa</a:t>
            </a:r>
            <a:endParaRPr lang="en-US" b="1" dirty="0">
              <a:solidFill>
                <a:schemeClr val="tx1">
                  <a:lumMod val="65000"/>
                  <a:lumOff val="35000"/>
                </a:schemeClr>
              </a:solidFill>
            </a:endParaRPr>
          </a:p>
        </p:txBody>
      </p:sp>
      <p:sp>
        <p:nvSpPr>
          <p:cNvPr id="12" name="TextBox 11"/>
          <p:cNvSpPr txBox="1"/>
          <p:nvPr/>
        </p:nvSpPr>
        <p:spPr>
          <a:xfrm>
            <a:off x="1219108" y="3649634"/>
            <a:ext cx="1197764" cy="369332"/>
          </a:xfrm>
          <a:prstGeom prst="rect">
            <a:avLst/>
          </a:prstGeom>
          <a:noFill/>
        </p:spPr>
        <p:txBody>
          <a:bodyPr wrap="none" rtlCol="0">
            <a:spAutoFit/>
          </a:bodyPr>
          <a:lstStyle/>
          <a:p>
            <a:r>
              <a:rPr lang="en-US" b="1" dirty="0" smtClean="0">
                <a:solidFill>
                  <a:schemeClr val="tx1">
                    <a:lumMod val="65000"/>
                    <a:lumOff val="35000"/>
                  </a:schemeClr>
                </a:solidFill>
              </a:rPr>
              <a:t>Colorado</a:t>
            </a:r>
            <a:endParaRPr lang="en-US" b="1" dirty="0">
              <a:solidFill>
                <a:schemeClr val="tx1">
                  <a:lumMod val="65000"/>
                  <a:lumOff val="35000"/>
                </a:schemeClr>
              </a:solidFill>
            </a:endParaRPr>
          </a:p>
        </p:txBody>
      </p:sp>
      <p:sp>
        <p:nvSpPr>
          <p:cNvPr id="13" name="TextBox 12"/>
          <p:cNvSpPr txBox="1"/>
          <p:nvPr/>
        </p:nvSpPr>
        <p:spPr>
          <a:xfrm>
            <a:off x="2661708" y="2858992"/>
            <a:ext cx="1223412" cy="369332"/>
          </a:xfrm>
          <a:prstGeom prst="rect">
            <a:avLst/>
          </a:prstGeom>
          <a:noFill/>
        </p:spPr>
        <p:txBody>
          <a:bodyPr wrap="none" rtlCol="0">
            <a:spAutoFit/>
          </a:bodyPr>
          <a:lstStyle/>
          <a:p>
            <a:r>
              <a:rPr lang="en-US" b="1" dirty="0" smtClean="0">
                <a:solidFill>
                  <a:schemeClr val="tx1">
                    <a:lumMod val="65000"/>
                    <a:lumOff val="35000"/>
                  </a:schemeClr>
                </a:solidFill>
              </a:rPr>
              <a:t>Nebraska</a:t>
            </a:r>
            <a:endParaRPr lang="en-US" b="1" dirty="0">
              <a:solidFill>
                <a:schemeClr val="tx1">
                  <a:lumMod val="65000"/>
                  <a:lumOff val="35000"/>
                </a:schemeClr>
              </a:solidFill>
            </a:endParaRPr>
          </a:p>
        </p:txBody>
      </p:sp>
    </p:spTree>
    <p:extLst>
      <p:ext uri="{BB962C8B-B14F-4D97-AF65-F5344CB8AC3E}">
        <p14:creationId xmlns:p14="http://schemas.microsoft.com/office/powerpoint/2010/main" val="262793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alpha val="96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population in </a:t>
            </a:r>
            <a:br>
              <a:rPr lang="en-US" dirty="0" smtClean="0"/>
            </a:br>
            <a:r>
              <a:rPr lang="en-US" dirty="0" smtClean="0"/>
              <a:t>behavioral health care professional shortage areas</a:t>
            </a:r>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822921078"/>
              </p:ext>
            </p:extLst>
          </p:nvPr>
        </p:nvGraphicFramePr>
        <p:xfrm>
          <a:off x="144959" y="1827947"/>
          <a:ext cx="6077543" cy="421789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0"/>
          </p:nvPr>
        </p:nvSpPr>
        <p:spPr/>
        <p:txBody>
          <a:bodyPr/>
          <a:lstStyle/>
          <a:p>
            <a:r>
              <a:rPr lang="en-US" dirty="0" smtClean="0"/>
              <a:t>KANSAS AND UNITED STATES 2018</a:t>
            </a:r>
            <a:endParaRPr lang="en-US" dirty="0"/>
          </a:p>
        </p:txBody>
      </p:sp>
      <p:sp>
        <p:nvSpPr>
          <p:cNvPr id="5" name="Text Placeholder 4"/>
          <p:cNvSpPr>
            <a:spLocks noGrp="1"/>
          </p:cNvSpPr>
          <p:nvPr>
            <p:ph type="body" sz="quarter" idx="12"/>
          </p:nvPr>
        </p:nvSpPr>
        <p:spPr/>
        <p:txBody>
          <a:bodyPr/>
          <a:lstStyle/>
          <a:p>
            <a:r>
              <a:rPr lang="en-US" dirty="0" smtClean="0"/>
              <a:t>1,388,836 people in Kansas (48% </a:t>
            </a:r>
            <a:r>
              <a:rPr lang="en-US" dirty="0"/>
              <a:t>of the </a:t>
            </a:r>
            <a:r>
              <a:rPr lang="en-US" dirty="0" smtClean="0"/>
              <a:t>state population) reside </a:t>
            </a:r>
            <a:r>
              <a:rPr lang="en-US" dirty="0"/>
              <a:t>in designated shortage areas and/or are served by a facility with shortages </a:t>
            </a:r>
            <a:r>
              <a:rPr lang="en-US" dirty="0" smtClean="0"/>
              <a:t>of behavioral health care professionals. This is higher than the U.S. average of 30%.</a:t>
            </a:r>
            <a:r>
              <a:rPr lang="en-US" dirty="0" smtClean="0">
                <a:solidFill>
                  <a:srgbClr val="FF0000"/>
                </a:solidFill>
              </a:rPr>
              <a:t> </a:t>
            </a:r>
            <a:endParaRPr lang="en-US" dirty="0">
              <a:solidFill>
                <a:srgbClr val="FF0000"/>
              </a:solidFill>
            </a:endParaRPr>
          </a:p>
        </p:txBody>
      </p:sp>
      <p:sp>
        <p:nvSpPr>
          <p:cNvPr id="6" name="Content Placeholder 5"/>
          <p:cNvSpPr>
            <a:spLocks noGrp="1"/>
          </p:cNvSpPr>
          <p:nvPr>
            <p:ph sz="quarter" idx="13"/>
          </p:nvPr>
        </p:nvSpPr>
        <p:spPr/>
        <p:txBody>
          <a:bodyPr/>
          <a:lstStyle/>
          <a:p>
            <a:r>
              <a:rPr lang="en-US" dirty="0">
                <a:solidFill>
                  <a:schemeClr val="tx1"/>
                </a:solidFill>
              </a:rPr>
              <a:t>Source: Health Professional Shortage Areas (</a:t>
            </a:r>
            <a:r>
              <a:rPr lang="en-US" dirty="0" smtClean="0">
                <a:solidFill>
                  <a:schemeClr val="tx1"/>
                </a:solidFill>
              </a:rPr>
              <a:t>HPSA</a:t>
            </a:r>
            <a:r>
              <a:rPr lang="en-US" dirty="0">
                <a:solidFill>
                  <a:schemeClr val="tx1"/>
                </a:solidFill>
              </a:rPr>
              <a:t>), HRSA Data </a:t>
            </a:r>
            <a:r>
              <a:rPr lang="en-US" dirty="0" smtClean="0">
                <a:solidFill>
                  <a:schemeClr val="tx1"/>
                </a:solidFill>
              </a:rPr>
              <a:t>Warehouse, 03/16/2018, and </a:t>
            </a:r>
            <a:r>
              <a:rPr lang="en-US" dirty="0" smtClean="0"/>
              <a:t>Census </a:t>
            </a:r>
            <a:r>
              <a:rPr lang="en-US" dirty="0"/>
              <a:t>Bureau data (</a:t>
            </a:r>
            <a:r>
              <a:rPr lang="en-US" dirty="0" smtClean="0"/>
              <a:t>2017)</a:t>
            </a:r>
            <a:endParaRPr lang="en-US" dirty="0">
              <a:solidFill>
                <a:schemeClr val="tx1"/>
              </a:solidFill>
            </a:endParaRPr>
          </a:p>
          <a:p>
            <a:endParaRPr lang="en-US" dirty="0"/>
          </a:p>
        </p:txBody>
      </p:sp>
    </p:spTree>
    <p:extLst>
      <p:ext uri="{BB962C8B-B14F-4D97-AF65-F5344CB8AC3E}">
        <p14:creationId xmlns:p14="http://schemas.microsoft.com/office/powerpoint/2010/main" val="358587669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2398576" y="5130614"/>
            <a:ext cx="1203721" cy="784830"/>
          </a:xfrm>
          <a:prstGeom prst="rect">
            <a:avLst/>
          </a:prstGeom>
          <a:noFill/>
        </p:spPr>
        <p:txBody>
          <a:bodyPr wrap="square" rtlCol="0">
            <a:spAutoFit/>
          </a:bodyPr>
          <a:lstStyle/>
          <a:p>
            <a:pPr algn="ctr"/>
            <a:r>
              <a:rPr lang="en-US" sz="900" b="1" dirty="0" smtClean="0">
                <a:cs typeface="Arial"/>
              </a:rPr>
              <a:t>Specific facility with shortage of behavioral health care professionals </a:t>
            </a:r>
          </a:p>
          <a:p>
            <a:pPr algn="ctr"/>
            <a:r>
              <a:rPr lang="en-US" sz="900" b="1" dirty="0" smtClean="0">
                <a:cs typeface="Arial"/>
              </a:rPr>
              <a:t>(blue dots)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11" y="4667648"/>
            <a:ext cx="3403514" cy="2629988"/>
          </a:xfrm>
          <a:prstGeom prst="rect">
            <a:avLst/>
          </a:prstGeom>
        </p:spPr>
      </p:pic>
      <p:sp>
        <p:nvSpPr>
          <p:cNvPr id="4" name="Title 3"/>
          <p:cNvSpPr>
            <a:spLocks noGrp="1"/>
          </p:cNvSpPr>
          <p:nvPr>
            <p:ph type="title"/>
          </p:nvPr>
        </p:nvSpPr>
        <p:spPr/>
        <p:txBody>
          <a:bodyPr/>
          <a:lstStyle/>
          <a:p>
            <a:r>
              <a:rPr lang="en-US" dirty="0"/>
              <a:t>Shortage of </a:t>
            </a:r>
            <a:r>
              <a:rPr lang="en-US" dirty="0" smtClean="0"/>
              <a:t>behavioral </a:t>
            </a:r>
            <a:r>
              <a:rPr lang="en-US" dirty="0"/>
              <a:t>health care </a:t>
            </a:r>
            <a:r>
              <a:rPr lang="en-US" dirty="0" smtClean="0"/>
              <a:t>professionals</a:t>
            </a:r>
            <a:endParaRPr lang="en-US" dirty="0"/>
          </a:p>
        </p:txBody>
      </p:sp>
      <p:sp>
        <p:nvSpPr>
          <p:cNvPr id="6" name="Text Placeholder 5"/>
          <p:cNvSpPr>
            <a:spLocks noGrp="1"/>
          </p:cNvSpPr>
          <p:nvPr>
            <p:ph type="body" sz="quarter" idx="10"/>
          </p:nvPr>
        </p:nvSpPr>
        <p:spPr/>
        <p:txBody>
          <a:bodyPr/>
          <a:lstStyle/>
          <a:p>
            <a:r>
              <a:rPr lang="en-US" dirty="0" smtClean="0"/>
              <a:t>KANSAS 2018</a:t>
            </a:r>
            <a:endParaRPr lang="en-US" dirty="0"/>
          </a:p>
        </p:txBody>
      </p:sp>
      <p:sp>
        <p:nvSpPr>
          <p:cNvPr id="7" name="Text Placeholder 6"/>
          <p:cNvSpPr>
            <a:spLocks noGrp="1"/>
          </p:cNvSpPr>
          <p:nvPr>
            <p:ph type="body" sz="quarter" idx="12"/>
          </p:nvPr>
        </p:nvSpPr>
        <p:spPr>
          <a:xfrm>
            <a:off x="6370840" y="2160967"/>
            <a:ext cx="2648981" cy="4577139"/>
          </a:xfrm>
        </p:spPr>
        <p:txBody>
          <a:bodyPr>
            <a:normAutofit/>
          </a:bodyPr>
          <a:lstStyle/>
          <a:p>
            <a:r>
              <a:rPr lang="en-US" dirty="0" smtClean="0"/>
              <a:t>Currently, Kansas has 27 full-time </a:t>
            </a:r>
            <a:r>
              <a:rPr lang="en-US" dirty="0"/>
              <a:t>equivalent </a:t>
            </a:r>
            <a:r>
              <a:rPr lang="en-US" dirty="0" smtClean="0"/>
              <a:t>behavioral </a:t>
            </a:r>
            <a:r>
              <a:rPr lang="en-US" dirty="0"/>
              <a:t>health </a:t>
            </a:r>
            <a:r>
              <a:rPr lang="en-US" dirty="0" smtClean="0"/>
              <a:t>care professionals </a:t>
            </a:r>
            <a:r>
              <a:rPr lang="en-US" dirty="0"/>
              <a:t>in designated shortage areas and facilities with behavioral health care professional </a:t>
            </a:r>
            <a:r>
              <a:rPr lang="en-US" dirty="0" smtClean="0"/>
              <a:t>shortages. </a:t>
            </a:r>
            <a:r>
              <a:rPr lang="en-US" dirty="0"/>
              <a:t>In order to address the shortage issue, </a:t>
            </a:r>
            <a:r>
              <a:rPr lang="en-US" dirty="0" smtClean="0"/>
              <a:t>36 more full-time professionals </a:t>
            </a:r>
            <a:r>
              <a:rPr lang="en-US" dirty="0"/>
              <a:t>are needed in these </a:t>
            </a:r>
            <a:r>
              <a:rPr lang="en-US" dirty="0" smtClean="0"/>
              <a:t>areas</a:t>
            </a:r>
            <a:r>
              <a:rPr lang="en-US" dirty="0"/>
              <a:t>, </a:t>
            </a:r>
            <a:r>
              <a:rPr lang="en-US" dirty="0" smtClean="0"/>
              <a:t>4 </a:t>
            </a:r>
            <a:r>
              <a:rPr lang="en-US" dirty="0"/>
              <a:t>of </a:t>
            </a:r>
            <a:r>
              <a:rPr lang="en-US" dirty="0" smtClean="0"/>
              <a:t>whom are needed </a:t>
            </a:r>
            <a:r>
              <a:rPr lang="en-US" dirty="0"/>
              <a:t>in correctional facilities. </a:t>
            </a:r>
          </a:p>
          <a:p>
            <a:endParaRPr lang="en-US" dirty="0"/>
          </a:p>
        </p:txBody>
      </p:sp>
      <p:sp>
        <p:nvSpPr>
          <p:cNvPr id="8" name="Content Placeholder 7"/>
          <p:cNvSpPr>
            <a:spLocks noGrp="1"/>
          </p:cNvSpPr>
          <p:nvPr>
            <p:ph sz="quarter" idx="13"/>
          </p:nvPr>
        </p:nvSpPr>
        <p:spPr>
          <a:xfrm>
            <a:off x="6430270" y="4979217"/>
            <a:ext cx="2390775" cy="1302280"/>
          </a:xfrm>
        </p:spPr>
        <p:txBody>
          <a:bodyPr>
            <a:normAutofit/>
          </a:bodyPr>
          <a:lstStyle/>
          <a:p>
            <a:r>
              <a:rPr lang="en-US" dirty="0">
                <a:solidFill>
                  <a:schemeClr val="tx1"/>
                </a:solidFill>
              </a:rPr>
              <a:t>Source: </a:t>
            </a:r>
            <a:r>
              <a:rPr lang="en-US" dirty="0" smtClean="0">
                <a:solidFill>
                  <a:schemeClr val="tx1"/>
                </a:solidFill>
              </a:rPr>
              <a:t>Health Professional </a:t>
            </a:r>
            <a:r>
              <a:rPr lang="en-US" dirty="0">
                <a:solidFill>
                  <a:schemeClr val="tx1"/>
                </a:solidFill>
              </a:rPr>
              <a:t>Shortage Areas (</a:t>
            </a:r>
            <a:r>
              <a:rPr lang="en-US" dirty="0" smtClean="0">
                <a:solidFill>
                  <a:schemeClr val="tx1"/>
                </a:solidFill>
              </a:rPr>
              <a:t>HPSA</a:t>
            </a:r>
            <a:r>
              <a:rPr lang="en-US" dirty="0">
                <a:solidFill>
                  <a:schemeClr val="tx1"/>
                </a:solidFill>
              </a:rPr>
              <a:t>), HRSA Data </a:t>
            </a:r>
            <a:r>
              <a:rPr lang="en-US" dirty="0" smtClean="0">
                <a:solidFill>
                  <a:schemeClr val="tx1"/>
                </a:solidFill>
              </a:rPr>
              <a:t>Warehouse, 03/16/2018</a:t>
            </a:r>
            <a:endParaRPr lang="en-US" dirty="0">
              <a:solidFill>
                <a:schemeClr val="tx1"/>
              </a:solidFill>
            </a:endParaRPr>
          </a:p>
        </p:txBody>
      </p:sp>
      <p:sp>
        <p:nvSpPr>
          <p:cNvPr id="11" name="TextBox 10"/>
          <p:cNvSpPr txBox="1"/>
          <p:nvPr/>
        </p:nvSpPr>
        <p:spPr>
          <a:xfrm rot="16200000">
            <a:off x="4361383" y="3753257"/>
            <a:ext cx="1465152" cy="430887"/>
          </a:xfrm>
          <a:prstGeom prst="rect">
            <a:avLst/>
          </a:prstGeom>
          <a:noFill/>
        </p:spPr>
        <p:txBody>
          <a:bodyPr wrap="square" rtlCol="0">
            <a:spAutoFit/>
          </a:bodyPr>
          <a:lstStyle/>
          <a:p>
            <a:pPr algn="ctr"/>
            <a:r>
              <a:rPr lang="en-US" sz="1050" b="1" dirty="0" smtClean="0">
                <a:solidFill>
                  <a:schemeClr val="accent1"/>
                </a:solidFill>
              </a:rPr>
              <a:t>In correctional facilities</a:t>
            </a:r>
            <a:endParaRPr lang="en-US" sz="1050" b="1" dirty="0">
              <a:solidFill>
                <a:schemeClr val="accent1"/>
              </a:solidFill>
            </a:endParaRPr>
          </a:p>
        </p:txBody>
      </p:sp>
      <p:sp>
        <p:nvSpPr>
          <p:cNvPr id="12" name="TextBox 11"/>
          <p:cNvSpPr txBox="1"/>
          <p:nvPr/>
        </p:nvSpPr>
        <p:spPr>
          <a:xfrm>
            <a:off x="2241747" y="4444610"/>
            <a:ext cx="1014195" cy="415498"/>
          </a:xfrm>
          <a:prstGeom prst="rect">
            <a:avLst/>
          </a:prstGeom>
          <a:noFill/>
        </p:spPr>
        <p:txBody>
          <a:bodyPr wrap="square" rtlCol="0">
            <a:spAutoFit/>
          </a:bodyPr>
          <a:lstStyle/>
          <a:p>
            <a:pPr algn="ctr"/>
            <a:r>
              <a:rPr lang="en-US" sz="1050" b="1" dirty="0" smtClean="0">
                <a:solidFill>
                  <a:schemeClr val="bg2"/>
                </a:solidFill>
                <a:cs typeface="Arial"/>
              </a:rPr>
              <a:t>Current workforce</a:t>
            </a:r>
          </a:p>
        </p:txBody>
      </p:sp>
      <p:sp>
        <p:nvSpPr>
          <p:cNvPr id="13" name="TextBox 12"/>
          <p:cNvSpPr txBox="1"/>
          <p:nvPr/>
        </p:nvSpPr>
        <p:spPr>
          <a:xfrm>
            <a:off x="3252866" y="4460238"/>
            <a:ext cx="1634139" cy="577081"/>
          </a:xfrm>
          <a:prstGeom prst="rect">
            <a:avLst/>
          </a:prstGeom>
          <a:noFill/>
        </p:spPr>
        <p:txBody>
          <a:bodyPr wrap="square" rtlCol="0">
            <a:spAutoFit/>
          </a:bodyPr>
          <a:lstStyle/>
          <a:p>
            <a:pPr algn="ctr"/>
            <a:r>
              <a:rPr lang="en-US" sz="1050" b="1" dirty="0" smtClean="0">
                <a:solidFill>
                  <a:schemeClr val="tx2"/>
                </a:solidFill>
              </a:rPr>
              <a:t>Shortage of behavioral health care professionals</a:t>
            </a:r>
          </a:p>
        </p:txBody>
      </p:sp>
      <p:cxnSp>
        <p:nvCxnSpPr>
          <p:cNvPr id="5" name="Straight Connector 4"/>
          <p:cNvCxnSpPr/>
          <p:nvPr/>
        </p:nvCxnSpPr>
        <p:spPr>
          <a:xfrm>
            <a:off x="2295192" y="4461854"/>
            <a:ext cx="914400" cy="0"/>
          </a:xfrm>
          <a:prstGeom prst="line">
            <a:avLst/>
          </a:prstGeom>
          <a:ln>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3240739" y="4461854"/>
            <a:ext cx="1635379" cy="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4859781" y="3500802"/>
            <a:ext cx="3420" cy="914400"/>
          </a:xfrm>
          <a:prstGeom prst="line">
            <a:avLst/>
          </a:prstGeom>
          <a:ln>
            <a:solidFill>
              <a:schemeClr val="accent5"/>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859803" y="5182423"/>
            <a:ext cx="2498910" cy="1600438"/>
          </a:xfrm>
          <a:prstGeom prst="rect">
            <a:avLst/>
          </a:prstGeom>
          <a:noFill/>
        </p:spPr>
        <p:txBody>
          <a:bodyPr wrap="square" rtlCol="0">
            <a:spAutoFit/>
          </a:bodyPr>
          <a:lstStyle/>
          <a:p>
            <a:r>
              <a:rPr lang="en-US" sz="700" b="1" dirty="0" smtClean="0"/>
              <a:t>Behavioral </a:t>
            </a:r>
            <a:r>
              <a:rPr lang="en-US" sz="700" b="1" dirty="0"/>
              <a:t>health care </a:t>
            </a:r>
            <a:r>
              <a:rPr lang="en-US" sz="700" b="1" dirty="0" smtClean="0"/>
              <a:t>professionals: </a:t>
            </a:r>
            <a:endParaRPr lang="en-US" sz="700" b="1" dirty="0"/>
          </a:p>
          <a:p>
            <a:r>
              <a:rPr lang="en-US" sz="700" dirty="0"/>
              <a:t>psychiatrists, clinical psychologists, clinical social workers, psychiatric nurse specialists, and marriage &amp; family therapists</a:t>
            </a:r>
          </a:p>
          <a:p>
            <a:endParaRPr lang="en-US" sz="700" b="1" dirty="0"/>
          </a:p>
          <a:p>
            <a:r>
              <a:rPr lang="en-US" sz="700" b="1" dirty="0"/>
              <a:t>Facilities:</a:t>
            </a:r>
          </a:p>
          <a:p>
            <a:r>
              <a:rPr lang="en-US" sz="700" dirty="0"/>
              <a:t>Federal &amp; state correctional </a:t>
            </a:r>
            <a:r>
              <a:rPr lang="en-US" sz="700" dirty="0" smtClean="0"/>
              <a:t>institutions, state </a:t>
            </a:r>
            <a:r>
              <a:rPr lang="en-US" sz="700" dirty="0"/>
              <a:t>&amp; county mental hospitals, community mental health centers, and other public or nonprofit private </a:t>
            </a:r>
            <a:r>
              <a:rPr lang="en-US" sz="700" dirty="0" smtClean="0"/>
              <a:t>facilities</a:t>
            </a:r>
          </a:p>
          <a:p>
            <a:endParaRPr lang="en-US" sz="700" dirty="0" smtClean="0"/>
          </a:p>
          <a:p>
            <a:r>
              <a:rPr lang="en-US" sz="700" b="1" dirty="0" smtClean="0"/>
              <a:t>Geographic high needs area </a:t>
            </a:r>
            <a:r>
              <a:rPr lang="en-US" sz="700" dirty="0" smtClean="0"/>
              <a:t>based on population-to-provider ratio, poverty levels, elderly and youth ratio, alcohol and substance abuse prevalence, and travel time to nearest source of care outside area</a:t>
            </a:r>
            <a:endParaRPr lang="en-US" sz="700" dirty="0"/>
          </a:p>
        </p:txBody>
      </p:sp>
      <p:cxnSp>
        <p:nvCxnSpPr>
          <p:cNvPr id="19" name="Straight Arrow Connector 18"/>
          <p:cNvCxnSpPr/>
          <p:nvPr/>
        </p:nvCxnSpPr>
        <p:spPr>
          <a:xfrm>
            <a:off x="1242125" y="5116594"/>
            <a:ext cx="0" cy="350564"/>
          </a:xfrm>
          <a:prstGeom prst="straightConnector1">
            <a:avLst/>
          </a:prstGeom>
          <a:ln w="19050">
            <a:tailEnd type="triangle"/>
          </a:ln>
          <a:effectLst/>
        </p:spPr>
        <p:style>
          <a:lnRef idx="2">
            <a:schemeClr val="dk1"/>
          </a:lnRef>
          <a:fillRef idx="0">
            <a:schemeClr val="dk1"/>
          </a:fillRef>
          <a:effectRef idx="1">
            <a:schemeClr val="dk1"/>
          </a:effectRef>
          <a:fontRef idx="minor">
            <a:schemeClr val="tx1"/>
          </a:fontRef>
        </p:style>
      </p:cxnSp>
      <p:cxnSp>
        <p:nvCxnSpPr>
          <p:cNvPr id="20" name="Straight Arrow Connector 19"/>
          <p:cNvCxnSpPr/>
          <p:nvPr/>
        </p:nvCxnSpPr>
        <p:spPr>
          <a:xfrm flipH="1">
            <a:off x="2403573" y="5800800"/>
            <a:ext cx="214709" cy="0"/>
          </a:xfrm>
          <a:prstGeom prst="straightConnector1">
            <a:avLst/>
          </a:prstGeom>
          <a:ln w="19050">
            <a:tailEnd type="triangle"/>
          </a:ln>
          <a:effectLst/>
        </p:spPr>
        <p:style>
          <a:lnRef idx="2">
            <a:schemeClr val="dk1"/>
          </a:lnRef>
          <a:fillRef idx="0">
            <a:schemeClr val="dk1"/>
          </a:fillRef>
          <a:effectRef idx="1">
            <a:schemeClr val="dk1"/>
          </a:effectRef>
          <a:fontRef idx="minor">
            <a:schemeClr val="tx1"/>
          </a:fontRef>
        </p:style>
      </p:cxnSp>
      <p:sp>
        <p:nvSpPr>
          <p:cNvPr id="22" name="TextBox 21"/>
          <p:cNvSpPr txBox="1"/>
          <p:nvPr/>
        </p:nvSpPr>
        <p:spPr>
          <a:xfrm>
            <a:off x="621075" y="4647768"/>
            <a:ext cx="1004822" cy="507831"/>
          </a:xfrm>
          <a:prstGeom prst="rect">
            <a:avLst/>
          </a:prstGeom>
          <a:noFill/>
        </p:spPr>
        <p:txBody>
          <a:bodyPr wrap="square" rtlCol="0">
            <a:spAutoFit/>
          </a:bodyPr>
          <a:lstStyle/>
          <a:p>
            <a:pPr algn="ctr"/>
            <a:r>
              <a:rPr lang="en-US" sz="900" b="1" dirty="0" smtClean="0">
                <a:cs typeface="Arial"/>
              </a:rPr>
              <a:t>Geographic high needs area (orange)</a:t>
            </a:r>
          </a:p>
        </p:txBody>
      </p:sp>
      <p:cxnSp>
        <p:nvCxnSpPr>
          <p:cNvPr id="26" name="Straight Connector 25"/>
          <p:cNvCxnSpPr/>
          <p:nvPr/>
        </p:nvCxnSpPr>
        <p:spPr>
          <a:xfrm flipH="1">
            <a:off x="4863201" y="2119825"/>
            <a:ext cx="3420" cy="132588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9361" y="2080144"/>
            <a:ext cx="2512056" cy="2307542"/>
          </a:xfrm>
          <a:prstGeom prst="rect">
            <a:avLst/>
          </a:prstGeom>
        </p:spPr>
      </p:pic>
    </p:spTree>
    <p:extLst>
      <p:ext uri="{BB962C8B-B14F-4D97-AF65-F5344CB8AC3E}">
        <p14:creationId xmlns:p14="http://schemas.microsoft.com/office/powerpoint/2010/main" val="406797060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MENTAL HEALTH CONDITIONS &amp; THE CRIMINAL JUSTICE SYSTEM</a:t>
            </a:r>
            <a:endParaRPr lang="en-US" dirty="0"/>
          </a:p>
        </p:txBody>
      </p:sp>
      <p:sp>
        <p:nvSpPr>
          <p:cNvPr id="4" name="Content Placeholder 3"/>
          <p:cNvSpPr>
            <a:spLocks noGrp="1"/>
          </p:cNvSpPr>
          <p:nvPr>
            <p:ph idx="13"/>
          </p:nvPr>
        </p:nvSpPr>
        <p:spPr/>
        <p:txBody>
          <a:bodyPr>
            <a:normAutofit/>
          </a:bodyPr>
          <a:lstStyle/>
          <a:p>
            <a:endParaRPr lang="en-US" dirty="0">
              <a:solidFill>
                <a:schemeClr val="bg1"/>
              </a:solidFill>
            </a:endParaRPr>
          </a:p>
        </p:txBody>
      </p:sp>
    </p:spTree>
    <p:extLst>
      <p:ext uri="{BB962C8B-B14F-4D97-AF65-F5344CB8AC3E}">
        <p14:creationId xmlns:p14="http://schemas.microsoft.com/office/powerpoint/2010/main" val="355905016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Contact </a:t>
            </a:r>
            <a:r>
              <a:rPr lang="en-US" dirty="0" smtClean="0"/>
              <a:t>with criminal justice system</a:t>
            </a:r>
            <a:endParaRPr lang="en-US" dirty="0"/>
          </a:p>
        </p:txBody>
      </p:sp>
      <p:sp>
        <p:nvSpPr>
          <p:cNvPr id="6" name="Text Placeholder 5"/>
          <p:cNvSpPr>
            <a:spLocks noGrp="1"/>
          </p:cNvSpPr>
          <p:nvPr>
            <p:ph type="body" sz="quarter" idx="10"/>
          </p:nvPr>
        </p:nvSpPr>
        <p:spPr/>
        <p:txBody>
          <a:bodyPr/>
          <a:lstStyle/>
          <a:p>
            <a:r>
              <a:rPr lang="en-US" dirty="0" smtClean="0"/>
              <a:t>UNITED STATES 2016</a:t>
            </a:r>
            <a:endParaRPr lang="en-US" dirty="0"/>
          </a:p>
        </p:txBody>
      </p:sp>
      <p:sp>
        <p:nvSpPr>
          <p:cNvPr id="7" name="Text Placeholder 6"/>
          <p:cNvSpPr>
            <a:spLocks noGrp="1"/>
          </p:cNvSpPr>
          <p:nvPr>
            <p:ph type="body" sz="quarter" idx="12"/>
          </p:nvPr>
        </p:nvSpPr>
        <p:spPr/>
        <p:txBody>
          <a:bodyPr/>
          <a:lstStyle/>
          <a:p>
            <a:r>
              <a:rPr lang="en-US" dirty="0"/>
              <a:t>People who experienced serious psychological distress (SPD) are more likely to have been arrested or be on parole or probation in the past year.</a:t>
            </a:r>
          </a:p>
        </p:txBody>
      </p:sp>
      <p:sp>
        <p:nvSpPr>
          <p:cNvPr id="8" name="Content Placeholder 7"/>
          <p:cNvSpPr>
            <a:spLocks noGrp="1"/>
          </p:cNvSpPr>
          <p:nvPr>
            <p:ph sz="quarter" idx="13"/>
          </p:nvPr>
        </p:nvSpPr>
        <p:spPr>
          <a:xfrm>
            <a:off x="457200" y="6006270"/>
            <a:ext cx="5756031" cy="620821"/>
          </a:xfrm>
        </p:spPr>
        <p:txBody>
          <a:bodyPr>
            <a:normAutofit/>
          </a:bodyPr>
          <a:lstStyle/>
          <a:p>
            <a:r>
              <a:rPr lang="en-US" dirty="0"/>
              <a:t>Source: National Survey of Drug Use and Health (NSDUH) </a:t>
            </a:r>
            <a:r>
              <a:rPr lang="en-US" dirty="0" smtClean="0"/>
              <a:t>2016 </a:t>
            </a:r>
          </a:p>
          <a:p>
            <a:r>
              <a:rPr lang="en-US" dirty="0" smtClean="0"/>
              <a:t>Survey </a:t>
            </a:r>
            <a:r>
              <a:rPr lang="en-US" dirty="0"/>
              <a:t>does not include </a:t>
            </a:r>
            <a:r>
              <a:rPr lang="en-US" dirty="0" smtClean="0"/>
              <a:t>current institutionalized </a:t>
            </a:r>
            <a:r>
              <a:rPr lang="en-US" dirty="0"/>
              <a:t>population</a:t>
            </a:r>
          </a:p>
        </p:txBody>
      </p:sp>
      <p:graphicFrame>
        <p:nvGraphicFramePr>
          <p:cNvPr id="10" name="Chart 9"/>
          <p:cNvGraphicFramePr/>
          <p:nvPr>
            <p:extLst>
              <p:ext uri="{D42A27DB-BD31-4B8C-83A1-F6EECF244321}">
                <p14:modId xmlns:p14="http://schemas.microsoft.com/office/powerpoint/2010/main" val="3111492048"/>
              </p:ext>
            </p:extLst>
          </p:nvPr>
        </p:nvGraphicFramePr>
        <p:xfrm>
          <a:off x="457201" y="2296237"/>
          <a:ext cx="5756030" cy="3459522"/>
        </p:xfrm>
        <a:graphic>
          <a:graphicData uri="http://schemas.openxmlformats.org/drawingml/2006/chart">
            <c:chart xmlns:c="http://schemas.openxmlformats.org/drawingml/2006/chart" xmlns:r="http://schemas.openxmlformats.org/officeDocument/2006/relationships" r:id="rId3"/>
          </a:graphicData>
        </a:graphic>
      </p:graphicFrame>
      <p:sp>
        <p:nvSpPr>
          <p:cNvPr id="9" name="Right Bracket 8"/>
          <p:cNvSpPr/>
          <p:nvPr/>
        </p:nvSpPr>
        <p:spPr>
          <a:xfrm>
            <a:off x="2055692" y="4555068"/>
            <a:ext cx="110169" cy="2363027"/>
          </a:xfrm>
          <a:prstGeom prst="rightBracket">
            <a:avLst/>
          </a:prstGeom>
          <a:ln>
            <a:solidFill>
              <a:schemeClr val="tx1">
                <a:lumMod val="50000"/>
                <a:lumOff val="50000"/>
              </a:schemeClr>
            </a:solidFill>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12" name="TextBox 2"/>
          <p:cNvSpPr txBox="1"/>
          <p:nvPr/>
        </p:nvSpPr>
        <p:spPr>
          <a:xfrm>
            <a:off x="1100325" y="5769935"/>
            <a:ext cx="2422236"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dirty="0" smtClean="0">
                <a:latin typeface="Franklin Gothic Book" panose="020B0503020102020204" pitchFamily="34" charset="0"/>
              </a:rPr>
              <a:t># of times arrested &amp; booked</a:t>
            </a:r>
            <a:endParaRPr lang="en-US" sz="1200" dirty="0">
              <a:latin typeface="Franklin Gothic Book" panose="020B0503020102020204" pitchFamily="34" charset="0"/>
            </a:endParaRPr>
          </a:p>
        </p:txBody>
      </p:sp>
    </p:spTree>
    <p:extLst>
      <p:ext uri="{BB962C8B-B14F-4D97-AF65-F5344CB8AC3E}">
        <p14:creationId xmlns:p14="http://schemas.microsoft.com/office/powerpoint/2010/main" val="799841144"/>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Contact with </a:t>
            </a:r>
            <a:r>
              <a:rPr lang="en-US" dirty="0" smtClean="0"/>
              <a:t>criminal </a:t>
            </a:r>
            <a:r>
              <a:rPr lang="en-US" dirty="0"/>
              <a:t>j</a:t>
            </a:r>
            <a:r>
              <a:rPr lang="en-US" dirty="0" smtClean="0"/>
              <a:t>ustice </a:t>
            </a:r>
            <a:r>
              <a:rPr lang="en-US" dirty="0"/>
              <a:t>s</a:t>
            </a:r>
            <a:r>
              <a:rPr lang="en-US" dirty="0" smtClean="0"/>
              <a:t>ystem</a:t>
            </a:r>
            <a:endParaRPr lang="en-US" dirty="0"/>
          </a:p>
        </p:txBody>
      </p:sp>
      <p:sp>
        <p:nvSpPr>
          <p:cNvPr id="6" name="Text Placeholder 5"/>
          <p:cNvSpPr>
            <a:spLocks noGrp="1"/>
          </p:cNvSpPr>
          <p:nvPr>
            <p:ph type="body" sz="quarter" idx="10"/>
          </p:nvPr>
        </p:nvSpPr>
        <p:spPr/>
        <p:txBody>
          <a:bodyPr/>
          <a:lstStyle/>
          <a:p>
            <a:r>
              <a:rPr lang="en-US" dirty="0" smtClean="0"/>
              <a:t>KANSAS 2016</a:t>
            </a:r>
            <a:endParaRPr lang="en-US" dirty="0"/>
          </a:p>
        </p:txBody>
      </p:sp>
      <p:sp>
        <p:nvSpPr>
          <p:cNvPr id="7" name="Text Placeholder 6"/>
          <p:cNvSpPr>
            <a:spLocks noGrp="1"/>
          </p:cNvSpPr>
          <p:nvPr>
            <p:ph type="body" sz="quarter" idx="12"/>
          </p:nvPr>
        </p:nvSpPr>
        <p:spPr/>
        <p:txBody>
          <a:bodyPr/>
          <a:lstStyle/>
          <a:p>
            <a:r>
              <a:rPr lang="en-US" dirty="0"/>
              <a:t>People who experienced </a:t>
            </a:r>
            <a:r>
              <a:rPr lang="en-US" dirty="0" smtClean="0"/>
              <a:t>serious psychological distress </a:t>
            </a:r>
            <a:r>
              <a:rPr lang="en-US" dirty="0"/>
              <a:t>(SPD) are more likely to have been arrested or be on parole or probation in the past year.</a:t>
            </a:r>
          </a:p>
        </p:txBody>
      </p:sp>
      <p:sp>
        <p:nvSpPr>
          <p:cNvPr id="8" name="Content Placeholder 7"/>
          <p:cNvSpPr>
            <a:spLocks noGrp="1"/>
          </p:cNvSpPr>
          <p:nvPr>
            <p:ph sz="quarter" idx="13"/>
          </p:nvPr>
        </p:nvSpPr>
        <p:spPr>
          <a:xfrm>
            <a:off x="457200" y="6006270"/>
            <a:ext cx="5756031" cy="620821"/>
          </a:xfrm>
        </p:spPr>
        <p:txBody>
          <a:bodyPr>
            <a:normAutofit/>
          </a:bodyPr>
          <a:lstStyle/>
          <a:p>
            <a:r>
              <a:rPr lang="en-US" dirty="0"/>
              <a:t>Source: National Survey on Drug Use and Health (NSDUH, R-DAS) 2015-2016</a:t>
            </a:r>
          </a:p>
          <a:p>
            <a:r>
              <a:rPr lang="en-US" dirty="0" smtClean="0"/>
              <a:t>Survey </a:t>
            </a:r>
            <a:r>
              <a:rPr lang="en-US" dirty="0"/>
              <a:t>does not include </a:t>
            </a:r>
            <a:r>
              <a:rPr lang="en-US" dirty="0" smtClean="0"/>
              <a:t>current institutionalized </a:t>
            </a:r>
            <a:r>
              <a:rPr lang="en-US" dirty="0"/>
              <a:t>population</a:t>
            </a:r>
          </a:p>
        </p:txBody>
      </p:sp>
      <p:graphicFrame>
        <p:nvGraphicFramePr>
          <p:cNvPr id="10" name="Chart 9"/>
          <p:cNvGraphicFramePr/>
          <p:nvPr>
            <p:extLst>
              <p:ext uri="{D42A27DB-BD31-4B8C-83A1-F6EECF244321}">
                <p14:modId xmlns:p14="http://schemas.microsoft.com/office/powerpoint/2010/main" val="3758564731"/>
              </p:ext>
            </p:extLst>
          </p:nvPr>
        </p:nvGraphicFramePr>
        <p:xfrm>
          <a:off x="457201" y="2296236"/>
          <a:ext cx="5756030" cy="34736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11355116"/>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Mental health issues in prison and jail populations</a:t>
            </a:r>
          </a:p>
        </p:txBody>
      </p:sp>
      <p:sp>
        <p:nvSpPr>
          <p:cNvPr id="6" name="Text Placeholder 5"/>
          <p:cNvSpPr>
            <a:spLocks noGrp="1"/>
          </p:cNvSpPr>
          <p:nvPr>
            <p:ph type="body" sz="quarter" idx="10"/>
          </p:nvPr>
        </p:nvSpPr>
        <p:spPr/>
        <p:txBody>
          <a:bodyPr/>
          <a:lstStyle/>
          <a:p>
            <a:r>
              <a:rPr lang="en-US" dirty="0"/>
              <a:t>UNITED STATES</a:t>
            </a:r>
          </a:p>
        </p:txBody>
      </p:sp>
      <p:sp>
        <p:nvSpPr>
          <p:cNvPr id="7" name="Text Placeholder 6"/>
          <p:cNvSpPr>
            <a:spLocks noGrp="1"/>
          </p:cNvSpPr>
          <p:nvPr>
            <p:ph type="body" sz="quarter" idx="12"/>
          </p:nvPr>
        </p:nvSpPr>
        <p:spPr/>
        <p:txBody>
          <a:bodyPr/>
          <a:lstStyle/>
          <a:p>
            <a:r>
              <a:rPr lang="en-US" dirty="0"/>
              <a:t>A large percentage of the </a:t>
            </a:r>
            <a:r>
              <a:rPr lang="en-US" dirty="0" smtClean="0"/>
              <a:t>U.S</a:t>
            </a:r>
            <a:r>
              <a:rPr lang="en-US" dirty="0"/>
              <a:t>. </a:t>
            </a:r>
            <a:r>
              <a:rPr lang="en-US" dirty="0" smtClean="0"/>
              <a:t>adult prison </a:t>
            </a:r>
            <a:r>
              <a:rPr lang="en-US" dirty="0"/>
              <a:t>and jail inmate population currently experiences </a:t>
            </a:r>
            <a:r>
              <a:rPr lang="en-US" dirty="0" smtClean="0"/>
              <a:t>serious psychological distress </a:t>
            </a:r>
            <a:r>
              <a:rPr lang="en-US" dirty="0"/>
              <a:t>compared to the non-institutionalized population. </a:t>
            </a:r>
          </a:p>
          <a:p>
            <a:endParaRPr lang="en-US" dirty="0"/>
          </a:p>
          <a:p>
            <a:r>
              <a:rPr lang="en-US" dirty="0"/>
              <a:t>Additionally, these mental health issues are observed at higher rates in local jails than in prisons.</a:t>
            </a:r>
          </a:p>
        </p:txBody>
      </p:sp>
      <p:sp>
        <p:nvSpPr>
          <p:cNvPr id="8" name="Content Placeholder 7"/>
          <p:cNvSpPr>
            <a:spLocks noGrp="1"/>
          </p:cNvSpPr>
          <p:nvPr>
            <p:ph sz="quarter" idx="13"/>
          </p:nvPr>
        </p:nvSpPr>
        <p:spPr>
          <a:xfrm>
            <a:off x="457200" y="6006271"/>
            <a:ext cx="5756031" cy="632366"/>
          </a:xfrm>
        </p:spPr>
        <p:txBody>
          <a:bodyPr>
            <a:normAutofit/>
          </a:bodyPr>
          <a:lstStyle/>
          <a:p>
            <a:r>
              <a:rPr lang="en-US" dirty="0"/>
              <a:t>Source: National Survey of Drug Use and Health (NSDUH) </a:t>
            </a:r>
            <a:r>
              <a:rPr lang="en-US" dirty="0" smtClean="0"/>
              <a:t>2016 </a:t>
            </a:r>
            <a:endParaRPr lang="en-US" dirty="0"/>
          </a:p>
          <a:p>
            <a:r>
              <a:rPr lang="en-US" dirty="0"/>
              <a:t>Bureau of Justice report: Sexual Victimization in Prisons and Jails Reported by Inmates, 2011-12, </a:t>
            </a:r>
          </a:p>
          <a:p>
            <a:r>
              <a:rPr lang="en-US" dirty="0"/>
              <a:t>based on data from the National Inmate </a:t>
            </a:r>
            <a:r>
              <a:rPr lang="en-US" dirty="0" smtClean="0"/>
              <a:t>Survey</a:t>
            </a:r>
            <a:endParaRPr lang="en-US" dirty="0"/>
          </a:p>
        </p:txBody>
      </p:sp>
      <p:graphicFrame>
        <p:nvGraphicFramePr>
          <p:cNvPr id="9" name="Chart 8"/>
          <p:cNvGraphicFramePr/>
          <p:nvPr>
            <p:extLst>
              <p:ext uri="{D42A27DB-BD31-4B8C-83A1-F6EECF244321}">
                <p14:modId xmlns:p14="http://schemas.microsoft.com/office/powerpoint/2010/main" val="1540445298"/>
              </p:ext>
            </p:extLst>
          </p:nvPr>
        </p:nvGraphicFramePr>
        <p:xfrm>
          <a:off x="370417" y="2026496"/>
          <a:ext cx="5842814" cy="4099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98384484"/>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2926" y="3282250"/>
            <a:ext cx="3561297" cy="3215060"/>
          </a:xfrm>
          <a:prstGeom prst="rect">
            <a:avLst/>
          </a:prstGeom>
        </p:spPr>
      </p:pic>
      <p:sp>
        <p:nvSpPr>
          <p:cNvPr id="4" name="Title 3"/>
          <p:cNvSpPr>
            <a:spLocks noGrp="1"/>
          </p:cNvSpPr>
          <p:nvPr>
            <p:ph type="title"/>
          </p:nvPr>
        </p:nvSpPr>
        <p:spPr/>
        <p:txBody>
          <a:bodyPr/>
          <a:lstStyle/>
          <a:p>
            <a:r>
              <a:rPr lang="en-US" dirty="0"/>
              <a:t>State prison population with </a:t>
            </a:r>
            <a:r>
              <a:rPr lang="en-US" dirty="0" smtClean="0"/>
              <a:t>serious mental illness</a:t>
            </a:r>
            <a:endParaRPr lang="en-US" dirty="0"/>
          </a:p>
        </p:txBody>
      </p:sp>
      <p:sp>
        <p:nvSpPr>
          <p:cNvPr id="6" name="Text Placeholder 5"/>
          <p:cNvSpPr>
            <a:spLocks noGrp="1"/>
          </p:cNvSpPr>
          <p:nvPr>
            <p:ph type="body" sz="quarter" idx="10"/>
          </p:nvPr>
        </p:nvSpPr>
        <p:spPr/>
        <p:txBody>
          <a:bodyPr/>
          <a:lstStyle/>
          <a:p>
            <a:r>
              <a:rPr lang="en-US" dirty="0" smtClean="0"/>
              <a:t>KANSAS</a:t>
            </a:r>
            <a:endParaRPr lang="en-US" dirty="0"/>
          </a:p>
        </p:txBody>
      </p:sp>
      <p:sp>
        <p:nvSpPr>
          <p:cNvPr id="7" name="Text Placeholder 6"/>
          <p:cNvSpPr>
            <a:spLocks noGrp="1"/>
          </p:cNvSpPr>
          <p:nvPr>
            <p:ph type="body" sz="quarter" idx="12"/>
          </p:nvPr>
        </p:nvSpPr>
        <p:spPr/>
        <p:txBody>
          <a:bodyPr/>
          <a:lstStyle/>
          <a:p>
            <a:r>
              <a:rPr lang="en-US" dirty="0"/>
              <a:t>In </a:t>
            </a:r>
            <a:r>
              <a:rPr lang="en-US" dirty="0" smtClean="0"/>
              <a:t>Kansas </a:t>
            </a:r>
            <a:r>
              <a:rPr lang="en-US" dirty="0"/>
              <a:t>state prisons, approximately </a:t>
            </a:r>
            <a:r>
              <a:rPr lang="en-US" dirty="0" smtClean="0"/>
              <a:t>31% </a:t>
            </a:r>
            <a:r>
              <a:rPr lang="en-US" dirty="0"/>
              <a:t>of prison inmates previously have been diagnosed with a serious mental illness, which is </a:t>
            </a:r>
            <a:r>
              <a:rPr lang="en-US" dirty="0" smtClean="0"/>
              <a:t>much higher than </a:t>
            </a:r>
            <a:r>
              <a:rPr lang="en-US" dirty="0"/>
              <a:t>the overall U.S. prison population. Many patients have been diagnosed with two or three mental illnesses, confirming the presence of overlap in symptoms in this population.</a:t>
            </a:r>
          </a:p>
        </p:txBody>
      </p:sp>
      <p:sp>
        <p:nvSpPr>
          <p:cNvPr id="8" name="Content Placeholder 7"/>
          <p:cNvSpPr>
            <a:spLocks noGrp="1"/>
          </p:cNvSpPr>
          <p:nvPr>
            <p:ph sz="quarter" idx="13"/>
          </p:nvPr>
        </p:nvSpPr>
        <p:spPr>
          <a:xfrm>
            <a:off x="424805" y="6303900"/>
            <a:ext cx="5756031" cy="574639"/>
          </a:xfrm>
        </p:spPr>
        <p:txBody>
          <a:bodyPr>
            <a:normAutofit/>
          </a:bodyPr>
          <a:lstStyle/>
          <a:p>
            <a:r>
              <a:rPr lang="en-US" dirty="0"/>
              <a:t>Source: Survey of Inmates in </a:t>
            </a:r>
            <a:r>
              <a:rPr lang="en-US" dirty="0" smtClean="0"/>
              <a:t>State Correctional </a:t>
            </a:r>
            <a:r>
              <a:rPr lang="en-US" dirty="0"/>
              <a:t>facilities, BJS, </a:t>
            </a:r>
            <a:r>
              <a:rPr lang="en-US" dirty="0" smtClean="0"/>
              <a:t>2004. Includes juveniles</a:t>
            </a:r>
          </a:p>
          <a:p>
            <a:r>
              <a:rPr lang="en-US" dirty="0" smtClean="0"/>
              <a:t>Due to rounding, percentages of separate parts may not add up to the total percentage </a:t>
            </a:r>
            <a:endParaRPr lang="en-US" dirty="0"/>
          </a:p>
        </p:txBody>
      </p:sp>
      <p:graphicFrame>
        <p:nvGraphicFramePr>
          <p:cNvPr id="11" name="Chart 10"/>
          <p:cNvGraphicFramePr/>
          <p:nvPr>
            <p:extLst>
              <p:ext uri="{D42A27DB-BD31-4B8C-83A1-F6EECF244321}">
                <p14:modId xmlns:p14="http://schemas.microsoft.com/office/powerpoint/2010/main" val="2101959911"/>
              </p:ext>
            </p:extLst>
          </p:nvPr>
        </p:nvGraphicFramePr>
        <p:xfrm>
          <a:off x="163681" y="1887595"/>
          <a:ext cx="2302136" cy="1650513"/>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p:cNvSpPr txBox="1"/>
          <p:nvPr/>
        </p:nvSpPr>
        <p:spPr>
          <a:xfrm>
            <a:off x="4146255" y="5227214"/>
            <a:ext cx="1611314" cy="1292662"/>
          </a:xfrm>
          <a:prstGeom prst="rect">
            <a:avLst/>
          </a:prstGeom>
          <a:noFill/>
        </p:spPr>
        <p:txBody>
          <a:bodyPr wrap="none" rtlCol="0">
            <a:spAutoFit/>
          </a:bodyPr>
          <a:lstStyle/>
          <a:p>
            <a:r>
              <a:rPr lang="en-US" sz="1400" b="1" dirty="0" smtClean="0">
                <a:solidFill>
                  <a:srgbClr val="DD3231"/>
                </a:solidFill>
              </a:rPr>
              <a:t>Bipolar disorder,</a:t>
            </a:r>
          </a:p>
          <a:p>
            <a:r>
              <a:rPr lang="en-US" sz="1200" dirty="0" smtClean="0">
                <a:solidFill>
                  <a:srgbClr val="DD3231"/>
                </a:solidFill>
              </a:rPr>
              <a:t>manic depression, </a:t>
            </a:r>
          </a:p>
          <a:p>
            <a:r>
              <a:rPr lang="en-US" sz="1200" dirty="0" smtClean="0">
                <a:solidFill>
                  <a:srgbClr val="DD3231"/>
                </a:solidFill>
              </a:rPr>
              <a:t>or</a:t>
            </a:r>
            <a:r>
              <a:rPr lang="en-US" sz="1200" dirty="0">
                <a:solidFill>
                  <a:srgbClr val="DD3231"/>
                </a:solidFill>
              </a:rPr>
              <a:t> </a:t>
            </a:r>
            <a:r>
              <a:rPr lang="en-US" sz="1200" dirty="0" smtClean="0">
                <a:solidFill>
                  <a:srgbClr val="DD3231"/>
                </a:solidFill>
              </a:rPr>
              <a:t>mania</a:t>
            </a:r>
          </a:p>
          <a:p>
            <a:r>
              <a:rPr lang="en-US" sz="1600" b="1" dirty="0" smtClean="0">
                <a:solidFill>
                  <a:srgbClr val="DD3231"/>
                </a:solidFill>
              </a:rPr>
              <a:t>9.1%</a:t>
            </a:r>
            <a:endParaRPr lang="en-US" sz="1600" b="1" dirty="0">
              <a:solidFill>
                <a:srgbClr val="DD3231"/>
              </a:solidFill>
            </a:endParaRPr>
          </a:p>
          <a:p>
            <a:pPr algn="ctr"/>
            <a:endParaRPr lang="en-US" sz="1200" dirty="0" smtClean="0">
              <a:solidFill>
                <a:srgbClr val="000000"/>
              </a:solidFill>
            </a:endParaRPr>
          </a:p>
          <a:p>
            <a:pPr algn="ctr"/>
            <a:endParaRPr lang="en-US" sz="1200" b="1" dirty="0">
              <a:solidFill>
                <a:srgbClr val="000000"/>
              </a:solidFill>
            </a:endParaRPr>
          </a:p>
        </p:txBody>
      </p:sp>
      <p:sp>
        <p:nvSpPr>
          <p:cNvPr id="14" name="TextBox 13"/>
          <p:cNvSpPr txBox="1"/>
          <p:nvPr/>
        </p:nvSpPr>
        <p:spPr>
          <a:xfrm>
            <a:off x="4466415" y="3277845"/>
            <a:ext cx="1566737" cy="923330"/>
          </a:xfrm>
          <a:prstGeom prst="rect">
            <a:avLst/>
          </a:prstGeom>
          <a:noFill/>
        </p:spPr>
        <p:txBody>
          <a:bodyPr wrap="square" rtlCol="0">
            <a:spAutoFit/>
          </a:bodyPr>
          <a:lstStyle/>
          <a:p>
            <a:r>
              <a:rPr lang="en-US" sz="1400" b="1" dirty="0" smtClean="0">
                <a:solidFill>
                  <a:schemeClr val="accent5"/>
                </a:solidFill>
              </a:rPr>
              <a:t>Schizophrenia</a:t>
            </a:r>
          </a:p>
          <a:p>
            <a:r>
              <a:rPr lang="en-US" sz="1200" dirty="0" smtClean="0">
                <a:solidFill>
                  <a:schemeClr val="accent5"/>
                </a:solidFill>
              </a:rPr>
              <a:t>or other psychotic disorder</a:t>
            </a:r>
          </a:p>
          <a:p>
            <a:r>
              <a:rPr lang="en-US" sz="1600" b="1" dirty="0" smtClean="0">
                <a:solidFill>
                  <a:schemeClr val="accent5"/>
                </a:solidFill>
              </a:rPr>
              <a:t>8.0%</a:t>
            </a:r>
            <a:endParaRPr lang="en-US" sz="1600" b="1" dirty="0">
              <a:solidFill>
                <a:schemeClr val="accent5"/>
              </a:solidFill>
            </a:endParaRPr>
          </a:p>
        </p:txBody>
      </p:sp>
      <p:sp>
        <p:nvSpPr>
          <p:cNvPr id="15" name="TextBox 14"/>
          <p:cNvSpPr txBox="1"/>
          <p:nvPr/>
        </p:nvSpPr>
        <p:spPr>
          <a:xfrm>
            <a:off x="2322944" y="2064832"/>
            <a:ext cx="3372520" cy="738664"/>
          </a:xfrm>
          <a:prstGeom prst="rect">
            <a:avLst/>
          </a:prstGeom>
          <a:noFill/>
        </p:spPr>
        <p:txBody>
          <a:bodyPr wrap="square" rtlCol="0">
            <a:spAutoFit/>
          </a:bodyPr>
          <a:lstStyle/>
          <a:p>
            <a:pPr algn="ctr"/>
            <a:r>
              <a:rPr lang="en-US" sz="1400" b="1" dirty="0" smtClean="0">
                <a:solidFill>
                  <a:srgbClr val="000000"/>
                </a:solidFill>
              </a:rPr>
              <a:t>Kansas state prison inmates </a:t>
            </a:r>
          </a:p>
          <a:p>
            <a:pPr algn="ctr"/>
            <a:r>
              <a:rPr lang="en-US" sz="1400" dirty="0" smtClean="0">
                <a:solidFill>
                  <a:srgbClr val="000000"/>
                </a:solidFill>
              </a:rPr>
              <a:t>previously diagnosed with </a:t>
            </a:r>
          </a:p>
          <a:p>
            <a:pPr algn="ctr"/>
            <a:r>
              <a:rPr lang="en-US" sz="1400" dirty="0" smtClean="0">
                <a:solidFill>
                  <a:srgbClr val="000000"/>
                </a:solidFill>
              </a:rPr>
              <a:t>a serious mental illness:</a:t>
            </a:r>
            <a:endParaRPr lang="en-US" sz="1400" dirty="0">
              <a:solidFill>
                <a:srgbClr val="000000"/>
              </a:solidFill>
            </a:endParaRPr>
          </a:p>
        </p:txBody>
      </p:sp>
      <p:sp>
        <p:nvSpPr>
          <p:cNvPr id="16" name="TextBox 15"/>
          <p:cNvSpPr txBox="1"/>
          <p:nvPr/>
        </p:nvSpPr>
        <p:spPr>
          <a:xfrm>
            <a:off x="1618020" y="4548555"/>
            <a:ext cx="731290" cy="323165"/>
          </a:xfrm>
          <a:prstGeom prst="rect">
            <a:avLst/>
          </a:prstGeom>
          <a:noFill/>
        </p:spPr>
        <p:txBody>
          <a:bodyPr wrap="none" rtlCol="0">
            <a:spAutoFit/>
          </a:bodyPr>
          <a:lstStyle/>
          <a:p>
            <a:r>
              <a:rPr lang="en-US" sz="1500" b="1" dirty="0" smtClean="0">
                <a:solidFill>
                  <a:schemeClr val="tx1">
                    <a:lumMod val="65000"/>
                    <a:lumOff val="35000"/>
                  </a:schemeClr>
                </a:solidFill>
              </a:rPr>
              <a:t>15.9%</a:t>
            </a:r>
            <a:endParaRPr lang="en-US" sz="1500" b="1" dirty="0">
              <a:solidFill>
                <a:schemeClr val="tx1">
                  <a:lumMod val="65000"/>
                  <a:lumOff val="35000"/>
                </a:schemeClr>
              </a:solidFill>
            </a:endParaRPr>
          </a:p>
        </p:txBody>
      </p:sp>
      <p:sp>
        <p:nvSpPr>
          <p:cNvPr id="18" name="TextBox 17"/>
          <p:cNvSpPr txBox="1"/>
          <p:nvPr/>
        </p:nvSpPr>
        <p:spPr>
          <a:xfrm>
            <a:off x="3191313" y="4500717"/>
            <a:ext cx="593432" cy="307777"/>
          </a:xfrm>
          <a:prstGeom prst="rect">
            <a:avLst/>
          </a:prstGeom>
          <a:noFill/>
        </p:spPr>
        <p:txBody>
          <a:bodyPr wrap="none" rtlCol="0">
            <a:spAutoFit/>
          </a:bodyPr>
          <a:lstStyle/>
          <a:p>
            <a:r>
              <a:rPr lang="en-US" sz="1400" b="1" dirty="0" smtClean="0">
                <a:solidFill>
                  <a:schemeClr val="tx1">
                    <a:lumMod val="65000"/>
                    <a:lumOff val="35000"/>
                  </a:schemeClr>
                </a:solidFill>
              </a:rPr>
              <a:t>1.6%</a:t>
            </a:r>
            <a:endParaRPr lang="en-US" sz="1400" b="1" dirty="0">
              <a:solidFill>
                <a:schemeClr val="tx1">
                  <a:lumMod val="65000"/>
                  <a:lumOff val="35000"/>
                </a:schemeClr>
              </a:solidFill>
            </a:endParaRPr>
          </a:p>
        </p:txBody>
      </p:sp>
      <p:sp>
        <p:nvSpPr>
          <p:cNvPr id="19" name="TextBox 18"/>
          <p:cNvSpPr txBox="1"/>
          <p:nvPr/>
        </p:nvSpPr>
        <p:spPr>
          <a:xfrm>
            <a:off x="3024338" y="5065632"/>
            <a:ext cx="623889" cy="323165"/>
          </a:xfrm>
          <a:prstGeom prst="rect">
            <a:avLst/>
          </a:prstGeom>
          <a:noFill/>
        </p:spPr>
        <p:txBody>
          <a:bodyPr wrap="none" rtlCol="0">
            <a:spAutoFit/>
          </a:bodyPr>
          <a:lstStyle/>
          <a:p>
            <a:r>
              <a:rPr lang="en-US" sz="1500" b="1" dirty="0" smtClean="0">
                <a:solidFill>
                  <a:schemeClr val="tx1">
                    <a:lumMod val="65000"/>
                    <a:lumOff val="35000"/>
                  </a:schemeClr>
                </a:solidFill>
              </a:rPr>
              <a:t>6.6%</a:t>
            </a:r>
            <a:endParaRPr lang="en-US" sz="1500" b="1" dirty="0">
              <a:solidFill>
                <a:schemeClr val="tx1">
                  <a:lumMod val="65000"/>
                  <a:lumOff val="35000"/>
                </a:schemeClr>
              </a:solidFill>
            </a:endParaRPr>
          </a:p>
        </p:txBody>
      </p:sp>
      <p:sp>
        <p:nvSpPr>
          <p:cNvPr id="21" name="TextBox 20"/>
          <p:cNvSpPr txBox="1"/>
          <p:nvPr/>
        </p:nvSpPr>
        <p:spPr>
          <a:xfrm>
            <a:off x="223925" y="3928474"/>
            <a:ext cx="1146468" cy="769441"/>
          </a:xfrm>
          <a:prstGeom prst="rect">
            <a:avLst/>
          </a:prstGeom>
          <a:noFill/>
        </p:spPr>
        <p:txBody>
          <a:bodyPr wrap="none" rtlCol="0">
            <a:spAutoFit/>
          </a:bodyPr>
          <a:lstStyle/>
          <a:p>
            <a:pPr algn="ctr"/>
            <a:r>
              <a:rPr lang="en-US" sz="1400" b="1" dirty="0" smtClean="0">
                <a:solidFill>
                  <a:schemeClr val="accent2"/>
                </a:solidFill>
              </a:rPr>
              <a:t>Depressive</a:t>
            </a:r>
          </a:p>
          <a:p>
            <a:pPr algn="ctr"/>
            <a:r>
              <a:rPr lang="en-US" sz="1400" b="1" dirty="0" smtClean="0">
                <a:solidFill>
                  <a:schemeClr val="accent2"/>
                </a:solidFill>
              </a:rPr>
              <a:t>disorder</a:t>
            </a:r>
          </a:p>
          <a:p>
            <a:pPr algn="ctr"/>
            <a:r>
              <a:rPr lang="en-US" sz="1600" b="1" dirty="0" smtClean="0">
                <a:solidFill>
                  <a:schemeClr val="accent2"/>
                </a:solidFill>
              </a:rPr>
              <a:t>26.9%</a:t>
            </a:r>
          </a:p>
        </p:txBody>
      </p:sp>
      <p:sp>
        <p:nvSpPr>
          <p:cNvPr id="17" name="TextBox 16"/>
          <p:cNvSpPr txBox="1"/>
          <p:nvPr/>
        </p:nvSpPr>
        <p:spPr>
          <a:xfrm>
            <a:off x="3725077" y="3714186"/>
            <a:ext cx="593432" cy="307777"/>
          </a:xfrm>
          <a:prstGeom prst="rect">
            <a:avLst/>
          </a:prstGeom>
          <a:noFill/>
        </p:spPr>
        <p:txBody>
          <a:bodyPr wrap="none" rtlCol="0">
            <a:spAutoFit/>
          </a:bodyPr>
          <a:lstStyle/>
          <a:p>
            <a:r>
              <a:rPr lang="en-US" sz="1400" b="1" dirty="0" smtClean="0">
                <a:solidFill>
                  <a:schemeClr val="tx1">
                    <a:lumMod val="65000"/>
                    <a:lumOff val="35000"/>
                  </a:schemeClr>
                </a:solidFill>
              </a:rPr>
              <a:t>3.6%</a:t>
            </a:r>
            <a:endParaRPr lang="en-US" sz="1400" b="1" dirty="0">
              <a:solidFill>
                <a:schemeClr val="tx1">
                  <a:lumMod val="65000"/>
                  <a:lumOff val="35000"/>
                </a:schemeClr>
              </a:solidFill>
            </a:endParaRPr>
          </a:p>
        </p:txBody>
      </p:sp>
      <p:sp>
        <p:nvSpPr>
          <p:cNvPr id="22" name="TextBox 21"/>
          <p:cNvSpPr txBox="1"/>
          <p:nvPr/>
        </p:nvSpPr>
        <p:spPr>
          <a:xfrm rot="17505491">
            <a:off x="3740944" y="5314959"/>
            <a:ext cx="593432" cy="307777"/>
          </a:xfrm>
          <a:prstGeom prst="rect">
            <a:avLst/>
          </a:prstGeom>
          <a:noFill/>
        </p:spPr>
        <p:txBody>
          <a:bodyPr wrap="none" rtlCol="0">
            <a:spAutoFit/>
          </a:bodyPr>
          <a:lstStyle/>
          <a:p>
            <a:r>
              <a:rPr lang="en-US" sz="1400" b="1" dirty="0" smtClean="0">
                <a:solidFill>
                  <a:schemeClr val="tx1">
                    <a:lumMod val="65000"/>
                    <a:lumOff val="35000"/>
                  </a:schemeClr>
                </a:solidFill>
              </a:rPr>
              <a:t>0.9%</a:t>
            </a:r>
            <a:endParaRPr lang="en-US" sz="1400" b="1" dirty="0">
              <a:solidFill>
                <a:schemeClr val="tx1">
                  <a:lumMod val="65000"/>
                  <a:lumOff val="35000"/>
                </a:schemeClr>
              </a:solidFill>
            </a:endParaRPr>
          </a:p>
        </p:txBody>
      </p:sp>
      <p:sp>
        <p:nvSpPr>
          <p:cNvPr id="23" name="TextBox 22"/>
          <p:cNvSpPr txBox="1"/>
          <p:nvPr/>
        </p:nvSpPr>
        <p:spPr>
          <a:xfrm>
            <a:off x="3105099" y="3934316"/>
            <a:ext cx="564578" cy="292388"/>
          </a:xfrm>
          <a:prstGeom prst="rect">
            <a:avLst/>
          </a:prstGeom>
          <a:noFill/>
        </p:spPr>
        <p:txBody>
          <a:bodyPr wrap="none" rtlCol="0">
            <a:spAutoFit/>
          </a:bodyPr>
          <a:lstStyle/>
          <a:p>
            <a:r>
              <a:rPr lang="en-US" sz="1300" b="1" dirty="0" smtClean="0">
                <a:solidFill>
                  <a:schemeClr val="tx1">
                    <a:lumMod val="65000"/>
                    <a:lumOff val="35000"/>
                  </a:schemeClr>
                </a:solidFill>
              </a:rPr>
              <a:t>2.8%</a:t>
            </a:r>
            <a:endParaRPr lang="en-US" sz="1300" b="1" dirty="0">
              <a:solidFill>
                <a:schemeClr val="tx1">
                  <a:lumMod val="65000"/>
                  <a:lumOff val="35000"/>
                </a:schemeClr>
              </a:solidFill>
            </a:endParaRPr>
          </a:p>
        </p:txBody>
      </p:sp>
    </p:spTree>
    <p:extLst>
      <p:ext uri="{BB962C8B-B14F-4D97-AF65-F5344CB8AC3E}">
        <p14:creationId xmlns:p14="http://schemas.microsoft.com/office/powerpoint/2010/main" val="144851106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Change in treatment </a:t>
            </a:r>
            <a:br>
              <a:rPr lang="en-US" dirty="0" smtClean="0"/>
            </a:br>
            <a:r>
              <a:rPr lang="en-US" dirty="0" smtClean="0"/>
              <a:t>before and during incarceration in prison and jails</a:t>
            </a:r>
            <a:endParaRPr lang="en-US" dirty="0"/>
          </a:p>
        </p:txBody>
      </p:sp>
      <p:sp>
        <p:nvSpPr>
          <p:cNvPr id="6" name="Text Placeholder 5"/>
          <p:cNvSpPr>
            <a:spLocks noGrp="1"/>
          </p:cNvSpPr>
          <p:nvPr>
            <p:ph type="body" sz="quarter" idx="10"/>
          </p:nvPr>
        </p:nvSpPr>
        <p:spPr/>
        <p:txBody>
          <a:bodyPr/>
          <a:lstStyle/>
          <a:p>
            <a:r>
              <a:rPr lang="en-US" dirty="0"/>
              <a:t>UNITED STATES</a:t>
            </a:r>
          </a:p>
        </p:txBody>
      </p:sp>
      <p:sp>
        <p:nvSpPr>
          <p:cNvPr id="7" name="Text Placeholder 6"/>
          <p:cNvSpPr>
            <a:spLocks noGrp="1"/>
          </p:cNvSpPr>
          <p:nvPr>
            <p:ph type="body" sz="quarter" idx="12"/>
          </p:nvPr>
        </p:nvSpPr>
        <p:spPr>
          <a:xfrm>
            <a:off x="6370840" y="2160968"/>
            <a:ext cx="2680795" cy="3646396"/>
          </a:xfrm>
        </p:spPr>
        <p:txBody>
          <a:bodyPr>
            <a:normAutofit/>
          </a:bodyPr>
          <a:lstStyle/>
          <a:p>
            <a:r>
              <a:rPr lang="en-US" dirty="0"/>
              <a:t>The increase in mental health care treatment in federal and state prisons after admission to prison suggests that these institutions are making up for the gaps in mental health treatment in the </a:t>
            </a:r>
            <a:r>
              <a:rPr lang="en-US" dirty="0" smtClean="0"/>
              <a:t>general </a:t>
            </a:r>
            <a:r>
              <a:rPr lang="en-US" dirty="0"/>
              <a:t>health care </a:t>
            </a:r>
            <a:r>
              <a:rPr lang="en-US" dirty="0" smtClean="0"/>
              <a:t>system.</a:t>
            </a:r>
          </a:p>
          <a:p>
            <a:r>
              <a:rPr lang="en-US" dirty="0" smtClean="0"/>
              <a:t>At </a:t>
            </a:r>
            <a:r>
              <a:rPr lang="en-US" dirty="0"/>
              <a:t>the same time, local jail inmates do not have the same access to medication and counseling while incarcerated as federal and state prisoners.</a:t>
            </a:r>
          </a:p>
        </p:txBody>
      </p:sp>
      <p:sp>
        <p:nvSpPr>
          <p:cNvPr id="2" name="Content Placeholder 1"/>
          <p:cNvSpPr>
            <a:spLocks noGrp="1"/>
          </p:cNvSpPr>
          <p:nvPr>
            <p:ph sz="quarter" idx="13"/>
          </p:nvPr>
        </p:nvSpPr>
        <p:spPr>
          <a:xfrm>
            <a:off x="429846" y="6018013"/>
            <a:ext cx="5453063" cy="767477"/>
          </a:xfrm>
        </p:spPr>
        <p:txBody>
          <a:bodyPr/>
          <a:lstStyle/>
          <a:p>
            <a:r>
              <a:rPr lang="en-US" dirty="0"/>
              <a:t>Source: SISFCF (Survey of inmates in states and federal correctional facilities) 2004 &amp; </a:t>
            </a:r>
            <a:endParaRPr lang="en-US" dirty="0" smtClean="0"/>
          </a:p>
          <a:p>
            <a:r>
              <a:rPr lang="en-US" dirty="0" smtClean="0"/>
              <a:t>SILJ </a:t>
            </a:r>
            <a:r>
              <a:rPr lang="en-US" dirty="0"/>
              <a:t>(Survey of inmates in local jails</a:t>
            </a:r>
            <a:r>
              <a:rPr lang="en-US"/>
              <a:t>) </a:t>
            </a:r>
            <a:r>
              <a:rPr lang="en-US" smtClean="0"/>
              <a:t>2002</a:t>
            </a:r>
            <a:endParaRPr lang="en-US" dirty="0"/>
          </a:p>
        </p:txBody>
      </p:sp>
      <p:sp>
        <p:nvSpPr>
          <p:cNvPr id="3" name="Text Placeholder 2"/>
          <p:cNvSpPr>
            <a:spLocks noGrp="1"/>
          </p:cNvSpPr>
          <p:nvPr>
            <p:ph type="body" sz="quarter" idx="14"/>
          </p:nvPr>
        </p:nvSpPr>
        <p:spPr>
          <a:xfrm>
            <a:off x="6370638" y="5190174"/>
            <a:ext cx="2680997" cy="1562021"/>
          </a:xfrm>
        </p:spPr>
        <p:txBody>
          <a:bodyPr/>
          <a:lstStyle/>
          <a:p>
            <a:r>
              <a:rPr lang="en-US" dirty="0"/>
              <a:t>Mental health conditions </a:t>
            </a:r>
            <a:r>
              <a:rPr lang="en-US" dirty="0" smtClean="0"/>
              <a:t>include</a:t>
            </a:r>
            <a:r>
              <a:rPr lang="en-US" dirty="0"/>
              <a:t> </a:t>
            </a:r>
            <a:r>
              <a:rPr lang="en-US" dirty="0" smtClean="0"/>
              <a:t>prior </a:t>
            </a:r>
            <a:r>
              <a:rPr lang="en-US" dirty="0"/>
              <a:t>diagnosis of depressive disorder, bipolar disorder, and/or schizophrenia. Medication and counseling </a:t>
            </a:r>
            <a:r>
              <a:rPr lang="en-US" dirty="0" smtClean="0"/>
              <a:t>data includes </a:t>
            </a:r>
            <a:r>
              <a:rPr lang="en-US" dirty="0"/>
              <a:t>treatment for any mental illness.</a:t>
            </a:r>
          </a:p>
        </p:txBody>
      </p:sp>
      <p:sp>
        <p:nvSpPr>
          <p:cNvPr id="24" name="TextBox 1"/>
          <p:cNvSpPr txBox="1"/>
          <p:nvPr/>
        </p:nvSpPr>
        <p:spPr>
          <a:xfrm>
            <a:off x="4386334" y="3205151"/>
            <a:ext cx="1046278"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dirty="0" smtClean="0">
                <a:solidFill>
                  <a:schemeClr val="tx1">
                    <a:lumMod val="65000"/>
                    <a:lumOff val="35000"/>
                  </a:schemeClr>
                </a:solidFill>
              </a:rPr>
              <a:t>Counseling</a:t>
            </a:r>
            <a:endParaRPr lang="en-US" sz="1200" b="1" dirty="0">
              <a:solidFill>
                <a:schemeClr val="tx1">
                  <a:lumMod val="65000"/>
                  <a:lumOff val="35000"/>
                </a:schemeClr>
              </a:solidFill>
            </a:endParaRPr>
          </a:p>
        </p:txBody>
      </p:sp>
      <p:graphicFrame>
        <p:nvGraphicFramePr>
          <p:cNvPr id="25" name="Chart 24"/>
          <p:cNvGraphicFramePr/>
          <p:nvPr>
            <p:extLst>
              <p:ext uri="{D42A27DB-BD31-4B8C-83A1-F6EECF244321}">
                <p14:modId xmlns:p14="http://schemas.microsoft.com/office/powerpoint/2010/main" val="1019424602"/>
              </p:ext>
            </p:extLst>
          </p:nvPr>
        </p:nvGraphicFramePr>
        <p:xfrm>
          <a:off x="158582" y="2066636"/>
          <a:ext cx="6016308" cy="42648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31384991"/>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20225" y="616976"/>
            <a:ext cx="8760545" cy="4289030"/>
          </a:xfrm>
        </p:spPr>
        <p:txBody>
          <a:bodyPr>
            <a:normAutofit lnSpcReduction="10000"/>
          </a:bodyPr>
          <a:lstStyle/>
          <a:p>
            <a:pPr algn="ctr">
              <a:lnSpc>
                <a:spcPct val="100000"/>
              </a:lnSpc>
              <a:spcBef>
                <a:spcPts val="0"/>
              </a:spcBef>
            </a:pPr>
            <a:r>
              <a:rPr lang="en-US" sz="2800" dirty="0" smtClean="0"/>
              <a:t>Estimated number </a:t>
            </a:r>
            <a:r>
              <a:rPr lang="en-US" sz="2800" dirty="0"/>
              <a:t>of </a:t>
            </a:r>
            <a:endParaRPr lang="en-US" sz="2800" dirty="0" smtClean="0"/>
          </a:p>
          <a:p>
            <a:pPr algn="ctr">
              <a:lnSpc>
                <a:spcPct val="100000"/>
              </a:lnSpc>
              <a:spcBef>
                <a:spcPts val="0"/>
              </a:spcBef>
            </a:pPr>
            <a:r>
              <a:rPr lang="en-US" sz="2800" b="1" dirty="0" smtClean="0"/>
              <a:t>Kansas </a:t>
            </a:r>
            <a:r>
              <a:rPr lang="en-US" sz="2800" b="1" dirty="0"/>
              <a:t>state prison inmates</a:t>
            </a:r>
            <a:r>
              <a:rPr lang="en-US" sz="2800" dirty="0"/>
              <a:t> </a:t>
            </a:r>
            <a:r>
              <a:rPr lang="en-US" sz="2800" dirty="0" smtClean="0"/>
              <a:t>in 2016, </a:t>
            </a:r>
          </a:p>
          <a:p>
            <a:pPr algn="ctr">
              <a:lnSpc>
                <a:spcPct val="100000"/>
              </a:lnSpc>
              <a:spcBef>
                <a:spcPts val="0"/>
              </a:spcBef>
            </a:pPr>
            <a:r>
              <a:rPr lang="en-US" sz="2800" dirty="0" smtClean="0"/>
              <a:t>previously </a:t>
            </a:r>
            <a:r>
              <a:rPr lang="en-US" sz="2800" dirty="0"/>
              <a:t>diagnosed </a:t>
            </a:r>
            <a:r>
              <a:rPr lang="en-US" sz="2800" dirty="0" smtClean="0"/>
              <a:t>with </a:t>
            </a:r>
            <a:r>
              <a:rPr lang="en-US" sz="2800" dirty="0"/>
              <a:t>serious mental </a:t>
            </a:r>
            <a:r>
              <a:rPr lang="en-US" sz="2800" dirty="0" smtClean="0"/>
              <a:t>illness : </a:t>
            </a:r>
            <a:endParaRPr lang="en-US" sz="2800" dirty="0"/>
          </a:p>
          <a:p>
            <a:pPr algn="ctr">
              <a:lnSpc>
                <a:spcPct val="80000"/>
              </a:lnSpc>
            </a:pPr>
            <a:r>
              <a:rPr lang="fi-FI" sz="6600" b="1" dirty="0" smtClean="0">
                <a:solidFill>
                  <a:schemeClr val="bg1"/>
                </a:solidFill>
              </a:rPr>
              <a:t>3,011</a:t>
            </a:r>
            <a:endParaRPr lang="fi-FI" sz="6600" b="1" dirty="0">
              <a:solidFill>
                <a:schemeClr val="bg1"/>
              </a:solidFill>
            </a:endParaRPr>
          </a:p>
          <a:p>
            <a:pPr algn="ctr">
              <a:lnSpc>
                <a:spcPct val="100000"/>
              </a:lnSpc>
            </a:pPr>
            <a:endParaRPr lang="fi-FI" sz="2800" b="1" dirty="0">
              <a:solidFill>
                <a:schemeClr val="bg1"/>
              </a:solidFill>
            </a:endParaRPr>
          </a:p>
          <a:p>
            <a:pPr algn="ctr">
              <a:lnSpc>
                <a:spcPct val="100000"/>
              </a:lnSpc>
            </a:pPr>
            <a:r>
              <a:rPr lang="fi-FI" sz="2800" b="1" dirty="0" smtClean="0">
                <a:solidFill>
                  <a:schemeClr val="bg1"/>
                </a:solidFill>
              </a:rPr>
              <a:t>Estimate of overall </a:t>
            </a:r>
            <a:r>
              <a:rPr lang="fi-FI" sz="2800" b="1" dirty="0">
                <a:solidFill>
                  <a:schemeClr val="bg1"/>
                </a:solidFill>
              </a:rPr>
              <a:t>annual </a:t>
            </a:r>
            <a:r>
              <a:rPr lang="fi-FI" sz="2800" b="1" dirty="0" smtClean="0">
                <a:solidFill>
                  <a:schemeClr val="bg1"/>
                </a:solidFill>
              </a:rPr>
              <a:t>costs in 2016:</a:t>
            </a:r>
            <a:endParaRPr lang="fi-FI" sz="2800" dirty="0">
              <a:solidFill>
                <a:schemeClr val="bg1"/>
              </a:solidFill>
            </a:endParaRPr>
          </a:p>
          <a:p>
            <a:pPr algn="ctr">
              <a:lnSpc>
                <a:spcPct val="80000"/>
              </a:lnSpc>
            </a:pPr>
            <a:r>
              <a:rPr lang="en-US" sz="6600" b="1" dirty="0" smtClean="0">
                <a:solidFill>
                  <a:schemeClr val="bg1"/>
                </a:solidFill>
              </a:rPr>
              <a:t>$110,212,130</a:t>
            </a:r>
          </a:p>
          <a:p>
            <a:pPr algn="ctr">
              <a:lnSpc>
                <a:spcPct val="80000"/>
              </a:lnSpc>
            </a:pPr>
            <a:endParaRPr lang="en-US" sz="1600" dirty="0">
              <a:solidFill>
                <a:schemeClr val="bg1"/>
              </a:solidFill>
            </a:endParaRPr>
          </a:p>
        </p:txBody>
      </p:sp>
      <p:sp>
        <p:nvSpPr>
          <p:cNvPr id="8" name="TextBox 7"/>
          <p:cNvSpPr txBox="1"/>
          <p:nvPr/>
        </p:nvSpPr>
        <p:spPr>
          <a:xfrm>
            <a:off x="507242" y="5356776"/>
            <a:ext cx="8229600" cy="707886"/>
          </a:xfrm>
          <a:prstGeom prst="rect">
            <a:avLst/>
          </a:prstGeom>
          <a:noFill/>
        </p:spPr>
        <p:txBody>
          <a:bodyPr wrap="square" rtlCol="0">
            <a:spAutoFit/>
          </a:bodyPr>
          <a:lstStyle/>
          <a:p>
            <a:r>
              <a:rPr lang="en-US" sz="1000" i="1" dirty="0">
                <a:solidFill>
                  <a:schemeClr val="bg1"/>
                </a:solidFill>
              </a:rPr>
              <a:t>Overall annual costs based on </a:t>
            </a:r>
            <a:r>
              <a:rPr lang="en-US" sz="1000" i="1" dirty="0" smtClean="0">
                <a:solidFill>
                  <a:schemeClr val="bg1"/>
                </a:solidFill>
              </a:rPr>
              <a:t>2016 </a:t>
            </a:r>
            <a:r>
              <a:rPr lang="en-US" sz="1000" i="1" dirty="0">
                <a:solidFill>
                  <a:schemeClr val="bg1"/>
                </a:solidFill>
              </a:rPr>
              <a:t>average of all state prison </a:t>
            </a:r>
            <a:r>
              <a:rPr lang="en-US" sz="1000" i="1" dirty="0" smtClean="0">
                <a:solidFill>
                  <a:schemeClr val="bg1"/>
                </a:solidFill>
              </a:rPr>
              <a:t>inmates in Kansas</a:t>
            </a:r>
            <a:endParaRPr lang="en-US" sz="1000" i="1" dirty="0">
              <a:solidFill>
                <a:schemeClr val="bg1"/>
              </a:solidFill>
            </a:endParaRPr>
          </a:p>
          <a:p>
            <a:r>
              <a:rPr lang="en-US" sz="1000" i="1" dirty="0">
                <a:solidFill>
                  <a:schemeClr val="bg1"/>
                </a:solidFill>
              </a:rPr>
              <a:t>Source: </a:t>
            </a:r>
            <a:r>
              <a:rPr lang="en-US" sz="1000" i="1" dirty="0" smtClean="0">
                <a:solidFill>
                  <a:schemeClr val="bg1"/>
                </a:solidFill>
              </a:rPr>
              <a:t>Annual </a:t>
            </a:r>
            <a:r>
              <a:rPr lang="en-US" sz="1000" i="1" dirty="0">
                <a:solidFill>
                  <a:schemeClr val="bg1"/>
                </a:solidFill>
              </a:rPr>
              <a:t>Survey of State Government Finances </a:t>
            </a:r>
            <a:r>
              <a:rPr lang="en-US" sz="1000" i="1" dirty="0" smtClean="0">
                <a:solidFill>
                  <a:schemeClr val="bg1"/>
                </a:solidFill>
              </a:rPr>
              <a:t>2016</a:t>
            </a:r>
            <a:endParaRPr lang="en-US" sz="1000" i="1" dirty="0">
              <a:solidFill>
                <a:schemeClr val="bg1"/>
              </a:solidFill>
            </a:endParaRPr>
          </a:p>
          <a:p>
            <a:r>
              <a:rPr lang="en-US" sz="1000" i="1" dirty="0">
                <a:solidFill>
                  <a:schemeClr val="bg1"/>
                </a:solidFill>
              </a:rPr>
              <a:t>Survey of Inmates in State/Federal Correctional facilities, BJS, 2004</a:t>
            </a:r>
          </a:p>
          <a:p>
            <a:r>
              <a:rPr lang="en-US" sz="1000" i="1" dirty="0" smtClean="0">
                <a:solidFill>
                  <a:schemeClr val="bg1"/>
                </a:solidFill>
              </a:rPr>
              <a:t>Kansas State, Department of Corrections Annual Report FY 2016</a:t>
            </a:r>
            <a:endParaRPr lang="en-US" sz="1000" i="1" dirty="0">
              <a:solidFill>
                <a:schemeClr val="bg1"/>
              </a:solidFill>
            </a:endParaRPr>
          </a:p>
        </p:txBody>
      </p:sp>
    </p:spTree>
    <p:extLst>
      <p:ext uri="{BB962C8B-B14F-4D97-AF65-F5344CB8AC3E}">
        <p14:creationId xmlns:p14="http://schemas.microsoft.com/office/powerpoint/2010/main" val="199572005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TOTAL ECONOMIC BURDEN OF SERIOUS MENTAL ILLNESS</a:t>
            </a:r>
            <a:endParaRPr lang="en-US" dirty="0"/>
          </a:p>
        </p:txBody>
      </p:sp>
      <p:sp>
        <p:nvSpPr>
          <p:cNvPr id="4" name="Content Placeholder 3"/>
          <p:cNvSpPr>
            <a:spLocks noGrp="1"/>
          </p:cNvSpPr>
          <p:nvPr>
            <p:ph idx="13"/>
          </p:nvPr>
        </p:nvSpPr>
        <p:spPr>
          <a:xfrm>
            <a:off x="457200" y="3608873"/>
            <a:ext cx="7385050" cy="2896234"/>
          </a:xfrm>
        </p:spPr>
        <p:txBody>
          <a:bodyPr>
            <a:normAutofit/>
          </a:bodyPr>
          <a:lstStyle/>
          <a:p>
            <a:endParaRPr lang="en-US" dirty="0">
              <a:solidFill>
                <a:schemeClr val="bg1"/>
              </a:solidFill>
            </a:endParaRPr>
          </a:p>
        </p:txBody>
      </p:sp>
    </p:spTree>
    <p:extLst>
      <p:ext uri="{BB962C8B-B14F-4D97-AF65-F5344CB8AC3E}">
        <p14:creationId xmlns:p14="http://schemas.microsoft.com/office/powerpoint/2010/main" val="797607078"/>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Economic burden of serious mental illness</a:t>
            </a:r>
          </a:p>
        </p:txBody>
      </p:sp>
      <p:sp>
        <p:nvSpPr>
          <p:cNvPr id="6" name="Text Placeholder 5"/>
          <p:cNvSpPr>
            <a:spLocks noGrp="1"/>
          </p:cNvSpPr>
          <p:nvPr>
            <p:ph type="body" sz="quarter" idx="10"/>
          </p:nvPr>
        </p:nvSpPr>
        <p:spPr/>
        <p:txBody>
          <a:bodyPr/>
          <a:lstStyle/>
          <a:p>
            <a:r>
              <a:rPr lang="en-US" dirty="0"/>
              <a:t>UNITED STATES </a:t>
            </a:r>
            <a:r>
              <a:rPr lang="en-US" dirty="0" smtClean="0"/>
              <a:t>2016</a:t>
            </a:r>
            <a:endParaRPr lang="en-US" dirty="0"/>
          </a:p>
        </p:txBody>
      </p:sp>
      <p:sp>
        <p:nvSpPr>
          <p:cNvPr id="7" name="Text Placeholder 6"/>
          <p:cNvSpPr>
            <a:spLocks noGrp="1"/>
          </p:cNvSpPr>
          <p:nvPr>
            <p:ph type="body" sz="quarter" idx="12"/>
          </p:nvPr>
        </p:nvSpPr>
        <p:spPr/>
        <p:txBody>
          <a:bodyPr>
            <a:normAutofit/>
          </a:bodyPr>
          <a:lstStyle/>
          <a:p>
            <a:r>
              <a:rPr lang="en-US" dirty="0"/>
              <a:t>The economic burden of schizophrenia, bipolar disorder, and major depressive disorder </a:t>
            </a:r>
            <a:r>
              <a:rPr lang="en-US" dirty="0" smtClean="0"/>
              <a:t>in adults in the U.S. is </a:t>
            </a:r>
            <a:r>
              <a:rPr lang="en-US" dirty="0"/>
              <a:t>estimated to be at least </a:t>
            </a:r>
            <a:r>
              <a:rPr lang="en-US" b="1" dirty="0" smtClean="0"/>
              <a:t>$35 billion for </a:t>
            </a:r>
            <a:r>
              <a:rPr lang="en-US" b="1" dirty="0"/>
              <a:t>each serious mental </a:t>
            </a:r>
            <a:r>
              <a:rPr lang="en-US" b="1" dirty="0" smtClean="0"/>
              <a:t>illness and about $400 billion total</a:t>
            </a:r>
            <a:endParaRPr lang="en-US" b="1" dirty="0"/>
          </a:p>
        </p:txBody>
      </p:sp>
      <p:sp>
        <p:nvSpPr>
          <p:cNvPr id="2" name="Content Placeholder 1"/>
          <p:cNvSpPr>
            <a:spLocks noGrp="1"/>
          </p:cNvSpPr>
          <p:nvPr>
            <p:ph sz="quarter" idx="13"/>
          </p:nvPr>
        </p:nvSpPr>
        <p:spPr>
          <a:xfrm>
            <a:off x="457200" y="5818554"/>
            <a:ext cx="5706836" cy="841893"/>
          </a:xfrm>
        </p:spPr>
        <p:txBody>
          <a:bodyPr>
            <a:normAutofit/>
          </a:bodyPr>
          <a:lstStyle/>
          <a:p>
            <a:r>
              <a:rPr lang="en-US" dirty="0"/>
              <a:t>Source: </a:t>
            </a:r>
            <a:r>
              <a:rPr lang="en-US" dirty="0" err="1"/>
              <a:t>MacEwan</a:t>
            </a:r>
            <a:r>
              <a:rPr lang="en-US" dirty="0"/>
              <a:t> JP, Seabury S, et al. Pharmaceutical innovation in the treatment of schizophrenia and mental disorders compared with other diseases. </a:t>
            </a:r>
            <a:r>
              <a:rPr lang="en-US" dirty="0" err="1"/>
              <a:t>Innov</a:t>
            </a:r>
            <a:r>
              <a:rPr lang="en-US" dirty="0"/>
              <a:t> </a:t>
            </a:r>
            <a:r>
              <a:rPr lang="en-US" dirty="0" err="1"/>
              <a:t>Clin</a:t>
            </a:r>
            <a:r>
              <a:rPr lang="en-US" dirty="0"/>
              <a:t> </a:t>
            </a:r>
            <a:r>
              <a:rPr lang="en-US" dirty="0" err="1"/>
              <a:t>Neurosci</a:t>
            </a:r>
            <a:r>
              <a:rPr lang="en-US" dirty="0"/>
              <a:t>. 2016 Aug 1;13(7-8):17-25. </a:t>
            </a:r>
            <a:r>
              <a:rPr lang="en-US" dirty="0" smtClean="0"/>
              <a:t>See appendix for original sources</a:t>
            </a:r>
            <a:endParaRPr lang="en-US" dirty="0"/>
          </a:p>
        </p:txBody>
      </p:sp>
      <p:sp>
        <p:nvSpPr>
          <p:cNvPr id="3" name="Text Placeholder 2"/>
          <p:cNvSpPr>
            <a:spLocks noGrp="1"/>
          </p:cNvSpPr>
          <p:nvPr>
            <p:ph type="body" sz="quarter" idx="14"/>
          </p:nvPr>
        </p:nvSpPr>
        <p:spPr/>
        <p:txBody>
          <a:bodyPr/>
          <a:lstStyle/>
          <a:p>
            <a:r>
              <a:rPr lang="en-US" dirty="0"/>
              <a:t>Due to symptom overlap, diagnoses of mental illnesses are not mutually exclusive, therefore, patients with two or more diagnoses may be represented in multiple categories.</a:t>
            </a:r>
          </a:p>
        </p:txBody>
      </p:sp>
      <p:graphicFrame>
        <p:nvGraphicFramePr>
          <p:cNvPr id="8" name="Chart 7"/>
          <p:cNvGraphicFramePr/>
          <p:nvPr>
            <p:extLst>
              <p:ext uri="{D42A27DB-BD31-4B8C-83A1-F6EECF244321}">
                <p14:modId xmlns:p14="http://schemas.microsoft.com/office/powerpoint/2010/main" val="4222133760"/>
              </p:ext>
            </p:extLst>
          </p:nvPr>
        </p:nvGraphicFramePr>
        <p:xfrm>
          <a:off x="520874" y="1953081"/>
          <a:ext cx="5643162" cy="360365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338853817"/>
              </p:ext>
            </p:extLst>
          </p:nvPr>
        </p:nvGraphicFramePr>
        <p:xfrm>
          <a:off x="1224099" y="4514156"/>
          <a:ext cx="1295400" cy="180340"/>
        </p:xfrm>
        <a:graphic>
          <a:graphicData uri="http://schemas.openxmlformats.org/drawingml/2006/table">
            <a:tbl>
              <a:tblPr/>
              <a:tblGrid>
                <a:gridCol w="1295400"/>
              </a:tblGrid>
              <a:tr h="177800">
                <a:tc>
                  <a:txBody>
                    <a:bodyPr/>
                    <a:lstStyle/>
                    <a:p>
                      <a:pPr algn="r" fontAlgn="b"/>
                      <a:r>
                        <a:rPr lang="en-US" sz="1100" b="0" i="0" u="none" strike="noStrike" dirty="0">
                          <a:solidFill>
                            <a:srgbClr val="000000"/>
                          </a:solidFill>
                          <a:effectLst/>
                          <a:latin typeface="Calibri"/>
                        </a:rPr>
                        <a:t>$35,438,281,577</a:t>
                      </a:r>
                    </a:p>
                  </a:txBody>
                  <a:tcPr marL="12700" marR="12700" marT="12700" marB="0" anchor="b">
                    <a:lnL>
                      <a:noFill/>
                    </a:lnL>
                    <a:lnR>
                      <a:noFill/>
                    </a:lnR>
                    <a:lnT>
                      <a:noFill/>
                    </a:lnT>
                    <a:lnB>
                      <a:noFill/>
                    </a:lnB>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633322830"/>
              </p:ext>
            </p:extLst>
          </p:nvPr>
        </p:nvGraphicFramePr>
        <p:xfrm>
          <a:off x="2740651" y="3682841"/>
          <a:ext cx="1295400" cy="180340"/>
        </p:xfrm>
        <a:graphic>
          <a:graphicData uri="http://schemas.openxmlformats.org/drawingml/2006/table">
            <a:tbl>
              <a:tblPr/>
              <a:tblGrid>
                <a:gridCol w="1295400"/>
              </a:tblGrid>
              <a:tr h="177800">
                <a:tc>
                  <a:txBody>
                    <a:bodyPr/>
                    <a:lstStyle/>
                    <a:p>
                      <a:pPr algn="r" fontAlgn="b"/>
                      <a:r>
                        <a:rPr lang="en-US" sz="1100" b="0" i="0" u="none" strike="noStrike" dirty="0">
                          <a:solidFill>
                            <a:srgbClr val="000000"/>
                          </a:solidFill>
                          <a:effectLst/>
                          <a:latin typeface="Calibri"/>
                        </a:rPr>
                        <a:t>$146,206,423,054</a:t>
                      </a:r>
                    </a:p>
                  </a:txBody>
                  <a:tcPr marL="12700" marR="12700" marT="12700" marB="0" anchor="b">
                    <a:lnL>
                      <a:noFill/>
                    </a:lnL>
                    <a:lnR>
                      <a:noFill/>
                    </a:lnR>
                    <a:lnT>
                      <a:noFill/>
                    </a:lnT>
                    <a:lnB>
                      <a:noFill/>
                    </a:lnB>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537885904"/>
              </p:ext>
            </p:extLst>
          </p:nvPr>
        </p:nvGraphicFramePr>
        <p:xfrm>
          <a:off x="4269531" y="3156561"/>
          <a:ext cx="1295400" cy="180340"/>
        </p:xfrm>
        <a:graphic>
          <a:graphicData uri="http://schemas.openxmlformats.org/drawingml/2006/table">
            <a:tbl>
              <a:tblPr/>
              <a:tblGrid>
                <a:gridCol w="1295400"/>
              </a:tblGrid>
              <a:tr h="177800">
                <a:tc>
                  <a:txBody>
                    <a:bodyPr/>
                    <a:lstStyle/>
                    <a:p>
                      <a:pPr algn="r" fontAlgn="b"/>
                      <a:r>
                        <a:rPr lang="en-US" sz="1100" b="0" i="0" u="none" strike="noStrike" dirty="0">
                          <a:solidFill>
                            <a:srgbClr val="000000"/>
                          </a:solidFill>
                          <a:effectLst/>
                          <a:latin typeface="Calibri"/>
                        </a:rPr>
                        <a:t>$214,745,157,719</a:t>
                      </a:r>
                    </a:p>
                  </a:txBody>
                  <a:tcPr marL="12700" marR="12700" marT="12700" marB="0" anchor="b">
                    <a:lnL>
                      <a:noFill/>
                    </a:lnL>
                    <a:lnR>
                      <a:noFill/>
                    </a:lnR>
                    <a:lnT>
                      <a:noFill/>
                    </a:lnT>
                    <a:lnB>
                      <a:noFill/>
                    </a:lnB>
                  </a:tcPr>
                </a:tc>
              </a:tr>
            </a:tbl>
          </a:graphicData>
        </a:graphic>
      </p:graphicFrame>
    </p:spTree>
    <p:extLst>
      <p:ext uri="{BB962C8B-B14F-4D97-AF65-F5344CB8AC3E}">
        <p14:creationId xmlns:p14="http://schemas.microsoft.com/office/powerpoint/2010/main" val="623439238"/>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Economic burden of serious mental illness</a:t>
            </a:r>
          </a:p>
        </p:txBody>
      </p:sp>
      <p:sp>
        <p:nvSpPr>
          <p:cNvPr id="6" name="Text Placeholder 5"/>
          <p:cNvSpPr>
            <a:spLocks noGrp="1"/>
          </p:cNvSpPr>
          <p:nvPr>
            <p:ph type="body" sz="quarter" idx="10"/>
          </p:nvPr>
        </p:nvSpPr>
        <p:spPr/>
        <p:txBody>
          <a:bodyPr/>
          <a:lstStyle/>
          <a:p>
            <a:r>
              <a:rPr lang="en-US" dirty="0" smtClean="0"/>
              <a:t>KANSAS 2016</a:t>
            </a:r>
            <a:endParaRPr lang="en-US" dirty="0"/>
          </a:p>
        </p:txBody>
      </p:sp>
      <p:sp>
        <p:nvSpPr>
          <p:cNvPr id="7" name="Text Placeholder 6"/>
          <p:cNvSpPr>
            <a:spLocks noGrp="1"/>
          </p:cNvSpPr>
          <p:nvPr>
            <p:ph type="body" sz="quarter" idx="12"/>
          </p:nvPr>
        </p:nvSpPr>
        <p:spPr/>
        <p:txBody>
          <a:bodyPr>
            <a:normAutofit/>
          </a:bodyPr>
          <a:lstStyle/>
          <a:p>
            <a:r>
              <a:rPr lang="en-US" dirty="0"/>
              <a:t>The economic burden of schizophrenia, bipolar disorder, and major depressive </a:t>
            </a:r>
            <a:r>
              <a:rPr lang="en-US" dirty="0" smtClean="0"/>
              <a:t>disorder in adults in Kansas is </a:t>
            </a:r>
            <a:r>
              <a:rPr lang="en-US" dirty="0"/>
              <a:t>estimated to be </a:t>
            </a:r>
            <a:r>
              <a:rPr lang="en-US" b="1" dirty="0" smtClean="0"/>
              <a:t>$3 Billion for serious </a:t>
            </a:r>
            <a:r>
              <a:rPr lang="en-US" b="1" dirty="0"/>
              <a:t>mental </a:t>
            </a:r>
            <a:r>
              <a:rPr lang="en-US" b="1" dirty="0" smtClean="0"/>
              <a:t>illness.</a:t>
            </a:r>
            <a:endParaRPr lang="en-US" b="1" dirty="0"/>
          </a:p>
        </p:txBody>
      </p:sp>
      <p:sp>
        <p:nvSpPr>
          <p:cNvPr id="2" name="Content Placeholder 1"/>
          <p:cNvSpPr>
            <a:spLocks noGrp="1"/>
          </p:cNvSpPr>
          <p:nvPr>
            <p:ph sz="quarter" idx="13"/>
          </p:nvPr>
        </p:nvSpPr>
        <p:spPr>
          <a:xfrm>
            <a:off x="457200" y="4339784"/>
            <a:ext cx="5706836" cy="2320663"/>
          </a:xfrm>
        </p:spPr>
        <p:txBody>
          <a:bodyPr>
            <a:normAutofit/>
          </a:bodyPr>
          <a:lstStyle/>
          <a:p>
            <a:r>
              <a:rPr lang="en-US" dirty="0"/>
              <a:t>Source: </a:t>
            </a:r>
            <a:r>
              <a:rPr lang="en-US" dirty="0" err="1"/>
              <a:t>MacEwan</a:t>
            </a:r>
            <a:r>
              <a:rPr lang="en-US" dirty="0"/>
              <a:t> JP, Seabury S, et al. Pharmaceutical innovation in the treatment of schizophrenia and mental disorders compared with other diseases. </a:t>
            </a:r>
            <a:r>
              <a:rPr lang="en-US" dirty="0" err="1"/>
              <a:t>Innov</a:t>
            </a:r>
            <a:r>
              <a:rPr lang="en-US" dirty="0"/>
              <a:t> </a:t>
            </a:r>
            <a:r>
              <a:rPr lang="en-US" dirty="0" err="1"/>
              <a:t>Clin</a:t>
            </a:r>
            <a:r>
              <a:rPr lang="en-US" dirty="0"/>
              <a:t> </a:t>
            </a:r>
            <a:r>
              <a:rPr lang="en-US" dirty="0" err="1"/>
              <a:t>Neurosci</a:t>
            </a:r>
            <a:r>
              <a:rPr lang="en-US" dirty="0"/>
              <a:t>. 2016 Aug 1;13(7-8):17-25. See appendix for original sources</a:t>
            </a:r>
          </a:p>
        </p:txBody>
      </p:sp>
      <p:sp>
        <p:nvSpPr>
          <p:cNvPr id="3" name="Text Placeholder 2"/>
          <p:cNvSpPr>
            <a:spLocks noGrp="1"/>
          </p:cNvSpPr>
          <p:nvPr>
            <p:ph type="body" sz="quarter" idx="14"/>
          </p:nvPr>
        </p:nvSpPr>
        <p:spPr>
          <a:xfrm>
            <a:off x="6370638" y="4476829"/>
            <a:ext cx="2509837" cy="1857296"/>
          </a:xfrm>
        </p:spPr>
        <p:txBody>
          <a:bodyPr/>
          <a:lstStyle/>
          <a:p>
            <a:r>
              <a:rPr lang="en-US" dirty="0"/>
              <a:t>Due to symptom overlap, diagnoses of mental illnesses are not mutually exclusive, therefore, patients with two or more diagnoses may be represented in multiple categories.</a:t>
            </a:r>
          </a:p>
        </p:txBody>
      </p:sp>
      <p:graphicFrame>
        <p:nvGraphicFramePr>
          <p:cNvPr id="9" name="Chart 8"/>
          <p:cNvGraphicFramePr/>
          <p:nvPr>
            <p:extLst>
              <p:ext uri="{D42A27DB-BD31-4B8C-83A1-F6EECF244321}">
                <p14:modId xmlns:p14="http://schemas.microsoft.com/office/powerpoint/2010/main" val="485731887"/>
              </p:ext>
            </p:extLst>
          </p:nvPr>
        </p:nvGraphicFramePr>
        <p:xfrm>
          <a:off x="520874" y="1960143"/>
          <a:ext cx="5643162" cy="35848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118652822"/>
              </p:ext>
            </p:extLst>
          </p:nvPr>
        </p:nvGraphicFramePr>
        <p:xfrm>
          <a:off x="2904542" y="3571152"/>
          <a:ext cx="1054100" cy="180340"/>
        </p:xfrm>
        <a:graphic>
          <a:graphicData uri="http://schemas.openxmlformats.org/drawingml/2006/table">
            <a:tbl>
              <a:tblPr/>
              <a:tblGrid>
                <a:gridCol w="1054100"/>
              </a:tblGrid>
              <a:tr h="177800">
                <a:tc>
                  <a:txBody>
                    <a:bodyPr/>
                    <a:lstStyle/>
                    <a:p>
                      <a:pPr algn="r" fontAlgn="b"/>
                      <a:r>
                        <a:rPr lang="en-US" sz="1100" b="0" i="0" u="none" strike="noStrike" dirty="0">
                          <a:solidFill>
                            <a:srgbClr val="000000"/>
                          </a:solidFill>
                          <a:effectLst/>
                          <a:latin typeface="Calibri"/>
                        </a:rPr>
                        <a:t> $1,284,768,884 </a:t>
                      </a:r>
                    </a:p>
                  </a:txBody>
                  <a:tcPr marL="12700" marR="12700" marT="12700" marB="0" anchor="b">
                    <a:lnL>
                      <a:noFill/>
                    </a:lnL>
                    <a:lnR>
                      <a:noFill/>
                    </a:lnR>
                    <a:lnT>
                      <a:noFill/>
                    </a:lnT>
                    <a:lnB>
                      <a:noFill/>
                    </a:lnB>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895773009"/>
              </p:ext>
            </p:extLst>
          </p:nvPr>
        </p:nvGraphicFramePr>
        <p:xfrm>
          <a:off x="4464159" y="3004746"/>
          <a:ext cx="1054100" cy="180340"/>
        </p:xfrm>
        <a:graphic>
          <a:graphicData uri="http://schemas.openxmlformats.org/drawingml/2006/table">
            <a:tbl>
              <a:tblPr/>
              <a:tblGrid>
                <a:gridCol w="1054100"/>
              </a:tblGrid>
              <a:tr h="177800">
                <a:tc>
                  <a:txBody>
                    <a:bodyPr/>
                    <a:lstStyle/>
                    <a:p>
                      <a:pPr algn="r" fontAlgn="b"/>
                      <a:r>
                        <a:rPr lang="en-US" sz="1100" b="0" i="0" u="none" strike="noStrike" dirty="0">
                          <a:solidFill>
                            <a:srgbClr val="000000"/>
                          </a:solidFill>
                          <a:effectLst/>
                          <a:latin typeface="Calibri"/>
                        </a:rPr>
                        <a:t> $1,887,051,809 </a:t>
                      </a:r>
                    </a:p>
                  </a:txBody>
                  <a:tcPr marL="12700" marR="12700" marT="12700" marB="0" anchor="b">
                    <a:lnL>
                      <a:noFill/>
                    </a:lnL>
                    <a:lnR>
                      <a:noFill/>
                    </a:lnR>
                    <a:lnT>
                      <a:noFill/>
                    </a:lnT>
                    <a:lnB>
                      <a:noFill/>
                    </a:lnB>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149746218"/>
              </p:ext>
            </p:extLst>
          </p:nvPr>
        </p:nvGraphicFramePr>
        <p:xfrm>
          <a:off x="1455717" y="4492637"/>
          <a:ext cx="1054100" cy="180340"/>
        </p:xfrm>
        <a:graphic>
          <a:graphicData uri="http://schemas.openxmlformats.org/drawingml/2006/table">
            <a:tbl>
              <a:tblPr/>
              <a:tblGrid>
                <a:gridCol w="1054100"/>
              </a:tblGrid>
              <a:tr h="177800">
                <a:tc>
                  <a:txBody>
                    <a:bodyPr/>
                    <a:lstStyle/>
                    <a:p>
                      <a:pPr algn="r" fontAlgn="b"/>
                      <a:r>
                        <a:rPr lang="en-US" sz="1100" b="0" i="0" u="none" strike="noStrike" dirty="0">
                          <a:solidFill>
                            <a:srgbClr val="000000"/>
                          </a:solidFill>
                          <a:effectLst/>
                          <a:latin typeface="Calibri"/>
                        </a:rPr>
                        <a:t> $311,405,655 </a:t>
                      </a:r>
                    </a:p>
                  </a:txBody>
                  <a:tcPr marL="12700" marR="12700" marT="12700" marB="0" anchor="b">
                    <a:lnL>
                      <a:noFill/>
                    </a:lnL>
                    <a:lnR>
                      <a:noFill/>
                    </a:lnR>
                    <a:lnT>
                      <a:noFill/>
                    </a:lnT>
                    <a:lnB>
                      <a:noFill/>
                    </a:lnB>
                  </a:tcPr>
                </a:tc>
              </a:tr>
            </a:tbl>
          </a:graphicData>
        </a:graphic>
      </p:graphicFrame>
    </p:spTree>
    <p:extLst>
      <p:ext uri="{BB962C8B-B14F-4D97-AF65-F5344CB8AC3E}">
        <p14:creationId xmlns:p14="http://schemas.microsoft.com/office/powerpoint/2010/main" val="2358408261"/>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Lost productivity is the largest contributor </a:t>
            </a:r>
            <a:br>
              <a:rPr lang="en-US" dirty="0" smtClean="0"/>
            </a:br>
            <a:r>
              <a:rPr lang="en-US" dirty="0" smtClean="0"/>
              <a:t>to economic burden of serious mental illness</a:t>
            </a:r>
            <a:endParaRPr lang="en-US"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701085855"/>
              </p:ext>
            </p:extLst>
          </p:nvPr>
        </p:nvGraphicFramePr>
        <p:xfrm>
          <a:off x="392512" y="3927620"/>
          <a:ext cx="2172171" cy="2311487"/>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0"/>
          </p:nvPr>
        </p:nvSpPr>
        <p:spPr/>
        <p:txBody>
          <a:bodyPr/>
          <a:lstStyle/>
          <a:p>
            <a:r>
              <a:rPr lang="en-US" dirty="0" smtClean="0"/>
              <a:t>UNITED STATES </a:t>
            </a:r>
            <a:endParaRPr lang="en-US" dirty="0"/>
          </a:p>
        </p:txBody>
      </p:sp>
      <p:graphicFrame>
        <p:nvGraphicFramePr>
          <p:cNvPr id="13" name="Content Placeholder 12"/>
          <p:cNvGraphicFramePr>
            <a:graphicFrameLocks noGrp="1"/>
          </p:cNvGraphicFramePr>
          <p:nvPr>
            <p:ph sz="quarter" idx="13"/>
            <p:extLst>
              <p:ext uri="{D42A27DB-BD31-4B8C-83A1-F6EECF244321}">
                <p14:modId xmlns:p14="http://schemas.microsoft.com/office/powerpoint/2010/main" val="662036070"/>
              </p:ext>
            </p:extLst>
          </p:nvPr>
        </p:nvGraphicFramePr>
        <p:xfrm>
          <a:off x="3324427" y="4053296"/>
          <a:ext cx="2170289" cy="224272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p:cNvGraphicFramePr/>
          <p:nvPr>
            <p:extLst>
              <p:ext uri="{D42A27DB-BD31-4B8C-83A1-F6EECF244321}">
                <p14:modId xmlns:p14="http://schemas.microsoft.com/office/powerpoint/2010/main" val="326034864"/>
              </p:ext>
            </p:extLst>
          </p:nvPr>
        </p:nvGraphicFramePr>
        <p:xfrm>
          <a:off x="1722400" y="1610233"/>
          <a:ext cx="2302933" cy="2852325"/>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Box 16"/>
          <p:cNvSpPr txBox="1"/>
          <p:nvPr/>
        </p:nvSpPr>
        <p:spPr>
          <a:xfrm>
            <a:off x="792571" y="2877526"/>
            <a:ext cx="1253749" cy="253916"/>
          </a:xfrm>
          <a:prstGeom prst="rect">
            <a:avLst/>
          </a:prstGeom>
          <a:solidFill>
            <a:schemeClr val="bg1"/>
          </a:solidFill>
          <a:ln w="25400">
            <a:solidFill>
              <a:schemeClr val="bg2">
                <a:lumMod val="75000"/>
              </a:schemeClr>
            </a:solidFill>
          </a:ln>
        </p:spPr>
        <p:txBody>
          <a:bodyPr wrap="square" rtlCol="0">
            <a:spAutoFit/>
          </a:bodyPr>
          <a:lstStyle/>
          <a:p>
            <a:pPr algn="ctr"/>
            <a:r>
              <a:rPr lang="en-US" sz="1050" dirty="0" smtClean="0">
                <a:solidFill>
                  <a:schemeClr val="bg2">
                    <a:lumMod val="75000"/>
                  </a:schemeClr>
                </a:solidFill>
              </a:rPr>
              <a:t>Lost productivity</a:t>
            </a:r>
            <a:endParaRPr lang="en-US" sz="1050" dirty="0">
              <a:solidFill>
                <a:schemeClr val="bg2">
                  <a:lumMod val="75000"/>
                </a:schemeClr>
              </a:solidFill>
            </a:endParaRPr>
          </a:p>
        </p:txBody>
      </p:sp>
      <p:sp>
        <p:nvSpPr>
          <p:cNvPr id="18" name="TextBox 17"/>
          <p:cNvSpPr txBox="1"/>
          <p:nvPr/>
        </p:nvSpPr>
        <p:spPr>
          <a:xfrm>
            <a:off x="3233222" y="1978594"/>
            <a:ext cx="1039067" cy="261610"/>
          </a:xfrm>
          <a:prstGeom prst="rect">
            <a:avLst/>
          </a:prstGeom>
          <a:solidFill>
            <a:schemeClr val="bg1"/>
          </a:solidFill>
          <a:ln w="25400">
            <a:solidFill>
              <a:schemeClr val="bg1">
                <a:lumMod val="85000"/>
              </a:schemeClr>
            </a:solidFill>
          </a:ln>
        </p:spPr>
        <p:txBody>
          <a:bodyPr wrap="none" rtlCol="0">
            <a:spAutoFit/>
          </a:bodyPr>
          <a:lstStyle/>
          <a:p>
            <a:pPr algn="ctr"/>
            <a:r>
              <a:rPr lang="en-US" sz="1050" dirty="0" smtClean="0">
                <a:solidFill>
                  <a:schemeClr val="bg2"/>
                </a:solidFill>
              </a:rPr>
              <a:t>Medical costs</a:t>
            </a:r>
            <a:endParaRPr lang="en-US" sz="1050" dirty="0">
              <a:solidFill>
                <a:schemeClr val="bg2"/>
              </a:solidFill>
            </a:endParaRPr>
          </a:p>
        </p:txBody>
      </p:sp>
      <p:sp>
        <p:nvSpPr>
          <p:cNvPr id="19" name="TextBox 18"/>
          <p:cNvSpPr txBox="1"/>
          <p:nvPr/>
        </p:nvSpPr>
        <p:spPr>
          <a:xfrm>
            <a:off x="3868928" y="2766982"/>
            <a:ext cx="872355" cy="253916"/>
          </a:xfrm>
          <a:prstGeom prst="rect">
            <a:avLst/>
          </a:prstGeom>
          <a:solidFill>
            <a:schemeClr val="bg1"/>
          </a:solidFill>
          <a:ln w="25400">
            <a:solidFill>
              <a:schemeClr val="tx2"/>
            </a:solidFill>
          </a:ln>
        </p:spPr>
        <p:txBody>
          <a:bodyPr wrap="none" rtlCol="0">
            <a:spAutoFit/>
          </a:bodyPr>
          <a:lstStyle/>
          <a:p>
            <a:pPr algn="ctr"/>
            <a:r>
              <a:rPr lang="en-US" sz="1050" dirty="0" smtClean="0">
                <a:solidFill>
                  <a:schemeClr val="tx2"/>
                </a:solidFill>
              </a:rPr>
              <a:t>Other costs</a:t>
            </a:r>
            <a:endParaRPr lang="en-US" sz="1050" dirty="0">
              <a:solidFill>
                <a:schemeClr val="tx2"/>
              </a:solidFill>
            </a:endParaRPr>
          </a:p>
        </p:txBody>
      </p:sp>
      <p:sp>
        <p:nvSpPr>
          <p:cNvPr id="20" name="Content Placeholder 1"/>
          <p:cNvSpPr txBox="1">
            <a:spLocks/>
          </p:cNvSpPr>
          <p:nvPr/>
        </p:nvSpPr>
        <p:spPr>
          <a:xfrm>
            <a:off x="477671" y="4658389"/>
            <a:ext cx="5392551" cy="2143242"/>
          </a:xfrm>
          <a:prstGeom prst="rect">
            <a:avLst/>
          </a:prstGeom>
        </p:spPr>
        <p:txBody>
          <a:bodyPr vert="horz" lIns="91440" tIns="45720" rIns="91440" bIns="45720" rtlCol="0" anchor="b">
            <a:normAutofit/>
          </a:bodyPr>
          <a:lstStyle>
            <a:lvl1pPr marL="0" indent="0" algn="l" defTabSz="457200" rtl="0" eaLnBrk="1" latinLnBrk="0" hangingPunct="1">
              <a:spcBef>
                <a:spcPct val="20000"/>
              </a:spcBef>
              <a:buFontTx/>
              <a:buNone/>
              <a:defRPr sz="1000" b="0" i="1" kern="1200">
                <a:solidFill>
                  <a:srgbClr val="000000"/>
                </a:solidFill>
                <a:latin typeface="+mn-lt"/>
                <a:ea typeface="+mn-ea"/>
                <a:cs typeface="+mn-cs"/>
              </a:defRPr>
            </a:lvl1pPr>
            <a:lvl2pPr marL="457200" indent="0" algn="l" defTabSz="457200" rtl="0" eaLnBrk="1" latinLnBrk="0" hangingPunct="1">
              <a:spcBef>
                <a:spcPct val="20000"/>
              </a:spcBef>
              <a:buSzPct val="80000"/>
              <a:buFontTx/>
              <a:buNone/>
              <a:defRPr sz="1000" b="0" i="1" kern="1200">
                <a:solidFill>
                  <a:srgbClr val="000000"/>
                </a:solidFill>
                <a:latin typeface="+mn-lt"/>
                <a:ea typeface="+mn-ea"/>
                <a:cs typeface="+mn-cs"/>
              </a:defRPr>
            </a:lvl2pPr>
            <a:lvl3pPr marL="455613" indent="0" algn="l" defTabSz="457200" rtl="0" eaLnBrk="1" latinLnBrk="0" hangingPunct="1">
              <a:spcBef>
                <a:spcPct val="20000"/>
              </a:spcBef>
              <a:buSzPct val="50000"/>
              <a:buFontTx/>
              <a:buNone/>
              <a:defRPr sz="1000" b="0" i="1" kern="1200">
                <a:solidFill>
                  <a:srgbClr val="000000"/>
                </a:solidFill>
                <a:latin typeface="+mn-lt"/>
                <a:ea typeface="+mn-ea"/>
                <a:cs typeface="+mn-cs"/>
              </a:defRPr>
            </a:lvl3pPr>
            <a:lvl4pPr marL="1371600" indent="0" algn="l" defTabSz="457200" rtl="0" eaLnBrk="1" latinLnBrk="0" hangingPunct="1">
              <a:spcBef>
                <a:spcPct val="20000"/>
              </a:spcBef>
              <a:buFontTx/>
              <a:buNone/>
              <a:defRPr sz="1000" b="0" i="1" kern="1200">
                <a:solidFill>
                  <a:srgbClr val="000000"/>
                </a:solidFill>
                <a:latin typeface="+mn-lt"/>
                <a:ea typeface="+mn-ea"/>
                <a:cs typeface="+mn-cs"/>
              </a:defRPr>
            </a:lvl4pPr>
            <a:lvl5pPr marL="1828800" indent="0" algn="l" defTabSz="457200" rtl="0" eaLnBrk="1" latinLnBrk="0" hangingPunct="1">
              <a:spcBef>
                <a:spcPct val="20000"/>
              </a:spcBef>
              <a:buFontTx/>
              <a:buNone/>
              <a:defRPr sz="1000" b="0" i="1"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900" dirty="0" smtClean="0"/>
              <a:t>Source: </a:t>
            </a:r>
            <a:r>
              <a:rPr lang="en-US" sz="900" dirty="0" err="1" smtClean="0"/>
              <a:t>MacEwan</a:t>
            </a:r>
            <a:r>
              <a:rPr lang="en-US" sz="900" dirty="0" smtClean="0"/>
              <a:t> JP, Seabury S, et al. Pharmaceutical innovation in the treatment of schizophrenia and mental disorders compared with other diseases. </a:t>
            </a:r>
            <a:r>
              <a:rPr lang="en-US" sz="900" dirty="0" err="1" smtClean="0"/>
              <a:t>Innov</a:t>
            </a:r>
            <a:r>
              <a:rPr lang="en-US" sz="900" dirty="0" smtClean="0"/>
              <a:t> </a:t>
            </a:r>
            <a:r>
              <a:rPr lang="en-US" sz="900" dirty="0" err="1" smtClean="0"/>
              <a:t>Clin</a:t>
            </a:r>
            <a:r>
              <a:rPr lang="en-US" sz="900" dirty="0" smtClean="0"/>
              <a:t> </a:t>
            </a:r>
            <a:r>
              <a:rPr lang="en-US" sz="900" dirty="0" err="1" smtClean="0"/>
              <a:t>Neurosci</a:t>
            </a:r>
            <a:r>
              <a:rPr lang="en-US" sz="900" dirty="0" smtClean="0"/>
              <a:t>. 2016 Aug 1;13(7-8):17-25. See appendix for original sources</a:t>
            </a:r>
            <a:endParaRPr lang="en-US" sz="900" dirty="0"/>
          </a:p>
        </p:txBody>
      </p:sp>
      <p:sp>
        <p:nvSpPr>
          <p:cNvPr id="21" name="Text Placeholder 6"/>
          <p:cNvSpPr>
            <a:spLocks noGrp="1"/>
          </p:cNvSpPr>
          <p:nvPr>
            <p:ph type="body" sz="quarter" idx="12"/>
          </p:nvPr>
        </p:nvSpPr>
        <p:spPr>
          <a:xfrm>
            <a:off x="5870222" y="1917649"/>
            <a:ext cx="3070167" cy="4349878"/>
          </a:xfrm>
        </p:spPr>
        <p:txBody>
          <a:bodyPr>
            <a:normAutofit/>
          </a:bodyPr>
          <a:lstStyle/>
          <a:p>
            <a:r>
              <a:rPr lang="en-US" dirty="0" smtClean="0"/>
              <a:t>Most of the total economic burden of serious mental illness is due to </a:t>
            </a:r>
            <a:r>
              <a:rPr lang="en-US" b="1" dirty="0" smtClean="0"/>
              <a:t>lost productivity</a:t>
            </a:r>
            <a:r>
              <a:rPr lang="en-US" dirty="0"/>
              <a:t> </a:t>
            </a:r>
            <a:r>
              <a:rPr lang="en-US" dirty="0" smtClean="0"/>
              <a:t>(</a:t>
            </a:r>
            <a:r>
              <a:rPr lang="en-US" dirty="0"/>
              <a:t>unemployment, lost compensation (incl. caregivers), or early </a:t>
            </a:r>
            <a:r>
              <a:rPr lang="en-US" dirty="0" smtClean="0"/>
              <a:t>mortality). Only 12 to 47% of the total burden is resulting from direct </a:t>
            </a:r>
            <a:r>
              <a:rPr lang="en-US" b="1" dirty="0" smtClean="0"/>
              <a:t>medical costs</a:t>
            </a:r>
            <a:r>
              <a:rPr lang="en-US" dirty="0" smtClean="0"/>
              <a:t> (including substance abuse treatment), and an even smaller percentage from law enforcement, incarceration, shelters, or research &amp; training (</a:t>
            </a:r>
            <a:r>
              <a:rPr lang="en-US" b="1" dirty="0" smtClean="0"/>
              <a:t>other costs</a:t>
            </a:r>
            <a:r>
              <a:rPr lang="en-US" dirty="0" smtClean="0"/>
              <a:t>). </a:t>
            </a:r>
          </a:p>
          <a:p>
            <a:endParaRPr lang="en-US" dirty="0"/>
          </a:p>
          <a:p>
            <a:r>
              <a:rPr lang="en-US" dirty="0"/>
              <a:t>This highlights the large potential economic </a:t>
            </a:r>
            <a:r>
              <a:rPr lang="en-US" dirty="0" smtClean="0"/>
              <a:t>and societal benefits </a:t>
            </a:r>
            <a:r>
              <a:rPr lang="en-US" dirty="0"/>
              <a:t>from improving treatment for serious mental illness even if it means spending more on care.</a:t>
            </a:r>
          </a:p>
        </p:txBody>
      </p:sp>
    </p:spTree>
    <p:extLst>
      <p:ext uri="{BB962C8B-B14F-4D97-AF65-F5344CB8AC3E}">
        <p14:creationId xmlns:p14="http://schemas.microsoft.com/office/powerpoint/2010/main" val="1180319350"/>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SUM</a:t>
            </a:r>
            <a:endParaRPr lang="en-US" dirty="0"/>
          </a:p>
        </p:txBody>
      </p:sp>
      <p:sp>
        <p:nvSpPr>
          <p:cNvPr id="3" name="Content Placeholder 2"/>
          <p:cNvSpPr>
            <a:spLocks noGrp="1"/>
          </p:cNvSpPr>
          <p:nvPr>
            <p:ph idx="1"/>
          </p:nvPr>
        </p:nvSpPr>
        <p:spPr>
          <a:xfrm>
            <a:off x="84666" y="917970"/>
            <a:ext cx="9059333" cy="5208194"/>
          </a:xfrm>
        </p:spPr>
        <p:txBody>
          <a:bodyPr>
            <a:normAutofit lnSpcReduction="10000"/>
          </a:bodyPr>
          <a:lstStyle/>
          <a:p>
            <a:pPr marL="342900" indent="-342900">
              <a:buFont typeface="Arial"/>
              <a:buChar char="•"/>
            </a:pPr>
            <a:r>
              <a:rPr lang="en-US" sz="1800" dirty="0" smtClean="0"/>
              <a:t>Nationally serious psychological distress affects 10.8% of adults annually</a:t>
            </a:r>
          </a:p>
          <a:p>
            <a:pPr marL="342900" indent="-342900">
              <a:buFont typeface="Arial"/>
              <a:buChar char="•"/>
            </a:pPr>
            <a:r>
              <a:rPr lang="en-US" sz="1800" dirty="0" smtClean="0"/>
              <a:t>Major Depression affects 6%, Bipolar Disorder 2.6% and Schizophrenia 0.3%</a:t>
            </a:r>
          </a:p>
          <a:p>
            <a:pPr marL="342900" indent="-342900">
              <a:buFont typeface="Arial"/>
              <a:buChar char="•"/>
            </a:pPr>
            <a:r>
              <a:rPr lang="en-US" sz="1800" dirty="0" smtClean="0"/>
              <a:t>Medicaid is a major financier of mental health services</a:t>
            </a:r>
          </a:p>
          <a:p>
            <a:pPr marL="342900" indent="-342900">
              <a:buFont typeface="Arial"/>
              <a:buChar char="•"/>
            </a:pPr>
            <a:r>
              <a:rPr lang="en-US" sz="1800" dirty="0" smtClean="0"/>
              <a:t>Medicaid does not render behavioral health services completely affordable</a:t>
            </a:r>
          </a:p>
          <a:p>
            <a:pPr marL="342900" indent="-342900">
              <a:buFont typeface="Arial"/>
              <a:buChar char="•"/>
            </a:pPr>
            <a:r>
              <a:rPr lang="en-US" sz="1800" dirty="0"/>
              <a:t>M</a:t>
            </a:r>
            <a:r>
              <a:rPr lang="en-US" sz="1800" dirty="0" smtClean="0"/>
              <a:t>ost outpatient behavioral health services for Medicaid patients lose money</a:t>
            </a:r>
          </a:p>
          <a:p>
            <a:pPr marL="342900" indent="-342900">
              <a:buFont typeface="Arial"/>
              <a:buChar char="•"/>
            </a:pPr>
            <a:r>
              <a:rPr lang="en-US" sz="1800" dirty="0" smtClean="0"/>
              <a:t>Extended hospitalizations are common for patients with Serious Mental Illness </a:t>
            </a:r>
          </a:p>
          <a:p>
            <a:pPr marL="342900" indent="-342900">
              <a:buFont typeface="Arial"/>
              <a:buChar char="•"/>
            </a:pPr>
            <a:r>
              <a:rPr lang="en-US" sz="1800" dirty="0" smtClean="0"/>
              <a:t>In Kansas, there is a general shortage of providers such that about 50% of the population lives in a shortage area</a:t>
            </a:r>
          </a:p>
          <a:p>
            <a:pPr marL="342900" indent="-342900">
              <a:buFont typeface="Arial"/>
              <a:buChar char="•"/>
            </a:pPr>
            <a:r>
              <a:rPr lang="en-US" sz="1800" dirty="0" smtClean="0"/>
              <a:t>People </a:t>
            </a:r>
            <a:r>
              <a:rPr lang="en-US" sz="1800" dirty="0"/>
              <a:t>living with mental illness </a:t>
            </a:r>
            <a:r>
              <a:rPr lang="en-US" sz="1800" dirty="0" smtClean="0"/>
              <a:t>are much more to </a:t>
            </a:r>
            <a:r>
              <a:rPr lang="en-US" sz="1800" dirty="0"/>
              <a:t>be </a:t>
            </a:r>
            <a:r>
              <a:rPr lang="en-US" sz="1800" dirty="0" smtClean="0"/>
              <a:t>arrested and placed in correctional facilities where shortages of behavioral health professionals are severe</a:t>
            </a:r>
          </a:p>
          <a:p>
            <a:pPr marL="342900" indent="-342900">
              <a:buFont typeface="Arial"/>
              <a:buChar char="•"/>
            </a:pPr>
            <a:r>
              <a:rPr lang="en-US" sz="1800" dirty="0" smtClean="0"/>
              <a:t>Those arrested are unlikely to have been receiving treatment </a:t>
            </a:r>
          </a:p>
          <a:p>
            <a:pPr marL="342900" indent="-342900">
              <a:buFont typeface="Arial"/>
              <a:buChar char="•"/>
            </a:pPr>
            <a:r>
              <a:rPr lang="en-US" sz="1800" dirty="0" smtClean="0"/>
              <a:t>Annual total economic cost for Major Depression, Bipolar Disorder and Schizophrenia is $3 Billion in Connecticut </a:t>
            </a:r>
            <a:r>
              <a:rPr lang="mr-IN" sz="1800" dirty="0" smtClean="0"/>
              <a:t>–</a:t>
            </a:r>
            <a:r>
              <a:rPr lang="en-US" sz="1800" dirty="0" smtClean="0"/>
              <a:t> mostly from lost productivity</a:t>
            </a:r>
          </a:p>
          <a:p>
            <a:pPr marL="342900" indent="-342900">
              <a:buFont typeface="Arial"/>
              <a:buChar char="•"/>
            </a:pPr>
            <a:r>
              <a:rPr lang="en-US" sz="1800" dirty="0"/>
              <a:t>The data and methods are described in more detail in the appendix: </a:t>
            </a:r>
            <a:r>
              <a:rPr lang="en-US" sz="1800" dirty="0">
                <a:hlinkClick r:id="rId3"/>
              </a:rPr>
              <a:t>http://healthpolicy.usc.edu/Keck_Schaeffer_Initiative.aspx</a:t>
            </a:r>
            <a:r>
              <a:rPr lang="en-US" sz="1800" dirty="0"/>
              <a:t>  </a:t>
            </a:r>
          </a:p>
          <a:p>
            <a:pPr marL="342900" indent="-342900">
              <a:buFont typeface="Arial"/>
              <a:buChar char="•"/>
            </a:pPr>
            <a:endParaRPr lang="en-US" sz="1800" dirty="0"/>
          </a:p>
        </p:txBody>
      </p:sp>
      <p:sp>
        <p:nvSpPr>
          <p:cNvPr id="4" name="Rectangle 3"/>
          <p:cNvSpPr/>
          <p:nvPr/>
        </p:nvSpPr>
        <p:spPr>
          <a:xfrm>
            <a:off x="0" y="6423579"/>
            <a:ext cx="7233138" cy="253916"/>
          </a:xfrm>
          <a:prstGeom prst="rect">
            <a:avLst/>
          </a:prstGeom>
        </p:spPr>
        <p:txBody>
          <a:bodyPr wrap="square">
            <a:spAutoFit/>
          </a:bodyPr>
          <a:lstStyle/>
          <a:p>
            <a:r>
              <a:rPr lang="en-US" sz="1000" baseline="30000" dirty="0"/>
              <a:t>1</a:t>
            </a:r>
            <a:r>
              <a:rPr lang="en-US" sz="1000" dirty="0"/>
              <a:t> http://ctmirror.org/2016/11/07/theres-a-lot-of-anxiety-mental-health-system-braces-for-more-cuts/</a:t>
            </a:r>
          </a:p>
        </p:txBody>
      </p:sp>
    </p:spTree>
    <p:extLst>
      <p:ext uri="{BB962C8B-B14F-4D97-AF65-F5344CB8AC3E}">
        <p14:creationId xmlns:p14="http://schemas.microsoft.com/office/powerpoint/2010/main" val="1636052383"/>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3840" y="914400"/>
            <a:ext cx="6624320" cy="3170099"/>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200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endParaRPr lang="en-US" sz="200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192460800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ullet Master">
  <a:themeElements>
    <a:clrScheme name="Schaeffer Color">
      <a:dk1>
        <a:srgbClr val="000000"/>
      </a:dk1>
      <a:lt1>
        <a:srgbClr val="FFFFFF"/>
      </a:lt1>
      <a:dk2>
        <a:srgbClr val="850002"/>
      </a:dk2>
      <a:lt2>
        <a:srgbClr val="757575"/>
      </a:lt2>
      <a:accent1>
        <a:srgbClr val="FEC309"/>
      </a:accent1>
      <a:accent2>
        <a:srgbClr val="5B693B"/>
      </a:accent2>
      <a:accent3>
        <a:srgbClr val="F28528"/>
      </a:accent3>
      <a:accent4>
        <a:srgbClr val="DD3231"/>
      </a:accent4>
      <a:accent5>
        <a:srgbClr val="DD9320"/>
      </a:accent5>
      <a:accent6>
        <a:srgbClr val="957242"/>
      </a:accent6>
      <a:hlink>
        <a:srgbClr val="246486"/>
      </a:hlink>
      <a:folHlink>
        <a:srgbClr val="C5B28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C00">
            <a:alpha val="86000"/>
          </a:srgbClr>
        </a:solidFill>
        <a:ln>
          <a:noFill/>
        </a:ln>
      </a:spPr>
      <a:bodyPr lIns="0" rIns="0" rtlCol="0" anchor="ctr"/>
      <a:lstStyle>
        <a:defPPr algn="ctr">
          <a:defRPr sz="2000" b="1" kern="0" spc="260" dirty="0" smtClean="0">
            <a:solidFill>
              <a:schemeClr val="bg1"/>
            </a:solidFill>
          </a:defRPr>
        </a:defPPr>
      </a:lstStyle>
      <a:style>
        <a:lnRef idx="2">
          <a:schemeClr val="dk1"/>
        </a:lnRef>
        <a:fillRef idx="1">
          <a:schemeClr val="lt1"/>
        </a:fillRef>
        <a:effectRef idx="0">
          <a:schemeClr val="dk1"/>
        </a:effectRef>
        <a:fontRef idx="minor">
          <a:schemeClr val="dk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USC-Schaeffer_MasterTemplate_FNL (3)" id="{B7E85EB8-6BC1-452A-9A7E-3BBB9BDDB892}" vid="{E3FD9008-0DD6-4468-A628-0FA40BD51C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Schaeffer Color">
    <a:dk1>
      <a:srgbClr val="000000"/>
    </a:dk1>
    <a:lt1>
      <a:srgbClr val="FFFFFF"/>
    </a:lt1>
    <a:dk2>
      <a:srgbClr val="850002"/>
    </a:dk2>
    <a:lt2>
      <a:srgbClr val="757575"/>
    </a:lt2>
    <a:accent1>
      <a:srgbClr val="FEC309"/>
    </a:accent1>
    <a:accent2>
      <a:srgbClr val="5B693B"/>
    </a:accent2>
    <a:accent3>
      <a:srgbClr val="F28528"/>
    </a:accent3>
    <a:accent4>
      <a:srgbClr val="DD3231"/>
    </a:accent4>
    <a:accent5>
      <a:srgbClr val="DD9320"/>
    </a:accent5>
    <a:accent6>
      <a:srgbClr val="957242"/>
    </a:accent6>
    <a:hlink>
      <a:srgbClr val="246486"/>
    </a:hlink>
    <a:folHlink>
      <a:srgbClr val="C5B28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Missouri%20chartbook%20Schaeffer</Template>
  <TotalTime>66075</TotalTime>
  <Words>5203</Words>
  <Application>Microsoft Macintosh PowerPoint</Application>
  <PresentationFormat>On-screen Show (4:3)</PresentationFormat>
  <Paragraphs>525</Paragraphs>
  <Slides>51</Slides>
  <Notes>41</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Bullet Master</vt:lpstr>
      <vt:lpstr>THE COST OF MENTAL ILLNESS: </vt:lpstr>
      <vt:lpstr>PowerPoint Presentation</vt:lpstr>
      <vt:lpstr>KANSAS</vt:lpstr>
      <vt:lpstr>INTRODUCTION</vt:lpstr>
      <vt:lpstr>KEY OBJECTIVES</vt:lpstr>
      <vt:lpstr>SKIPPING FORWARD</vt:lpstr>
      <vt:lpstr>QUANTIFYING THE POPULATION LIVING WITH MENTAL ILLNESS IN KANSAS AND THE U.S.</vt:lpstr>
      <vt:lpstr>KEY POPULATIONS OF INTEREST</vt:lpstr>
      <vt:lpstr>Prevalence of mental illness</vt:lpstr>
      <vt:lpstr>State variation  in prevalence of serious psychological distress</vt:lpstr>
      <vt:lpstr>Estimated number of people living with mental illness</vt:lpstr>
      <vt:lpstr>Substance abuse in people with  serious psychological distress </vt:lpstr>
      <vt:lpstr>MENTAL HEALTH CARE COVERAGE, UTILIZATION  &amp; COSTS </vt:lpstr>
      <vt:lpstr>There is significant unmet need for  mental health care in Kansas</vt:lpstr>
      <vt:lpstr>Unmet need of mental health treatment</vt:lpstr>
      <vt:lpstr>Unmet need of mental health treatment due to costs differs by insurance coverage</vt:lpstr>
      <vt:lpstr>Unmet need of mental health treatment due to costs</vt:lpstr>
      <vt:lpstr>MENTAL HEALTH CARE COVERAGE, UTILIZATION  &amp; COSTS </vt:lpstr>
      <vt:lpstr>People with mental illness have greater reliance  on the safety net</vt:lpstr>
      <vt:lpstr>Medicaid reimbursement rates to physicians are low</vt:lpstr>
      <vt:lpstr>Medicaid reimbursement rates for behavioral health services by community providers are low</vt:lpstr>
      <vt:lpstr>MENTAL HEALTH CARE COVERAGE, UTILIZATION  &amp; COSTS </vt:lpstr>
      <vt:lpstr>Hospitalizations for mental illness</vt:lpstr>
      <vt:lpstr>Length of stay for mental illness hospitalizations</vt:lpstr>
      <vt:lpstr>Hospitalizations of elderly patients  with serious mental illness</vt:lpstr>
      <vt:lpstr>Trends in length of stay for  schizophrenia hospitalizations  </vt:lpstr>
      <vt:lpstr>Average hospital costs for  mental illness hospitalizations</vt:lpstr>
      <vt:lpstr>Total hospital costs for  mental illness hospitalizations</vt:lpstr>
      <vt:lpstr>Total hospital costs for  mental illness hospitalizations</vt:lpstr>
      <vt:lpstr>Total hospital costs for  serious mental illness hospitalizations by insurance type</vt:lpstr>
      <vt:lpstr>MENTAL HEALTH CARE COVERAGE, UTILIZATION  &amp; COSTS </vt:lpstr>
      <vt:lpstr>State Mental Health Agency spending</vt:lpstr>
      <vt:lpstr>AVAILABILITY OF BEHAVIORAL HEALTH CARE PROFESSIONALS</vt:lpstr>
      <vt:lpstr>Availability of behavioral health care professionals</vt:lpstr>
      <vt:lpstr>Availability of behavioral health care professionals  and hospital beds</vt:lpstr>
      <vt:lpstr>Shortage of behavioral health care professionals  in the Kansas region</vt:lpstr>
      <vt:lpstr>State population in  behavioral health care professional shortage areas</vt:lpstr>
      <vt:lpstr>Shortage of behavioral health care professionals</vt:lpstr>
      <vt:lpstr>MENTAL HEALTH CONDITIONS &amp; THE CRIMINAL JUSTICE SYSTEM</vt:lpstr>
      <vt:lpstr>Contact with criminal justice system</vt:lpstr>
      <vt:lpstr>Contact with criminal justice system</vt:lpstr>
      <vt:lpstr>Mental health issues in prison and jail populations</vt:lpstr>
      <vt:lpstr>State prison population with serious mental illness</vt:lpstr>
      <vt:lpstr>Change in treatment  before and during incarceration in prison and jails</vt:lpstr>
      <vt:lpstr>PowerPoint Presentation</vt:lpstr>
      <vt:lpstr>TOTAL ECONOMIC BURDEN OF SERIOUS MENTAL ILLNESS</vt:lpstr>
      <vt:lpstr>Economic burden of serious mental illness</vt:lpstr>
      <vt:lpstr>Economic burden of serious mental illness</vt:lpstr>
      <vt:lpstr>Lost productivity is the largest contributor  to economic burden of serious mental illness</vt:lpstr>
      <vt:lpstr>IN SUM</vt:lpstr>
      <vt:lpstr>PowerPoint Presentation</vt:lpstr>
    </vt:vector>
  </TitlesOfParts>
  <Company>USC Sol Price School of Public Policy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Heun-Johnson, Hanke</dc:creator>
  <cp:lastModifiedBy>Michael Menchine</cp:lastModifiedBy>
  <cp:revision>814</cp:revision>
  <cp:lastPrinted>2018-09-11T14:11:49Z</cp:lastPrinted>
  <dcterms:created xsi:type="dcterms:W3CDTF">2016-11-29T18:36:55Z</dcterms:created>
  <dcterms:modified xsi:type="dcterms:W3CDTF">2018-09-12T19:23:13Z</dcterms:modified>
</cp:coreProperties>
</file>